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theme/themeOverride6.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110"/>
  </p:notesMasterIdLst>
  <p:sldIdLst>
    <p:sldId id="259" r:id="rId6"/>
    <p:sldId id="334" r:id="rId7"/>
    <p:sldId id="278" r:id="rId8"/>
    <p:sldId id="368" r:id="rId9"/>
    <p:sldId id="480" r:id="rId10"/>
    <p:sldId id="285" r:id="rId11"/>
    <p:sldId id="400" r:id="rId12"/>
    <p:sldId id="267" r:id="rId13"/>
    <p:sldId id="431" r:id="rId14"/>
    <p:sldId id="401" r:id="rId15"/>
    <p:sldId id="290" r:id="rId16"/>
    <p:sldId id="296" r:id="rId17"/>
    <p:sldId id="289" r:id="rId18"/>
    <p:sldId id="476" r:id="rId19"/>
    <p:sldId id="344" r:id="rId20"/>
    <p:sldId id="382" r:id="rId21"/>
    <p:sldId id="385" r:id="rId22"/>
    <p:sldId id="386" r:id="rId23"/>
    <p:sldId id="387" r:id="rId24"/>
    <p:sldId id="405" r:id="rId25"/>
    <p:sldId id="403" r:id="rId26"/>
    <p:sldId id="388" r:id="rId27"/>
    <p:sldId id="389" r:id="rId28"/>
    <p:sldId id="390" r:id="rId29"/>
    <p:sldId id="391" r:id="rId30"/>
    <p:sldId id="392" r:id="rId31"/>
    <p:sldId id="404" r:id="rId32"/>
    <p:sldId id="407" r:id="rId33"/>
    <p:sldId id="408" r:id="rId34"/>
    <p:sldId id="402" r:id="rId35"/>
    <p:sldId id="469" r:id="rId36"/>
    <p:sldId id="393" r:id="rId37"/>
    <p:sldId id="422" r:id="rId38"/>
    <p:sldId id="424" r:id="rId39"/>
    <p:sldId id="425" r:id="rId40"/>
    <p:sldId id="471" r:id="rId41"/>
    <p:sldId id="338" r:id="rId42"/>
    <p:sldId id="395" r:id="rId43"/>
    <p:sldId id="417" r:id="rId44"/>
    <p:sldId id="418" r:id="rId45"/>
    <p:sldId id="470" r:id="rId46"/>
    <p:sldId id="421" r:id="rId47"/>
    <p:sldId id="478" r:id="rId48"/>
    <p:sldId id="482" r:id="rId49"/>
    <p:sldId id="394" r:id="rId50"/>
    <p:sldId id="397" r:id="rId51"/>
    <p:sldId id="410" r:id="rId52"/>
    <p:sldId id="467" r:id="rId53"/>
    <p:sldId id="468" r:id="rId54"/>
    <p:sldId id="434" r:id="rId55"/>
    <p:sldId id="411" r:id="rId56"/>
    <p:sldId id="413" r:id="rId57"/>
    <p:sldId id="426" r:id="rId58"/>
    <p:sldId id="420" r:id="rId59"/>
    <p:sldId id="414" r:id="rId60"/>
    <p:sldId id="435" r:id="rId61"/>
    <p:sldId id="436" r:id="rId62"/>
    <p:sldId id="416" r:id="rId63"/>
    <p:sldId id="437" r:id="rId64"/>
    <p:sldId id="415" r:id="rId65"/>
    <p:sldId id="439" r:id="rId66"/>
    <p:sldId id="427" r:id="rId67"/>
    <p:sldId id="440" r:id="rId68"/>
    <p:sldId id="441" r:id="rId69"/>
    <p:sldId id="442" r:id="rId70"/>
    <p:sldId id="443" r:id="rId71"/>
    <p:sldId id="453" r:id="rId72"/>
    <p:sldId id="454" r:id="rId73"/>
    <p:sldId id="444" r:id="rId74"/>
    <p:sldId id="452" r:id="rId75"/>
    <p:sldId id="445" r:id="rId76"/>
    <p:sldId id="455" r:id="rId77"/>
    <p:sldId id="456" r:id="rId78"/>
    <p:sldId id="457" r:id="rId79"/>
    <p:sldId id="458" r:id="rId80"/>
    <p:sldId id="446" r:id="rId81"/>
    <p:sldId id="459" r:id="rId82"/>
    <p:sldId id="447" r:id="rId83"/>
    <p:sldId id="460" r:id="rId84"/>
    <p:sldId id="448" r:id="rId85"/>
    <p:sldId id="449" r:id="rId86"/>
    <p:sldId id="461" r:id="rId87"/>
    <p:sldId id="462" r:id="rId88"/>
    <p:sldId id="481" r:id="rId89"/>
    <p:sldId id="396" r:id="rId90"/>
    <p:sldId id="398" r:id="rId91"/>
    <p:sldId id="463" r:id="rId92"/>
    <p:sldId id="464" r:id="rId93"/>
    <p:sldId id="465" r:id="rId94"/>
    <p:sldId id="466" r:id="rId95"/>
    <p:sldId id="409" r:id="rId96"/>
    <p:sldId id="356" r:id="rId97"/>
    <p:sldId id="474" r:id="rId98"/>
    <p:sldId id="472" r:id="rId99"/>
    <p:sldId id="318" r:id="rId100"/>
    <p:sldId id="473" r:id="rId101"/>
    <p:sldId id="399" r:id="rId102"/>
    <p:sldId id="479" r:id="rId103"/>
    <p:sldId id="280" r:id="rId104"/>
    <p:sldId id="328" r:id="rId105"/>
    <p:sldId id="281" r:id="rId106"/>
    <p:sldId id="432" r:id="rId107"/>
    <p:sldId id="284" r:id="rId108"/>
    <p:sldId id="477" r:id="rId10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43711B-BDB8-8E2D-E4A6-2E1A473BE0E5}" name="Dylan Matthews" initials="DM" userId="S::dmatthews@resource-innovations.com::9ac5aff6-cc99-439f-a2f7-879ef9ca8603" providerId="AD"/>
  <p188:author id="{6BF36731-1B2F-2013-FD49-5103D47BAB0D}" name="Helena Schraff" initials="" userId="S::hschraff@resource-innovations.com::c6bb4baf-d9ae-4fd6-bb85-ecedc257d919" providerId="AD"/>
  <p188:author id="{06BD1D45-E25F-0444-D380-981947E28B4F}" name="Tara Dennis" initials="TD" userId="S::tdennis@resource-innovations.com::21b6310c-364b-46a0-985f-e6ca5fa3e51b" providerId="AD"/>
  <p188:author id="{B3187248-F666-F5D4-E576-F32D3F377892}" name="Ashley West" initials="AW" userId="S::awest@resource-innovations.com::761644df-5b5c-4ab0-bb16-40f828452421" providerId="AD"/>
  <p188:author id="{EC135E4E-76DC-FFA4-7269-01DD79F83B48}" name="David Richard" initials="DR" userId="S::drichard@resource-innovations.com::2c745baf-c2b1-4ac1-9be6-62363a385b92" providerId="AD"/>
  <p188:author id="{A411E862-B4BB-02E7-D406-0663A3846FCD}" name="Dani Kissel" initials="DK" userId="S::dkissel@resource-innovations.com::28b14a37-bd11-4616-a030-e0aa0d5f895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85A7D"/>
    <a:srgbClr val="FF0303"/>
    <a:srgbClr val="FF2A2A"/>
    <a:srgbClr val="EB6150"/>
    <a:srgbClr val="F9FAFB"/>
    <a:srgbClr val="FFFFFF"/>
    <a:srgbClr val="EDDACA"/>
    <a:srgbClr val="DBE1CE"/>
    <a:srgbClr val="DFE5D2"/>
    <a:srgbClr val="EF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5763"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notesMaster" Target="notesMasters/notesMaster1.xml"/><Relationship Id="rId115"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 Kissel" userId="28b14a37-bd11-4616-a030-e0aa0d5f895f" providerId="ADAL" clId="{84D7C036-D98E-48E6-93A7-25F651BF8137}"/>
    <pc:docChg chg="undo redo custSel addSld delSld modSld sldOrd">
      <pc:chgData name="Dani Kissel" userId="28b14a37-bd11-4616-a030-e0aa0d5f895f" providerId="ADAL" clId="{84D7C036-D98E-48E6-93A7-25F651BF8137}" dt="2026-02-24T14:53:12.936" v="61757" actId="20577"/>
      <pc:docMkLst>
        <pc:docMk/>
      </pc:docMkLst>
      <pc:sldChg chg="addSp delSp modSp mod">
        <pc:chgData name="Dani Kissel" userId="28b14a37-bd11-4616-a030-e0aa0d5f895f" providerId="ADAL" clId="{84D7C036-D98E-48E6-93A7-25F651BF8137}" dt="2026-01-26T22:45:48.873" v="61089" actId="478"/>
        <pc:sldMkLst>
          <pc:docMk/>
          <pc:sldMk cId="1749446584" sldId="259"/>
        </pc:sldMkLst>
        <pc:spChg chg="mod">
          <ac:chgData name="Dani Kissel" userId="28b14a37-bd11-4616-a030-e0aa0d5f895f" providerId="ADAL" clId="{84D7C036-D98E-48E6-93A7-25F651BF8137}" dt="2026-01-26T21:19:15.094" v="60283" actId="6549"/>
          <ac:spMkLst>
            <pc:docMk/>
            <pc:sldMk cId="1749446584" sldId="259"/>
            <ac:spMk id="3" creationId="{00000000-0000-0000-0000-000000000000}"/>
          </ac:spMkLst>
        </pc:spChg>
      </pc:sldChg>
      <pc:sldChg chg="delSp modSp add mod ord setBg">
        <pc:chgData name="Dani Kissel" userId="28b14a37-bd11-4616-a030-e0aa0d5f895f" providerId="ADAL" clId="{84D7C036-D98E-48E6-93A7-25F651BF8137}" dt="2026-01-27T20:19:51.767" v="61749" actId="20577"/>
        <pc:sldMkLst>
          <pc:docMk/>
          <pc:sldMk cId="2742335283" sldId="284"/>
        </pc:sldMkLst>
        <pc:spChg chg="mod">
          <ac:chgData name="Dani Kissel" userId="28b14a37-bd11-4616-a030-e0aa0d5f895f" providerId="ADAL" clId="{84D7C036-D98E-48E6-93A7-25F651BF8137}" dt="2026-01-27T20:19:12.904" v="61739" actId="6549"/>
          <ac:spMkLst>
            <pc:docMk/>
            <pc:sldMk cId="2742335283" sldId="284"/>
            <ac:spMk id="3" creationId="{71077BAD-EB2A-F44F-9478-CA6A5885CE8B}"/>
          </ac:spMkLst>
        </pc:spChg>
        <pc:spChg chg="mod">
          <ac:chgData name="Dani Kissel" userId="28b14a37-bd11-4616-a030-e0aa0d5f895f" providerId="ADAL" clId="{84D7C036-D98E-48E6-93A7-25F651BF8137}" dt="2026-01-27T20:19:16.579" v="61741" actId="1036"/>
          <ac:spMkLst>
            <pc:docMk/>
            <pc:sldMk cId="2742335283" sldId="284"/>
            <ac:spMk id="5" creationId="{69DDD4E0-FD34-8BD3-03F2-8FB47D971239}"/>
          </ac:spMkLst>
        </pc:spChg>
        <pc:graphicFrameChg chg="mod modGraphic">
          <ac:chgData name="Dani Kissel" userId="28b14a37-bd11-4616-a030-e0aa0d5f895f" providerId="ADAL" clId="{84D7C036-D98E-48E6-93A7-25F651BF8137}" dt="2026-01-27T20:19:51.767" v="61749" actId="20577"/>
          <ac:graphicFrameMkLst>
            <pc:docMk/>
            <pc:sldMk cId="2742335283" sldId="284"/>
            <ac:graphicFrameMk id="2" creationId="{E584CB79-66C4-32F4-1682-7637CE52740B}"/>
          </ac:graphicFrameMkLst>
        </pc:graphicFrameChg>
      </pc:sldChg>
      <pc:sldChg chg="modSp mod">
        <pc:chgData name="Dani Kissel" userId="28b14a37-bd11-4616-a030-e0aa0d5f895f" providerId="ADAL" clId="{84D7C036-D98E-48E6-93A7-25F651BF8137}" dt="2026-02-24T14:50:22.458" v="61750" actId="6549"/>
        <pc:sldMkLst>
          <pc:docMk/>
          <pc:sldMk cId="3243533997" sldId="285"/>
        </pc:sldMkLst>
        <pc:spChg chg="mod">
          <ac:chgData name="Dani Kissel" userId="28b14a37-bd11-4616-a030-e0aa0d5f895f" providerId="ADAL" clId="{84D7C036-D98E-48E6-93A7-25F651BF8137}" dt="2026-02-24T14:50:22.458" v="61750" actId="6549"/>
          <ac:spMkLst>
            <pc:docMk/>
            <pc:sldMk cId="3243533997" sldId="285"/>
            <ac:spMk id="33" creationId="{357D64E7-264A-5305-593A-FA4AAA9CD666}"/>
          </ac:spMkLst>
        </pc:spChg>
      </pc:sldChg>
      <pc:sldChg chg="addSp delSp modSp mod">
        <pc:chgData name="Dani Kissel" userId="28b14a37-bd11-4616-a030-e0aa0d5f895f" providerId="ADAL" clId="{84D7C036-D98E-48E6-93A7-25F651BF8137}" dt="2026-01-26T16:11:35.293" v="57014" actId="1036"/>
        <pc:sldMkLst>
          <pc:docMk/>
          <pc:sldMk cId="953433077" sldId="290"/>
        </pc:sldMkLst>
        <pc:spChg chg="add mod">
          <ac:chgData name="Dani Kissel" userId="28b14a37-bd11-4616-a030-e0aa0d5f895f" providerId="ADAL" clId="{84D7C036-D98E-48E6-93A7-25F651BF8137}" dt="2026-01-26T16:11:35.293" v="57014" actId="1036"/>
          <ac:spMkLst>
            <pc:docMk/>
            <pc:sldMk cId="953433077" sldId="290"/>
            <ac:spMk id="2" creationId="{7DB3AB4C-EFB8-3F6F-4773-43F22B4715DF}"/>
          </ac:spMkLst>
        </pc:spChg>
        <pc:graphicFrameChg chg="mod modGraphic">
          <ac:chgData name="Dani Kissel" userId="28b14a37-bd11-4616-a030-e0aa0d5f895f" providerId="ADAL" clId="{84D7C036-D98E-48E6-93A7-25F651BF8137}" dt="2026-01-26T16:11:23.717" v="57007" actId="2165"/>
          <ac:graphicFrameMkLst>
            <pc:docMk/>
            <pc:sldMk cId="953433077" sldId="290"/>
            <ac:graphicFrameMk id="6" creationId="{3EAE0366-9811-217A-56E3-38CBB0D32BEB}"/>
          </ac:graphicFrameMkLst>
        </pc:graphicFrameChg>
      </pc:sldChg>
      <pc:sldChg chg="addSp delSp modSp mod">
        <pc:chgData name="Dani Kissel" userId="28b14a37-bd11-4616-a030-e0aa0d5f895f" providerId="ADAL" clId="{84D7C036-D98E-48E6-93A7-25F651BF8137}" dt="2026-01-26T22:26:49.468" v="61088" actId="20577"/>
        <pc:sldMkLst>
          <pc:docMk/>
          <pc:sldMk cId="1214341597" sldId="334"/>
        </pc:sldMkLst>
        <pc:spChg chg="mod">
          <ac:chgData name="Dani Kissel" userId="28b14a37-bd11-4616-a030-e0aa0d5f895f" providerId="ADAL" clId="{84D7C036-D98E-48E6-93A7-25F651BF8137}" dt="2026-01-26T22:26:49.468" v="61088" actId="20577"/>
          <ac:spMkLst>
            <pc:docMk/>
            <pc:sldMk cId="1214341597" sldId="334"/>
            <ac:spMk id="3" creationId="{35AF36A0-994D-FC9F-7A4B-569C2DEF9C23}"/>
          </ac:spMkLst>
        </pc:spChg>
        <pc:spChg chg="add mod">
          <ac:chgData name="Dani Kissel" userId="28b14a37-bd11-4616-a030-e0aa0d5f895f" providerId="ADAL" clId="{84D7C036-D98E-48E6-93A7-25F651BF8137}" dt="2026-01-26T22:26:10.387" v="61004" actId="1035"/>
          <ac:spMkLst>
            <pc:docMk/>
            <pc:sldMk cId="1214341597" sldId="334"/>
            <ac:spMk id="5" creationId="{498C5BAA-BAA1-FDF3-B639-18A17C6DD9F7}"/>
          </ac:spMkLst>
        </pc:spChg>
      </pc:sldChg>
      <pc:sldChg chg="modSp add mod">
        <pc:chgData name="Dani Kissel" userId="28b14a37-bd11-4616-a030-e0aa0d5f895f" providerId="ADAL" clId="{84D7C036-D98E-48E6-93A7-25F651BF8137}" dt="2026-01-26T16:13:44.511" v="57022" actId="13926"/>
        <pc:sldMkLst>
          <pc:docMk/>
          <pc:sldMk cId="3501251001" sldId="391"/>
        </pc:sldMkLst>
        <pc:graphicFrameChg chg="mod modGraphic">
          <ac:chgData name="Dani Kissel" userId="28b14a37-bd11-4616-a030-e0aa0d5f895f" providerId="ADAL" clId="{84D7C036-D98E-48E6-93A7-25F651BF8137}" dt="2026-01-26T16:13:44.511" v="57022" actId="13926"/>
          <ac:graphicFrameMkLst>
            <pc:docMk/>
            <pc:sldMk cId="3501251001" sldId="391"/>
            <ac:graphicFrameMk id="7" creationId="{F541F6ED-AAD5-A4D1-8BAC-A5BF6E88782F}"/>
          </ac:graphicFrameMkLst>
        </pc:graphicFrameChg>
      </pc:sldChg>
      <pc:sldChg chg="addSp delSp modSp new mod modAnim chgLayout">
        <pc:chgData name="Dani Kissel" userId="28b14a37-bd11-4616-a030-e0aa0d5f895f" providerId="ADAL" clId="{84D7C036-D98E-48E6-93A7-25F651BF8137}" dt="2026-01-26T16:17:37.051" v="57136" actId="1036"/>
        <pc:sldMkLst>
          <pc:docMk/>
          <pc:sldMk cId="1216357277" sldId="393"/>
        </pc:sldMkLst>
        <pc:spChg chg="add mod">
          <ac:chgData name="Dani Kissel" userId="28b14a37-bd11-4616-a030-e0aa0d5f895f" providerId="ADAL" clId="{84D7C036-D98E-48E6-93A7-25F651BF8137}" dt="2026-01-26T16:17:37.051" v="57136" actId="1036"/>
          <ac:spMkLst>
            <pc:docMk/>
            <pc:sldMk cId="1216357277" sldId="393"/>
            <ac:spMk id="3" creationId="{3A271D14-261D-5D32-2E5C-9AB05FCC0783}"/>
          </ac:spMkLst>
        </pc:spChg>
        <pc:cxnChg chg="add mod">
          <ac:chgData name="Dani Kissel" userId="28b14a37-bd11-4616-a030-e0aa0d5f895f" providerId="ADAL" clId="{84D7C036-D98E-48E6-93A7-25F651BF8137}" dt="2026-01-26T16:17:37.051" v="57136" actId="1036"/>
          <ac:cxnSpMkLst>
            <pc:docMk/>
            <pc:sldMk cId="1216357277" sldId="393"/>
            <ac:cxnSpMk id="6" creationId="{A9F6B961-F8E5-F382-FE0D-ABAADC307389}"/>
          </ac:cxnSpMkLst>
        </pc:cxnChg>
      </pc:sldChg>
      <pc:sldChg chg="modSp mod">
        <pc:chgData name="Dani Kissel" userId="28b14a37-bd11-4616-a030-e0aa0d5f895f" providerId="ADAL" clId="{84D7C036-D98E-48E6-93A7-25F651BF8137}" dt="2026-01-26T21:29:49.953" v="60845" actId="403"/>
        <pc:sldMkLst>
          <pc:docMk/>
          <pc:sldMk cId="2168729893" sldId="399"/>
        </pc:sldMkLst>
        <pc:spChg chg="mod">
          <ac:chgData name="Dani Kissel" userId="28b14a37-bd11-4616-a030-e0aa0d5f895f" providerId="ADAL" clId="{84D7C036-D98E-48E6-93A7-25F651BF8137}" dt="2026-01-26T21:29:49.953" v="60845" actId="403"/>
          <ac:spMkLst>
            <pc:docMk/>
            <pc:sldMk cId="2168729893" sldId="399"/>
            <ac:spMk id="5" creationId="{80A8F1C4-30A1-28E0-90BF-B8F2FD9D544D}"/>
          </ac:spMkLst>
        </pc:spChg>
      </pc:sldChg>
      <pc:sldChg chg="modSp mod">
        <pc:chgData name="Dani Kissel" userId="28b14a37-bd11-4616-a030-e0aa0d5f895f" providerId="ADAL" clId="{84D7C036-D98E-48E6-93A7-25F651BF8137}" dt="2026-02-24T14:50:43.860" v="61752" actId="1076"/>
        <pc:sldMkLst>
          <pc:docMk/>
          <pc:sldMk cId="730821840" sldId="401"/>
        </pc:sldMkLst>
        <pc:spChg chg="mod">
          <ac:chgData name="Dani Kissel" userId="28b14a37-bd11-4616-a030-e0aa0d5f895f" providerId="ADAL" clId="{84D7C036-D98E-48E6-93A7-25F651BF8137}" dt="2026-02-24T14:50:43.860" v="61752" actId="1076"/>
          <ac:spMkLst>
            <pc:docMk/>
            <pc:sldMk cId="730821840" sldId="401"/>
            <ac:spMk id="2" creationId="{97547662-E4C1-3F20-3308-6420D9B0B00B}"/>
          </ac:spMkLst>
        </pc:spChg>
        <pc:graphicFrameChg chg="modGraphic">
          <ac:chgData name="Dani Kissel" userId="28b14a37-bd11-4616-a030-e0aa0d5f895f" providerId="ADAL" clId="{84D7C036-D98E-48E6-93A7-25F651BF8137}" dt="2026-02-24T14:50:40.323" v="61751" actId="2165"/>
          <ac:graphicFrameMkLst>
            <pc:docMk/>
            <pc:sldMk cId="730821840" sldId="401"/>
            <ac:graphicFrameMk id="6" creationId="{D1A58F4F-44EB-22A0-9313-2A00D01E1DFB}"/>
          </ac:graphicFrameMkLst>
        </pc:graphicFrameChg>
      </pc:sldChg>
      <pc:sldChg chg="addSp delSp modSp add mod ord">
        <pc:chgData name="Dani Kissel" userId="28b14a37-bd11-4616-a030-e0aa0d5f895f" providerId="ADAL" clId="{84D7C036-D98E-48E6-93A7-25F651BF8137}" dt="2026-01-27T00:16:22.248" v="61354" actId="1036"/>
        <pc:sldMkLst>
          <pc:docMk/>
          <pc:sldMk cId="805342513" sldId="407"/>
        </pc:sldMkLst>
        <pc:graphicFrameChg chg="mod modGraphic">
          <ac:chgData name="Dani Kissel" userId="28b14a37-bd11-4616-a030-e0aa0d5f895f" providerId="ADAL" clId="{84D7C036-D98E-48E6-93A7-25F651BF8137}" dt="2026-01-27T00:16:22.248" v="61354" actId="1036"/>
          <ac:graphicFrameMkLst>
            <pc:docMk/>
            <pc:sldMk cId="805342513" sldId="407"/>
            <ac:graphicFrameMk id="3" creationId="{55D1DCB9-BC4B-5300-D840-1EA37B280FCC}"/>
          </ac:graphicFrameMkLst>
        </pc:graphicFrameChg>
        <pc:graphicFrameChg chg="add mod modGraphic">
          <ac:chgData name="Dani Kissel" userId="28b14a37-bd11-4616-a030-e0aa0d5f895f" providerId="ADAL" clId="{84D7C036-D98E-48E6-93A7-25F651BF8137}" dt="2026-01-27T00:16:17.468" v="61349" actId="1035"/>
          <ac:graphicFrameMkLst>
            <pc:docMk/>
            <pc:sldMk cId="805342513" sldId="407"/>
            <ac:graphicFrameMk id="4" creationId="{92B2666D-6C82-9D68-99B6-58ED751CADCC}"/>
          </ac:graphicFrameMkLst>
        </pc:graphicFrameChg>
      </pc:sldChg>
      <pc:sldChg chg="addSp delSp modSp add mod">
        <pc:chgData name="Dani Kissel" userId="28b14a37-bd11-4616-a030-e0aa0d5f895f" providerId="ADAL" clId="{84D7C036-D98E-48E6-93A7-25F651BF8137}" dt="2026-02-24T14:51:41.618" v="61755" actId="1076"/>
        <pc:sldMkLst>
          <pc:docMk/>
          <pc:sldMk cId="985078298" sldId="408"/>
        </pc:sldMkLst>
        <pc:graphicFrameChg chg="mod modGraphic">
          <ac:chgData name="Dani Kissel" userId="28b14a37-bd11-4616-a030-e0aa0d5f895f" providerId="ADAL" clId="{84D7C036-D98E-48E6-93A7-25F651BF8137}" dt="2026-02-24T14:51:41.618" v="61755" actId="1076"/>
          <ac:graphicFrameMkLst>
            <pc:docMk/>
            <pc:sldMk cId="985078298" sldId="408"/>
            <ac:graphicFrameMk id="3" creationId="{5C7C7DBC-C17C-0882-5CD7-1F29A260CEB0}"/>
          </ac:graphicFrameMkLst>
        </pc:graphicFrameChg>
        <pc:graphicFrameChg chg="add del mod modGraphic">
          <ac:chgData name="Dani Kissel" userId="28b14a37-bd11-4616-a030-e0aa0d5f895f" providerId="ADAL" clId="{84D7C036-D98E-48E6-93A7-25F651BF8137}" dt="2026-02-24T14:51:36.869" v="61753" actId="478"/>
          <ac:graphicFrameMkLst>
            <pc:docMk/>
            <pc:sldMk cId="985078298" sldId="408"/>
            <ac:graphicFrameMk id="4" creationId="{519DEBF7-96E4-26B4-1DF9-45179CFCA611}"/>
          </ac:graphicFrameMkLst>
        </pc:graphicFrameChg>
      </pc:sldChg>
      <pc:sldChg chg="addSp delSp modSp add mod ord delAnim modAnim">
        <pc:chgData name="Dani Kissel" userId="28b14a37-bd11-4616-a030-e0aa0d5f895f" providerId="ADAL" clId="{84D7C036-D98E-48E6-93A7-25F651BF8137}" dt="2026-01-27T00:27:48.165" v="61424"/>
        <pc:sldMkLst>
          <pc:docMk/>
          <pc:sldMk cId="1239335237" sldId="410"/>
        </pc:sldMkLst>
        <pc:spChg chg="mod">
          <ac:chgData name="Dani Kissel" userId="28b14a37-bd11-4616-a030-e0aa0d5f895f" providerId="ADAL" clId="{84D7C036-D98E-48E6-93A7-25F651BF8137}" dt="2026-01-26T16:22:45.456" v="57190" actId="20577"/>
          <ac:spMkLst>
            <pc:docMk/>
            <pc:sldMk cId="1239335237" sldId="410"/>
            <ac:spMk id="5" creationId="{AA1989E5-D5D3-E971-C5F4-C9B1E99D9735}"/>
          </ac:spMkLst>
        </pc:spChg>
        <pc:grpChg chg="add mod">
          <ac:chgData name="Dani Kissel" userId="28b14a37-bd11-4616-a030-e0aa0d5f895f" providerId="ADAL" clId="{84D7C036-D98E-48E6-93A7-25F651BF8137}" dt="2026-01-26T16:22:23.845" v="57169" actId="164"/>
          <ac:grpSpMkLst>
            <pc:docMk/>
            <pc:sldMk cId="1239335237" sldId="410"/>
            <ac:grpSpMk id="14" creationId="{C4824769-311E-C5B6-C967-E53ECB347702}"/>
          </ac:grpSpMkLst>
        </pc:grpChg>
        <pc:grpChg chg="add mod ord">
          <ac:chgData name="Dani Kissel" userId="28b14a37-bd11-4616-a030-e0aa0d5f895f" providerId="ADAL" clId="{84D7C036-D98E-48E6-93A7-25F651BF8137}" dt="2026-01-26T16:22:26.809" v="57170" actId="167"/>
          <ac:grpSpMkLst>
            <pc:docMk/>
            <pc:sldMk cId="1239335237" sldId="410"/>
            <ac:grpSpMk id="17" creationId="{ABAA3C49-1E8B-1967-BBC7-2F15384BF996}"/>
          </ac:grpSpMkLst>
        </pc:grpChg>
        <pc:picChg chg="add mod">
          <ac:chgData name="Dani Kissel" userId="28b14a37-bd11-4616-a030-e0aa0d5f895f" providerId="ADAL" clId="{84D7C036-D98E-48E6-93A7-25F651BF8137}" dt="2026-01-26T16:22:23.845" v="57169" actId="164"/>
          <ac:picMkLst>
            <pc:docMk/>
            <pc:sldMk cId="1239335237" sldId="410"/>
            <ac:picMk id="13" creationId="{889CAD19-4087-4869-D873-A65E628EA0FD}"/>
          </ac:picMkLst>
        </pc:picChg>
      </pc:sldChg>
      <pc:sldChg chg="addSp delSp modSp add mod delAnim modAnim">
        <pc:chgData name="Dani Kissel" userId="28b14a37-bd11-4616-a030-e0aa0d5f895f" providerId="ADAL" clId="{84D7C036-D98E-48E6-93A7-25F651BF8137}" dt="2026-01-27T00:35:44.451" v="61426"/>
        <pc:sldMkLst>
          <pc:docMk/>
          <pc:sldMk cId="1712667598" sldId="411"/>
        </pc:sldMkLst>
      </pc:sldChg>
      <pc:sldChg chg="addSp delSp modSp add mod delAnim modAnim">
        <pc:chgData name="Dani Kissel" userId="28b14a37-bd11-4616-a030-e0aa0d5f895f" providerId="ADAL" clId="{84D7C036-D98E-48E6-93A7-25F651BF8137}" dt="2026-01-26T16:42:21.400" v="57838" actId="1035"/>
        <pc:sldMkLst>
          <pc:docMk/>
          <pc:sldMk cId="946825005" sldId="413"/>
        </pc:sldMkLst>
        <pc:spChg chg="add mod">
          <ac:chgData name="Dani Kissel" userId="28b14a37-bd11-4616-a030-e0aa0d5f895f" providerId="ADAL" clId="{84D7C036-D98E-48E6-93A7-25F651BF8137}" dt="2026-01-26T16:38:13.425" v="57767" actId="20577"/>
          <ac:spMkLst>
            <pc:docMk/>
            <pc:sldMk cId="946825005" sldId="413"/>
            <ac:spMk id="2" creationId="{1758EC18-8E39-6DD6-C949-C49D78325683}"/>
          </ac:spMkLst>
        </pc:spChg>
        <pc:spChg chg="add mod">
          <ac:chgData name="Dani Kissel" userId="28b14a37-bd11-4616-a030-e0aa0d5f895f" providerId="ADAL" clId="{84D7C036-D98E-48E6-93A7-25F651BF8137}" dt="2026-01-26T16:40:02.060" v="57788" actId="1037"/>
          <ac:spMkLst>
            <pc:docMk/>
            <pc:sldMk cId="946825005" sldId="413"/>
            <ac:spMk id="13" creationId="{B9B383E5-39A3-45A8-1EA1-37D88697200D}"/>
          </ac:spMkLst>
        </pc:spChg>
        <pc:spChg chg="add mod">
          <ac:chgData name="Dani Kissel" userId="28b14a37-bd11-4616-a030-e0aa0d5f895f" providerId="ADAL" clId="{84D7C036-D98E-48E6-93A7-25F651BF8137}" dt="2026-01-26T16:41:11.257" v="57819" actId="1035"/>
          <ac:spMkLst>
            <pc:docMk/>
            <pc:sldMk cId="946825005" sldId="413"/>
            <ac:spMk id="16" creationId="{0E98CEDE-7C76-23C9-D726-3955D84A7479}"/>
          </ac:spMkLst>
        </pc:spChg>
        <pc:spChg chg="add mod">
          <ac:chgData name="Dani Kissel" userId="28b14a37-bd11-4616-a030-e0aa0d5f895f" providerId="ADAL" clId="{84D7C036-D98E-48E6-93A7-25F651BF8137}" dt="2026-01-26T16:42:21.400" v="57838" actId="1035"/>
          <ac:spMkLst>
            <pc:docMk/>
            <pc:sldMk cId="946825005" sldId="413"/>
            <ac:spMk id="21" creationId="{7EA8D9B7-F617-2B15-7DDF-A3833CE385F3}"/>
          </ac:spMkLst>
        </pc:spChg>
        <pc:spChg chg="add mod">
          <ac:chgData name="Dani Kissel" userId="28b14a37-bd11-4616-a030-e0aa0d5f895f" providerId="ADAL" clId="{84D7C036-D98E-48E6-93A7-25F651BF8137}" dt="2026-01-26T16:40:15.382" v="57800" actId="1035"/>
          <ac:spMkLst>
            <pc:docMk/>
            <pc:sldMk cId="946825005" sldId="413"/>
            <ac:spMk id="22" creationId="{0B948EFA-E7A9-E1D3-0103-3A0807A85E56}"/>
          </ac:spMkLst>
        </pc:spChg>
        <pc:cxnChg chg="add mod">
          <ac:chgData name="Dani Kissel" userId="28b14a37-bd11-4616-a030-e0aa0d5f895f" providerId="ADAL" clId="{84D7C036-D98E-48E6-93A7-25F651BF8137}" dt="2026-01-26T16:40:09.713" v="57789" actId="1076"/>
          <ac:cxnSpMkLst>
            <pc:docMk/>
            <pc:sldMk cId="946825005" sldId="413"/>
            <ac:cxnSpMk id="7" creationId="{3BCB93BC-736F-10C2-313B-303D2AE00EE5}"/>
          </ac:cxnSpMkLst>
        </pc:cxnChg>
        <pc:cxnChg chg="add mod">
          <ac:chgData name="Dani Kissel" userId="28b14a37-bd11-4616-a030-e0aa0d5f895f" providerId="ADAL" clId="{84D7C036-D98E-48E6-93A7-25F651BF8137}" dt="2026-01-26T16:42:21.400" v="57838" actId="1035"/>
          <ac:cxnSpMkLst>
            <pc:docMk/>
            <pc:sldMk cId="946825005" sldId="413"/>
            <ac:cxnSpMk id="24" creationId="{4F39413C-30AC-EA5D-0C80-239BE2928314}"/>
          </ac:cxnSpMkLst>
        </pc:cxnChg>
        <pc:cxnChg chg="add mod">
          <ac:chgData name="Dani Kissel" userId="28b14a37-bd11-4616-a030-e0aa0d5f895f" providerId="ADAL" clId="{84D7C036-D98E-48E6-93A7-25F651BF8137}" dt="2026-01-26T16:41:16.390" v="57820" actId="14100"/>
          <ac:cxnSpMkLst>
            <pc:docMk/>
            <pc:sldMk cId="946825005" sldId="413"/>
            <ac:cxnSpMk id="30" creationId="{54DE9C41-F406-C4B0-6CBB-5BBF3FF3FC58}"/>
          </ac:cxnSpMkLst>
        </pc:cxnChg>
      </pc:sldChg>
      <pc:sldChg chg="addSp delSp modSp add mod ord">
        <pc:chgData name="Dani Kissel" userId="28b14a37-bd11-4616-a030-e0aa0d5f895f" providerId="ADAL" clId="{84D7C036-D98E-48E6-93A7-25F651BF8137}" dt="2026-01-26T16:12:08.241" v="57021" actId="1035"/>
        <pc:sldMkLst>
          <pc:docMk/>
          <pc:sldMk cId="4252679869" sldId="431"/>
        </pc:sldMkLst>
        <pc:spChg chg="add del mod">
          <ac:chgData name="Dani Kissel" userId="28b14a37-bd11-4616-a030-e0aa0d5f895f" providerId="ADAL" clId="{84D7C036-D98E-48E6-93A7-25F651BF8137}" dt="2026-01-26T16:12:08.241" v="57021" actId="1035"/>
          <ac:spMkLst>
            <pc:docMk/>
            <pc:sldMk cId="4252679869" sldId="431"/>
            <ac:spMk id="12" creationId="{9CC9C722-0244-AC97-FF79-5819D9E199B7}"/>
          </ac:spMkLst>
        </pc:spChg>
      </pc:sldChg>
      <pc:sldChg chg="modSp add mod setBg">
        <pc:chgData name="Dani Kissel" userId="28b14a37-bd11-4616-a030-e0aa0d5f895f" providerId="ADAL" clId="{84D7C036-D98E-48E6-93A7-25F651BF8137}" dt="2026-01-27T20:16:18.716" v="61600" actId="20577"/>
        <pc:sldMkLst>
          <pc:docMk/>
          <pc:sldMk cId="2424599309" sldId="432"/>
        </pc:sldMkLst>
        <pc:spChg chg="mod">
          <ac:chgData name="Dani Kissel" userId="28b14a37-bd11-4616-a030-e0aa0d5f895f" providerId="ADAL" clId="{84D7C036-D98E-48E6-93A7-25F651BF8137}" dt="2026-01-27T20:16:18.716" v="61600" actId="20577"/>
          <ac:spMkLst>
            <pc:docMk/>
            <pc:sldMk cId="2424599309" sldId="432"/>
            <ac:spMk id="9" creationId="{A93E4D37-3A67-4AA6-CF4D-44CA8940A335}"/>
          </ac:spMkLst>
        </pc:spChg>
      </pc:sldChg>
      <pc:sldChg chg="addSp delSp modSp add mod modAnim">
        <pc:chgData name="Dani Kissel" userId="28b14a37-bd11-4616-a030-e0aa0d5f895f" providerId="ADAL" clId="{84D7C036-D98E-48E6-93A7-25F651BF8137}" dt="2026-01-26T23:04:11.850" v="61315" actId="478"/>
        <pc:sldMkLst>
          <pc:docMk/>
          <pc:sldMk cId="1745560197" sldId="440"/>
        </pc:sldMkLst>
        <pc:spChg chg="add mod">
          <ac:chgData name="Dani Kissel" userId="28b14a37-bd11-4616-a030-e0aa0d5f895f" providerId="ADAL" clId="{84D7C036-D98E-48E6-93A7-25F651BF8137}" dt="2026-01-26T22:50:54.022" v="61149" actId="20577"/>
          <ac:spMkLst>
            <pc:docMk/>
            <pc:sldMk cId="1745560197" sldId="440"/>
            <ac:spMk id="2" creationId="{069FF313-BC3B-3A7C-70AA-41534DF6760C}"/>
          </ac:spMkLst>
        </pc:spChg>
        <pc:spChg chg="add mod">
          <ac:chgData name="Dani Kissel" userId="28b14a37-bd11-4616-a030-e0aa0d5f895f" providerId="ADAL" clId="{84D7C036-D98E-48E6-93A7-25F651BF8137}" dt="2026-01-26T23:02:57.453" v="61295" actId="1037"/>
          <ac:spMkLst>
            <pc:docMk/>
            <pc:sldMk cId="1745560197" sldId="440"/>
            <ac:spMk id="7" creationId="{E0FE39A6-0578-34E8-1F1C-33A70A419DD4}"/>
          </ac:spMkLst>
        </pc:spChg>
        <pc:spChg chg="add mod">
          <ac:chgData name="Dani Kissel" userId="28b14a37-bd11-4616-a030-e0aa0d5f895f" providerId="ADAL" clId="{84D7C036-D98E-48E6-93A7-25F651BF8137}" dt="2026-01-26T23:03:39.228" v="61314" actId="14100"/>
          <ac:spMkLst>
            <pc:docMk/>
            <pc:sldMk cId="1745560197" sldId="440"/>
            <ac:spMk id="21" creationId="{5DABC03C-738D-3207-E169-046C6625C453}"/>
          </ac:spMkLst>
        </pc:spChg>
        <pc:spChg chg="add mod">
          <ac:chgData name="Dani Kissel" userId="28b14a37-bd11-4616-a030-e0aa0d5f895f" providerId="ADAL" clId="{84D7C036-D98E-48E6-93A7-25F651BF8137}" dt="2026-01-26T23:02:57.453" v="61295" actId="1037"/>
          <ac:spMkLst>
            <pc:docMk/>
            <pc:sldMk cId="1745560197" sldId="440"/>
            <ac:spMk id="22" creationId="{1FF7B357-ACF2-3269-9CDA-5A898AE6CB5C}"/>
          </ac:spMkLst>
        </pc:spChg>
        <pc:spChg chg="add mod">
          <ac:chgData name="Dani Kissel" userId="28b14a37-bd11-4616-a030-e0aa0d5f895f" providerId="ADAL" clId="{84D7C036-D98E-48E6-93A7-25F651BF8137}" dt="2026-01-26T23:02:57.453" v="61295" actId="1037"/>
          <ac:spMkLst>
            <pc:docMk/>
            <pc:sldMk cId="1745560197" sldId="440"/>
            <ac:spMk id="23" creationId="{A408A55B-DC16-F28A-4957-623D6C4DD741}"/>
          </ac:spMkLst>
        </pc:spChg>
        <pc:spChg chg="add mod">
          <ac:chgData name="Dani Kissel" userId="28b14a37-bd11-4616-a030-e0aa0d5f895f" providerId="ADAL" clId="{84D7C036-D98E-48E6-93A7-25F651BF8137}" dt="2026-01-26T23:03:25.282" v="61310" actId="14100"/>
          <ac:spMkLst>
            <pc:docMk/>
            <pc:sldMk cId="1745560197" sldId="440"/>
            <ac:spMk id="24" creationId="{E8B67157-8C29-B23A-26CE-1B723A6D7879}"/>
          </ac:spMkLst>
        </pc:spChg>
        <pc:spChg chg="add mod">
          <ac:chgData name="Dani Kissel" userId="28b14a37-bd11-4616-a030-e0aa0d5f895f" providerId="ADAL" clId="{84D7C036-D98E-48E6-93A7-25F651BF8137}" dt="2026-01-26T23:03:28.047" v="61313" actId="1035"/>
          <ac:spMkLst>
            <pc:docMk/>
            <pc:sldMk cId="1745560197" sldId="440"/>
            <ac:spMk id="25" creationId="{D4504D6C-A229-5AF4-5642-446A9BE72F06}"/>
          </ac:spMkLst>
        </pc:spChg>
        <pc:spChg chg="add mod">
          <ac:chgData name="Dani Kissel" userId="28b14a37-bd11-4616-a030-e0aa0d5f895f" providerId="ADAL" clId="{84D7C036-D98E-48E6-93A7-25F651BF8137}" dt="2026-01-26T23:02:57.453" v="61295" actId="1037"/>
          <ac:spMkLst>
            <pc:docMk/>
            <pc:sldMk cId="1745560197" sldId="440"/>
            <ac:spMk id="26" creationId="{60E41536-9F39-CE8E-EE53-0ECC834CF7B2}"/>
          </ac:spMkLst>
        </pc:spChg>
        <pc:spChg chg="add mod">
          <ac:chgData name="Dani Kissel" userId="28b14a37-bd11-4616-a030-e0aa0d5f895f" providerId="ADAL" clId="{84D7C036-D98E-48E6-93A7-25F651BF8137}" dt="2026-01-26T23:02:57.453" v="61295" actId="1037"/>
          <ac:spMkLst>
            <pc:docMk/>
            <pc:sldMk cId="1745560197" sldId="440"/>
            <ac:spMk id="28" creationId="{1FC450EE-E623-FA21-DAA5-0E40B236A79D}"/>
          </ac:spMkLst>
        </pc:spChg>
        <pc:spChg chg="add mod">
          <ac:chgData name="Dani Kissel" userId="28b14a37-bd11-4616-a030-e0aa0d5f895f" providerId="ADAL" clId="{84D7C036-D98E-48E6-93A7-25F651BF8137}" dt="2026-01-26T23:03:19.940" v="61308" actId="1036"/>
          <ac:spMkLst>
            <pc:docMk/>
            <pc:sldMk cId="1745560197" sldId="440"/>
            <ac:spMk id="30" creationId="{7C1F8170-17CE-CE33-75FF-A2DAE7D10366}"/>
          </ac:spMkLst>
        </pc:spChg>
        <pc:picChg chg="mod">
          <ac:chgData name="Dani Kissel" userId="28b14a37-bd11-4616-a030-e0aa0d5f895f" providerId="ADAL" clId="{84D7C036-D98E-48E6-93A7-25F651BF8137}" dt="2026-01-26T23:02:32.330" v="61272" actId="1038"/>
          <ac:picMkLst>
            <pc:docMk/>
            <pc:sldMk cId="1745560197" sldId="440"/>
            <ac:picMk id="3" creationId="{763F1EBD-D0F1-F756-00D4-083CF9C998B7}"/>
          </ac:picMkLst>
        </pc:picChg>
        <pc:picChg chg="add mod modCrop">
          <ac:chgData name="Dani Kissel" userId="28b14a37-bd11-4616-a030-e0aa0d5f895f" providerId="ADAL" clId="{84D7C036-D98E-48E6-93A7-25F651BF8137}" dt="2026-01-26T23:02:32.330" v="61272" actId="1038"/>
          <ac:picMkLst>
            <pc:docMk/>
            <pc:sldMk cId="1745560197" sldId="440"/>
            <ac:picMk id="6" creationId="{AB85F0E6-A9D0-933E-321E-4692ECC6A5CD}"/>
          </ac:picMkLst>
        </pc:picChg>
        <pc:picChg chg="add mod">
          <ac:chgData name="Dani Kissel" userId="28b14a37-bd11-4616-a030-e0aa0d5f895f" providerId="ADAL" clId="{84D7C036-D98E-48E6-93A7-25F651BF8137}" dt="2026-01-26T23:02:32.330" v="61272" actId="1038"/>
          <ac:picMkLst>
            <pc:docMk/>
            <pc:sldMk cId="1745560197" sldId="440"/>
            <ac:picMk id="8" creationId="{DE8B50B0-A8A9-D096-8C33-FB9DEB4283DE}"/>
          </ac:picMkLst>
        </pc:picChg>
        <pc:picChg chg="add mod modCrop">
          <ac:chgData name="Dani Kissel" userId="28b14a37-bd11-4616-a030-e0aa0d5f895f" providerId="ADAL" clId="{84D7C036-D98E-48E6-93A7-25F651BF8137}" dt="2026-01-26T23:02:40.721" v="61281" actId="1037"/>
          <ac:picMkLst>
            <pc:docMk/>
            <pc:sldMk cId="1745560197" sldId="440"/>
            <ac:picMk id="10" creationId="{CB1BA24A-36B2-F555-7C3E-CCB1B0F6C2CA}"/>
          </ac:picMkLst>
        </pc:picChg>
        <pc:picChg chg="add mod modCrop">
          <ac:chgData name="Dani Kissel" userId="28b14a37-bd11-4616-a030-e0aa0d5f895f" providerId="ADAL" clId="{84D7C036-D98E-48E6-93A7-25F651BF8137}" dt="2026-01-26T23:02:32.330" v="61272" actId="1038"/>
          <ac:picMkLst>
            <pc:docMk/>
            <pc:sldMk cId="1745560197" sldId="440"/>
            <ac:picMk id="11" creationId="{C8FC282C-9980-E414-69F3-083E08D56F2A}"/>
          </ac:picMkLst>
        </pc:picChg>
        <pc:picChg chg="add mod modCrop">
          <ac:chgData name="Dani Kissel" userId="28b14a37-bd11-4616-a030-e0aa0d5f895f" providerId="ADAL" clId="{84D7C036-D98E-48E6-93A7-25F651BF8137}" dt="2026-01-26T23:02:40.721" v="61281" actId="1037"/>
          <ac:picMkLst>
            <pc:docMk/>
            <pc:sldMk cId="1745560197" sldId="440"/>
            <ac:picMk id="12" creationId="{1D68C330-BA97-B259-56FC-ED57F647191A}"/>
          </ac:picMkLst>
        </pc:picChg>
        <pc:picChg chg="add mod modCrop">
          <ac:chgData name="Dani Kissel" userId="28b14a37-bd11-4616-a030-e0aa0d5f895f" providerId="ADAL" clId="{84D7C036-D98E-48E6-93A7-25F651BF8137}" dt="2026-01-26T17:19:46.704" v="59011" actId="1076"/>
          <ac:picMkLst>
            <pc:docMk/>
            <pc:sldMk cId="1745560197" sldId="440"/>
            <ac:picMk id="13" creationId="{6584D1C6-3253-AD8A-C235-4626A41209AA}"/>
          </ac:picMkLst>
        </pc:picChg>
        <pc:picChg chg="add mod modCrop">
          <ac:chgData name="Dani Kissel" userId="28b14a37-bd11-4616-a030-e0aa0d5f895f" providerId="ADAL" clId="{84D7C036-D98E-48E6-93A7-25F651BF8137}" dt="2026-01-26T23:02:40.721" v="61281" actId="1037"/>
          <ac:picMkLst>
            <pc:docMk/>
            <pc:sldMk cId="1745560197" sldId="440"/>
            <ac:picMk id="14" creationId="{461F2C72-4612-0261-6C36-58F4D52ECEE6}"/>
          </ac:picMkLst>
        </pc:picChg>
        <pc:picChg chg="add mod">
          <ac:chgData name="Dani Kissel" userId="28b14a37-bd11-4616-a030-e0aa0d5f895f" providerId="ADAL" clId="{84D7C036-D98E-48E6-93A7-25F651BF8137}" dt="2026-01-26T23:02:57.453" v="61295" actId="1037"/>
          <ac:picMkLst>
            <pc:docMk/>
            <pc:sldMk cId="1745560197" sldId="440"/>
            <ac:picMk id="16" creationId="{AED91234-1637-BBEA-48DB-1E86A8222F46}"/>
          </ac:picMkLst>
        </pc:picChg>
        <pc:picChg chg="add mod">
          <ac:chgData name="Dani Kissel" userId="28b14a37-bd11-4616-a030-e0aa0d5f895f" providerId="ADAL" clId="{84D7C036-D98E-48E6-93A7-25F651BF8137}" dt="2026-01-26T23:02:57.453" v="61295" actId="1037"/>
          <ac:picMkLst>
            <pc:docMk/>
            <pc:sldMk cId="1745560197" sldId="440"/>
            <ac:picMk id="18" creationId="{82BD134B-5F0D-0106-6CCC-25DB16CF3954}"/>
          </ac:picMkLst>
        </pc:picChg>
        <pc:picChg chg="add mod">
          <ac:chgData name="Dani Kissel" userId="28b14a37-bd11-4616-a030-e0aa0d5f895f" providerId="ADAL" clId="{84D7C036-D98E-48E6-93A7-25F651BF8137}" dt="2026-01-26T22:53:47.784" v="61203" actId="1036"/>
          <ac:picMkLst>
            <pc:docMk/>
            <pc:sldMk cId="1745560197" sldId="440"/>
            <ac:picMk id="20" creationId="{C1F2C20D-000B-71E7-CE4B-7671511F174F}"/>
          </ac:picMkLst>
        </pc:picChg>
        <pc:cxnChg chg="add mod">
          <ac:chgData name="Dani Kissel" userId="28b14a37-bd11-4616-a030-e0aa0d5f895f" providerId="ADAL" clId="{84D7C036-D98E-48E6-93A7-25F651BF8137}" dt="2026-01-26T23:02:49.890" v="61282" actId="14100"/>
          <ac:cxnSpMkLst>
            <pc:docMk/>
            <pc:sldMk cId="1745560197" sldId="440"/>
            <ac:cxnSpMk id="17" creationId="{5651C6AC-4780-B00C-C5A8-114D0B97857B}"/>
          </ac:cxnSpMkLst>
        </pc:cxnChg>
      </pc:sldChg>
      <pc:sldChg chg="addSp delSp modSp add mod">
        <pc:chgData name="Dani Kissel" userId="28b14a37-bd11-4616-a030-e0aa0d5f895f" providerId="ADAL" clId="{84D7C036-D98E-48E6-93A7-25F651BF8137}" dt="2026-01-27T03:45:25.465" v="61555" actId="1036"/>
        <pc:sldMkLst>
          <pc:docMk/>
          <pc:sldMk cId="1364752989" sldId="446"/>
        </pc:sldMkLst>
        <pc:spChg chg="add mod">
          <ac:chgData name="Dani Kissel" userId="28b14a37-bd11-4616-a030-e0aa0d5f895f" providerId="ADAL" clId="{84D7C036-D98E-48E6-93A7-25F651BF8137}" dt="2026-01-27T03:45:00.362" v="61517" actId="1036"/>
          <ac:spMkLst>
            <pc:docMk/>
            <pc:sldMk cId="1364752989" sldId="446"/>
            <ac:spMk id="3" creationId="{BB869D07-47FC-20DC-5E59-9D9E0A6EBD36}"/>
          </ac:spMkLst>
        </pc:spChg>
        <pc:spChg chg="add mod">
          <ac:chgData name="Dani Kissel" userId="28b14a37-bd11-4616-a030-e0aa0d5f895f" providerId="ADAL" clId="{84D7C036-D98E-48E6-93A7-25F651BF8137}" dt="2026-01-27T03:45:03.546" v="61528" actId="1036"/>
          <ac:spMkLst>
            <pc:docMk/>
            <pc:sldMk cId="1364752989" sldId="446"/>
            <ac:spMk id="5" creationId="{93AD3D96-A53E-C771-8510-D4B0E976E168}"/>
          </ac:spMkLst>
        </pc:spChg>
        <pc:spChg chg="add mod">
          <ac:chgData name="Dani Kissel" userId="28b14a37-bd11-4616-a030-e0aa0d5f895f" providerId="ADAL" clId="{84D7C036-D98E-48E6-93A7-25F651BF8137}" dt="2026-01-27T03:45:16.084" v="61548" actId="1076"/>
          <ac:spMkLst>
            <pc:docMk/>
            <pc:sldMk cId="1364752989" sldId="446"/>
            <ac:spMk id="6" creationId="{6B81A923-28D5-6363-CBE8-D1CF5EE4E7D4}"/>
          </ac:spMkLst>
        </pc:spChg>
        <pc:spChg chg="add mod">
          <ac:chgData name="Dani Kissel" userId="28b14a37-bd11-4616-a030-e0aa0d5f895f" providerId="ADAL" clId="{84D7C036-D98E-48E6-93A7-25F651BF8137}" dt="2026-01-27T03:44:51.150" v="61514" actId="1035"/>
          <ac:spMkLst>
            <pc:docMk/>
            <pc:sldMk cId="1364752989" sldId="446"/>
            <ac:spMk id="15" creationId="{80538AAA-B692-FB9E-E5DC-399810676E5F}"/>
          </ac:spMkLst>
        </pc:spChg>
        <pc:spChg chg="add mod">
          <ac:chgData name="Dani Kissel" userId="28b14a37-bd11-4616-a030-e0aa0d5f895f" providerId="ADAL" clId="{84D7C036-D98E-48E6-93A7-25F651BF8137}" dt="2026-01-27T03:45:25.465" v="61555" actId="1036"/>
          <ac:spMkLst>
            <pc:docMk/>
            <pc:sldMk cId="1364752989" sldId="446"/>
            <ac:spMk id="16" creationId="{09A5BB5D-0FF9-E5A7-447A-929A435025E5}"/>
          </ac:spMkLst>
        </pc:spChg>
        <pc:picChg chg="add mod modCrop">
          <ac:chgData name="Dani Kissel" userId="28b14a37-bd11-4616-a030-e0aa0d5f895f" providerId="ADAL" clId="{84D7C036-D98E-48E6-93A7-25F651BF8137}" dt="2026-01-27T03:44:51.150" v="61514" actId="1035"/>
          <ac:picMkLst>
            <pc:docMk/>
            <pc:sldMk cId="1364752989" sldId="446"/>
            <ac:picMk id="8" creationId="{39D5519B-AD3A-3FC5-45D2-56412F829708}"/>
          </ac:picMkLst>
        </pc:picChg>
        <pc:picChg chg="add mod">
          <ac:chgData name="Dani Kissel" userId="28b14a37-bd11-4616-a030-e0aa0d5f895f" providerId="ADAL" clId="{84D7C036-D98E-48E6-93A7-25F651BF8137}" dt="2026-01-27T03:44:51.150" v="61514" actId="1035"/>
          <ac:picMkLst>
            <pc:docMk/>
            <pc:sldMk cId="1364752989" sldId="446"/>
            <ac:picMk id="10" creationId="{CFD8F6E5-E747-9898-F9C6-CE99D7A1BC09}"/>
          </ac:picMkLst>
        </pc:picChg>
        <pc:picChg chg="add mod ord">
          <ac:chgData name="Dani Kissel" userId="28b14a37-bd11-4616-a030-e0aa0d5f895f" providerId="ADAL" clId="{84D7C036-D98E-48E6-93A7-25F651BF8137}" dt="2026-01-27T03:44:51.150" v="61514" actId="1035"/>
          <ac:picMkLst>
            <pc:docMk/>
            <pc:sldMk cId="1364752989" sldId="446"/>
            <ac:picMk id="13" creationId="{3A903B9B-8D21-1BBE-16F9-E9B7DD3CA86F}"/>
          </ac:picMkLst>
        </pc:picChg>
      </pc:sldChg>
      <pc:sldChg chg="addSp delSp modSp add mod">
        <pc:chgData name="Dani Kissel" userId="28b14a37-bd11-4616-a030-e0aa0d5f895f" providerId="ADAL" clId="{84D7C036-D98E-48E6-93A7-25F651BF8137}" dt="2026-01-26T17:41:23.862" v="60121" actId="20577"/>
        <pc:sldMkLst>
          <pc:docMk/>
          <pc:sldMk cId="409544609" sldId="447"/>
        </pc:sldMkLst>
        <pc:spChg chg="mod">
          <ac:chgData name="Dani Kissel" userId="28b14a37-bd11-4616-a030-e0aa0d5f895f" providerId="ADAL" clId="{84D7C036-D98E-48E6-93A7-25F651BF8137}" dt="2026-01-26T17:41:23.862" v="60121" actId="20577"/>
          <ac:spMkLst>
            <pc:docMk/>
            <pc:sldMk cId="409544609" sldId="447"/>
            <ac:spMk id="2" creationId="{B2A9EF6A-0C70-B2A4-2F53-CEC0874ADC1B}"/>
          </ac:spMkLst>
        </pc:spChg>
      </pc:sldChg>
      <pc:sldChg chg="addSp delSp modSp add mod">
        <pc:chgData name="Dani Kissel" userId="28b14a37-bd11-4616-a030-e0aa0d5f895f" providerId="ADAL" clId="{84D7C036-D98E-48E6-93A7-25F651BF8137}" dt="2026-01-27T03:23:56.294" v="61427" actId="208"/>
        <pc:sldMkLst>
          <pc:docMk/>
          <pc:sldMk cId="2472067087" sldId="452"/>
        </pc:sldMkLst>
        <pc:picChg chg="add mod">
          <ac:chgData name="Dani Kissel" userId="28b14a37-bd11-4616-a030-e0aa0d5f895f" providerId="ADAL" clId="{84D7C036-D98E-48E6-93A7-25F651BF8137}" dt="2026-01-27T03:23:56.294" v="61427" actId="208"/>
          <ac:picMkLst>
            <pc:docMk/>
            <pc:sldMk cId="2472067087" sldId="452"/>
            <ac:picMk id="12" creationId="{AF632806-414A-5A05-F623-291FE94C7920}"/>
          </ac:picMkLst>
        </pc:picChg>
      </pc:sldChg>
      <pc:sldChg chg="modSp mod">
        <pc:chgData name="Dani Kissel" userId="28b14a37-bd11-4616-a030-e0aa0d5f895f" providerId="ADAL" clId="{84D7C036-D98E-48E6-93A7-25F651BF8137}" dt="2026-02-24T14:53:12.936" v="61757" actId="20577"/>
        <pc:sldMkLst>
          <pc:docMk/>
          <pc:sldMk cId="3951536248" sldId="457"/>
        </pc:sldMkLst>
        <pc:spChg chg="mod">
          <ac:chgData name="Dani Kissel" userId="28b14a37-bd11-4616-a030-e0aa0d5f895f" providerId="ADAL" clId="{84D7C036-D98E-48E6-93A7-25F651BF8137}" dt="2026-02-24T14:53:12.936" v="61757" actId="20577"/>
          <ac:spMkLst>
            <pc:docMk/>
            <pc:sldMk cId="3951536248" sldId="457"/>
            <ac:spMk id="15" creationId="{965F28A5-2634-E45D-C08A-A3B876D4EEBA}"/>
          </ac:spMkLst>
        </pc:spChg>
      </pc:sldChg>
      <pc:sldChg chg="addSp delSp modSp add mod ord">
        <pc:chgData name="Dani Kissel" userId="28b14a37-bd11-4616-a030-e0aa0d5f895f" providerId="ADAL" clId="{84D7C036-D98E-48E6-93A7-25F651BF8137}" dt="2026-01-26T17:42:00.509" v="60123" actId="115"/>
        <pc:sldMkLst>
          <pc:docMk/>
          <pc:sldMk cId="3053336172" sldId="458"/>
        </pc:sldMkLst>
        <pc:spChg chg="mod">
          <ac:chgData name="Dani Kissel" userId="28b14a37-bd11-4616-a030-e0aa0d5f895f" providerId="ADAL" clId="{84D7C036-D98E-48E6-93A7-25F651BF8137}" dt="2026-01-26T17:42:00.509" v="60123" actId="115"/>
          <ac:spMkLst>
            <pc:docMk/>
            <pc:sldMk cId="3053336172" sldId="458"/>
            <ac:spMk id="2" creationId="{A4289E2A-4F63-C482-EBD5-FA40609FD1FD}"/>
          </ac:spMkLst>
        </pc:spChg>
      </pc:sldChg>
      <pc:sldChg chg="addSp delSp modSp add mod modAnim">
        <pc:chgData name="Dani Kissel" userId="28b14a37-bd11-4616-a030-e0aa0d5f895f" providerId="ADAL" clId="{84D7C036-D98E-48E6-93A7-25F651BF8137}" dt="2026-01-26T16:35:55.341" v="57622" actId="478"/>
        <pc:sldMkLst>
          <pc:docMk/>
          <pc:sldMk cId="3089811479" sldId="468"/>
        </pc:sldMkLst>
        <pc:spChg chg="mod">
          <ac:chgData name="Dani Kissel" userId="28b14a37-bd11-4616-a030-e0aa0d5f895f" providerId="ADAL" clId="{84D7C036-D98E-48E6-93A7-25F651BF8137}" dt="2026-01-26T16:23:39.491" v="57195" actId="14100"/>
          <ac:spMkLst>
            <pc:docMk/>
            <pc:sldMk cId="3089811479" sldId="468"/>
            <ac:spMk id="2" creationId="{4666B1C1-F7EB-B9E6-374E-407FD03540F3}"/>
          </ac:spMkLst>
        </pc:spChg>
      </pc:sldChg>
      <pc:sldChg chg="addSp delSp modSp add mod ord modAnim">
        <pc:chgData name="Dani Kissel" userId="28b14a37-bd11-4616-a030-e0aa0d5f895f" providerId="ADAL" clId="{84D7C036-D98E-48E6-93A7-25F651BF8137}" dt="2026-01-27T00:18:53.967" v="61374"/>
        <pc:sldMkLst>
          <pc:docMk/>
          <pc:sldMk cId="369324289" sldId="469"/>
        </pc:sldMkLst>
        <pc:spChg chg="mod">
          <ac:chgData name="Dani Kissel" userId="28b14a37-bd11-4616-a030-e0aa0d5f895f" providerId="ADAL" clId="{84D7C036-D98E-48E6-93A7-25F651BF8137}" dt="2026-01-26T16:15:14.938" v="57030" actId="404"/>
          <ac:spMkLst>
            <pc:docMk/>
            <pc:sldMk cId="369324289" sldId="469"/>
            <ac:spMk id="5" creationId="{B0BEE77B-3BD6-6DEE-B23F-A6DDF3DA5719}"/>
          </ac:spMkLst>
        </pc:spChg>
      </pc:sldChg>
      <pc:sldChg chg="modSp add mod">
        <pc:chgData name="Dani Kissel" userId="28b14a37-bd11-4616-a030-e0aa0d5f895f" providerId="ADAL" clId="{84D7C036-D98E-48E6-93A7-25F651BF8137}" dt="2026-01-26T21:29:31.637" v="60844" actId="20577"/>
        <pc:sldMkLst>
          <pc:docMk/>
          <pc:sldMk cId="1362242987" sldId="479"/>
        </pc:sldMkLst>
        <pc:spChg chg="mod">
          <ac:chgData name="Dani Kissel" userId="28b14a37-bd11-4616-a030-e0aa0d5f895f" providerId="ADAL" clId="{84D7C036-D98E-48E6-93A7-25F651BF8137}" dt="2026-01-26T16:59:58.300" v="58684" actId="20577"/>
          <ac:spMkLst>
            <pc:docMk/>
            <pc:sldMk cId="1362242987" sldId="479"/>
            <ac:spMk id="4" creationId="{989DA77F-D02E-CB16-5483-D4F64E6DACF0}"/>
          </ac:spMkLst>
        </pc:spChg>
        <pc:spChg chg="mod">
          <ac:chgData name="Dani Kissel" userId="28b14a37-bd11-4616-a030-e0aa0d5f895f" providerId="ADAL" clId="{84D7C036-D98E-48E6-93A7-25F651BF8137}" dt="2026-01-26T21:29:31.637" v="60844" actId="20577"/>
          <ac:spMkLst>
            <pc:docMk/>
            <pc:sldMk cId="1362242987" sldId="479"/>
            <ac:spMk id="5" creationId="{2F369716-A4E6-AD8D-9B6E-321ADF76A6C9}"/>
          </ac:spMkLst>
        </pc:spChg>
      </pc:sldChg>
      <pc:sldChg chg="addSp delSp modSp new mod chgLayout">
        <pc:chgData name="Dani Kissel" userId="28b14a37-bd11-4616-a030-e0aa0d5f895f" providerId="ADAL" clId="{84D7C036-D98E-48E6-93A7-25F651BF8137}" dt="2026-01-26T17:02:28.057" v="58761" actId="14100"/>
        <pc:sldMkLst>
          <pc:docMk/>
          <pc:sldMk cId="1254695406" sldId="480"/>
        </pc:sldMkLst>
        <pc:spChg chg="add mod ord">
          <ac:chgData name="Dani Kissel" userId="28b14a37-bd11-4616-a030-e0aa0d5f895f" providerId="ADAL" clId="{84D7C036-D98E-48E6-93A7-25F651BF8137}" dt="2026-01-26T17:00:55.319" v="58696" actId="20577"/>
          <ac:spMkLst>
            <pc:docMk/>
            <pc:sldMk cId="1254695406" sldId="480"/>
            <ac:spMk id="4" creationId="{1499573A-408A-B029-E028-93AE27038770}"/>
          </ac:spMkLst>
        </pc:spChg>
        <pc:spChg chg="add mod ord">
          <ac:chgData name="Dani Kissel" userId="28b14a37-bd11-4616-a030-e0aa0d5f895f" providerId="ADAL" clId="{84D7C036-D98E-48E6-93A7-25F651BF8137}" dt="2026-01-26T17:02:03.637" v="58756" actId="404"/>
          <ac:spMkLst>
            <pc:docMk/>
            <pc:sldMk cId="1254695406" sldId="480"/>
            <ac:spMk id="5" creationId="{62D20E13-281C-AB1E-0871-2649C73AA3C9}"/>
          </ac:spMkLst>
        </pc:spChg>
        <pc:graphicFrameChg chg="add mod modGraphic">
          <ac:chgData name="Dani Kissel" userId="28b14a37-bd11-4616-a030-e0aa0d5f895f" providerId="ADAL" clId="{84D7C036-D98E-48E6-93A7-25F651BF8137}" dt="2026-01-26T17:02:28.057" v="58761" actId="14100"/>
          <ac:graphicFrameMkLst>
            <pc:docMk/>
            <pc:sldMk cId="1254695406" sldId="480"/>
            <ac:graphicFrameMk id="6" creationId="{F27FEA8A-68FB-AF6B-A3E3-AB888AEB85D4}"/>
          </ac:graphicFrameMkLst>
        </pc:graphicFrameChg>
      </pc:sldChg>
      <pc:sldChg chg="addSp delSp modSp add mod ord">
        <pc:chgData name="Dani Kissel" userId="28b14a37-bd11-4616-a030-e0aa0d5f895f" providerId="ADAL" clId="{84D7C036-D98E-48E6-93A7-25F651BF8137}" dt="2026-01-26T17:34:00.858" v="59793" actId="1076"/>
        <pc:sldMkLst>
          <pc:docMk/>
          <pc:sldMk cId="3055955055" sldId="481"/>
        </pc:sldMkLst>
        <pc:spChg chg="mod">
          <ac:chgData name="Dani Kissel" userId="28b14a37-bd11-4616-a030-e0aa0d5f895f" providerId="ADAL" clId="{84D7C036-D98E-48E6-93A7-25F651BF8137}" dt="2026-01-26T17:33:49.037" v="59792" actId="20577"/>
          <ac:spMkLst>
            <pc:docMk/>
            <pc:sldMk cId="3055955055" sldId="481"/>
            <ac:spMk id="2" creationId="{77AD6BA0-B9B1-2D09-888E-ADBD961A7672}"/>
          </ac:spMkLst>
        </pc:spChg>
        <pc:picChg chg="add mod">
          <ac:chgData name="Dani Kissel" userId="28b14a37-bd11-4616-a030-e0aa0d5f895f" providerId="ADAL" clId="{84D7C036-D98E-48E6-93A7-25F651BF8137}" dt="2026-01-26T17:34:00.858" v="59793" actId="1076"/>
          <ac:picMkLst>
            <pc:docMk/>
            <pc:sldMk cId="3055955055" sldId="481"/>
            <ac:picMk id="5" creationId="{AC0A167C-C251-1793-1715-9F3DCD59EBD1}"/>
          </ac:picMkLst>
        </pc:picChg>
      </pc:sldChg>
      <pc:sldChg chg="modSp add mod ord">
        <pc:chgData name="Dani Kissel" userId="28b14a37-bd11-4616-a030-e0aa0d5f895f" providerId="ADAL" clId="{84D7C036-D98E-48E6-93A7-25F651BF8137}" dt="2026-01-27T13:18:08.805" v="61574"/>
        <pc:sldMkLst>
          <pc:docMk/>
          <pc:sldMk cId="2343277240" sldId="482"/>
        </pc:sldMkLst>
        <pc:spChg chg="mod">
          <ac:chgData name="Dani Kissel" userId="28b14a37-bd11-4616-a030-e0aa0d5f895f" providerId="ADAL" clId="{84D7C036-D98E-48E6-93A7-25F651BF8137}" dt="2026-01-27T13:18:04.760" v="61572" actId="20577"/>
          <ac:spMkLst>
            <pc:docMk/>
            <pc:sldMk cId="2343277240" sldId="482"/>
            <ac:spMk id="4" creationId="{B4468C3E-49C8-319B-58BB-9F5231CF21C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43A80-7053-4D4C-AFFE-6E8AEBBE4F46}"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ECAEF11E-EA58-40DA-A7BA-9DFACF7F4CF2}">
      <dgm:prSet phldrT="[Text]" phldr="0" custT="1"/>
      <dgm:spPr/>
      <dgm:t>
        <a:bodyPr/>
        <a:lstStyle/>
        <a:p>
          <a:r>
            <a:rPr lang="en-US" sz="1800" b="1" dirty="0">
              <a:latin typeface="Arial" panose="020B0604020202020204" pitchFamily="34" charset="0"/>
              <a:cs typeface="Arial" panose="020B0604020202020204" pitchFamily="34" charset="0"/>
            </a:rPr>
            <a:t>Christine Greene</a:t>
          </a:r>
        </a:p>
      </dgm:t>
    </dgm:pt>
    <dgm:pt modelId="{B4D1F55E-B741-437D-A25D-FBBB041B8DDF}" type="parTrans" cxnId="{D3B511FB-5089-4364-A0EB-BFC165F1256E}">
      <dgm:prSet/>
      <dgm:spPr/>
      <dgm:t>
        <a:bodyPr/>
        <a:lstStyle/>
        <a:p>
          <a:endParaRPr lang="en-US">
            <a:latin typeface="Arial" panose="020B0604020202020204" pitchFamily="34" charset="0"/>
            <a:cs typeface="Arial" panose="020B0604020202020204" pitchFamily="34" charset="0"/>
          </a:endParaRPr>
        </a:p>
      </dgm:t>
    </dgm:pt>
    <dgm:pt modelId="{4E679A3A-5F0E-45D0-9987-3D07B8341592}" type="sibTrans" cxnId="{D3B511FB-5089-4364-A0EB-BFC165F1256E}">
      <dgm:prSet/>
      <dgm:spPr/>
      <dgm:t>
        <a:bodyPr/>
        <a:lstStyle/>
        <a:p>
          <a:endParaRPr lang="en-US">
            <a:latin typeface="Arial" panose="020B0604020202020204" pitchFamily="34" charset="0"/>
            <a:cs typeface="Arial" panose="020B0604020202020204" pitchFamily="34" charset="0"/>
          </a:endParaRPr>
        </a:p>
      </dgm:t>
    </dgm:pt>
    <dgm:pt modelId="{02B2F220-A286-42E4-8879-73D603E2AFF8}">
      <dgm:prSet phldrT="[Text]" phldr="0" custT="1"/>
      <dgm:spPr/>
      <dgm:t>
        <a:bodyPr/>
        <a:lstStyle/>
        <a:p>
          <a:r>
            <a:rPr lang="en-US" sz="1800" dirty="0">
              <a:latin typeface="Arial" panose="020B0604020202020204" pitchFamily="34" charset="0"/>
              <a:cs typeface="Arial" panose="020B0604020202020204" pitchFamily="34" charset="0"/>
            </a:rPr>
            <a:t>Program Coordinator</a:t>
          </a:r>
        </a:p>
      </dgm:t>
    </dgm:pt>
    <dgm:pt modelId="{C1873827-C394-492B-A0AC-18B4CD16E9C5}" type="parTrans" cxnId="{6E6A3EA0-FE6D-4297-B2FA-CD3A6FF8037F}">
      <dgm:prSet/>
      <dgm:spPr/>
      <dgm:t>
        <a:bodyPr/>
        <a:lstStyle/>
        <a:p>
          <a:endParaRPr lang="en-US">
            <a:latin typeface="Arial" panose="020B0604020202020204" pitchFamily="34" charset="0"/>
            <a:cs typeface="Arial" panose="020B0604020202020204" pitchFamily="34" charset="0"/>
          </a:endParaRPr>
        </a:p>
      </dgm:t>
    </dgm:pt>
    <dgm:pt modelId="{0CB6EAA4-20D5-42D2-94CC-80A527433639}" type="sibTrans" cxnId="{6E6A3EA0-FE6D-4297-B2FA-CD3A6FF8037F}">
      <dgm:prSet/>
      <dgm:spPr/>
      <dgm:t>
        <a:bodyPr/>
        <a:lstStyle/>
        <a:p>
          <a:endParaRPr lang="en-US">
            <a:latin typeface="Arial" panose="020B0604020202020204" pitchFamily="34" charset="0"/>
            <a:cs typeface="Arial" panose="020B0604020202020204" pitchFamily="34" charset="0"/>
          </a:endParaRPr>
        </a:p>
      </dgm:t>
    </dgm:pt>
    <dgm:pt modelId="{9E6E8BD2-3714-4C1C-A933-07ED50A7BCBD}">
      <dgm:prSet phldrT="[Text]" phldr="0" custT="1"/>
      <dgm:spPr/>
      <dgm:t>
        <a:bodyPr/>
        <a:lstStyle/>
        <a:p>
          <a:r>
            <a:rPr lang="en-US" sz="1400" b="1" dirty="0">
              <a:latin typeface="Arial" panose="020B0604020202020204" pitchFamily="34" charset="0"/>
              <a:cs typeface="Arial" panose="020B0604020202020204" pitchFamily="34" charset="0"/>
            </a:rPr>
            <a:t>Primary focus: day-to-day program operations </a:t>
          </a:r>
        </a:p>
      </dgm:t>
    </dgm:pt>
    <dgm:pt modelId="{C0FEB078-A258-44DE-B771-81870276E0AA}" type="parTrans" cxnId="{A9408E88-7521-42C6-A3EC-C8A91EEE973B}">
      <dgm:prSet/>
      <dgm:spPr/>
      <dgm:t>
        <a:bodyPr/>
        <a:lstStyle/>
        <a:p>
          <a:endParaRPr lang="en-US">
            <a:latin typeface="Arial" panose="020B0604020202020204" pitchFamily="34" charset="0"/>
            <a:cs typeface="Arial" panose="020B0604020202020204" pitchFamily="34" charset="0"/>
          </a:endParaRPr>
        </a:p>
      </dgm:t>
    </dgm:pt>
    <dgm:pt modelId="{B08FD4AA-DCE9-4C70-953C-0FDA6BF70688}" type="sibTrans" cxnId="{A9408E88-7521-42C6-A3EC-C8A91EEE973B}">
      <dgm:prSet/>
      <dgm:spPr/>
      <dgm:t>
        <a:bodyPr/>
        <a:lstStyle/>
        <a:p>
          <a:endParaRPr lang="en-US">
            <a:latin typeface="Arial" panose="020B0604020202020204" pitchFamily="34" charset="0"/>
            <a:cs typeface="Arial" panose="020B0604020202020204" pitchFamily="34" charset="0"/>
          </a:endParaRPr>
        </a:p>
      </dgm:t>
    </dgm:pt>
    <dgm:pt modelId="{F98BB3EE-8B2B-4776-85C5-DF000A23DA55}">
      <dgm:prSet phldrT="[Text]" phldr="0" custT="1"/>
      <dgm:spPr/>
      <dgm:t>
        <a:bodyPr/>
        <a:lstStyle/>
        <a:p>
          <a:r>
            <a:rPr lang="en-US" sz="1800" b="1" dirty="0">
              <a:latin typeface="Arial" panose="020B0604020202020204" pitchFamily="34" charset="0"/>
              <a:cs typeface="Arial" panose="020B0604020202020204" pitchFamily="34" charset="0"/>
            </a:rPr>
            <a:t>Tim Petrides</a:t>
          </a:r>
        </a:p>
      </dgm:t>
    </dgm:pt>
    <dgm:pt modelId="{B67E2F1B-F5D6-4FFB-A9E0-83DFCF4C770D}" type="parTrans" cxnId="{2E072BEA-02EB-4AA2-9FD2-88DAE5764DAF}">
      <dgm:prSet/>
      <dgm:spPr/>
      <dgm:t>
        <a:bodyPr/>
        <a:lstStyle/>
        <a:p>
          <a:endParaRPr lang="en-US">
            <a:latin typeface="Arial" panose="020B0604020202020204" pitchFamily="34" charset="0"/>
            <a:cs typeface="Arial" panose="020B0604020202020204" pitchFamily="34" charset="0"/>
          </a:endParaRPr>
        </a:p>
      </dgm:t>
    </dgm:pt>
    <dgm:pt modelId="{2D30DCC6-92A0-441B-A1B1-6508FE37FBC1}" type="sibTrans" cxnId="{2E072BEA-02EB-4AA2-9FD2-88DAE5764DAF}">
      <dgm:prSet/>
      <dgm:spPr/>
      <dgm:t>
        <a:bodyPr/>
        <a:lstStyle/>
        <a:p>
          <a:endParaRPr lang="en-US">
            <a:latin typeface="Arial" panose="020B0604020202020204" pitchFamily="34" charset="0"/>
            <a:cs typeface="Arial" panose="020B0604020202020204" pitchFamily="34" charset="0"/>
          </a:endParaRPr>
        </a:p>
      </dgm:t>
    </dgm:pt>
    <dgm:pt modelId="{A845D4F5-7F50-46BB-901E-51F6655DE540}">
      <dgm:prSet phldrT="[Text]" phldr="0" custT="1"/>
      <dgm:spPr/>
      <dgm:t>
        <a:bodyPr/>
        <a:lstStyle/>
        <a:p>
          <a:r>
            <a:rPr lang="en-US" sz="1800" dirty="0">
              <a:latin typeface="Arial" panose="020B0604020202020204" pitchFamily="34" charset="0"/>
              <a:cs typeface="Arial" panose="020B0604020202020204" pitchFamily="34" charset="0"/>
            </a:rPr>
            <a:t>Outreach &amp; CAA Management</a:t>
          </a:r>
        </a:p>
      </dgm:t>
    </dgm:pt>
    <dgm:pt modelId="{B1BB6216-9B51-4FE3-9B73-C8EDD4CD1977}" type="parTrans" cxnId="{A568F459-AD8F-478E-BDD4-A45B1AB4AD56}">
      <dgm:prSet/>
      <dgm:spPr/>
      <dgm:t>
        <a:bodyPr/>
        <a:lstStyle/>
        <a:p>
          <a:endParaRPr lang="en-US">
            <a:latin typeface="Arial" panose="020B0604020202020204" pitchFamily="34" charset="0"/>
            <a:cs typeface="Arial" panose="020B0604020202020204" pitchFamily="34" charset="0"/>
          </a:endParaRPr>
        </a:p>
      </dgm:t>
    </dgm:pt>
    <dgm:pt modelId="{5F39DB43-3315-41F2-B555-69BE87807FD9}" type="sibTrans" cxnId="{A568F459-AD8F-478E-BDD4-A45B1AB4AD56}">
      <dgm:prSet/>
      <dgm:spPr/>
      <dgm:t>
        <a:bodyPr/>
        <a:lstStyle/>
        <a:p>
          <a:endParaRPr lang="en-US">
            <a:latin typeface="Arial" panose="020B0604020202020204" pitchFamily="34" charset="0"/>
            <a:cs typeface="Arial" panose="020B0604020202020204" pitchFamily="34" charset="0"/>
          </a:endParaRPr>
        </a:p>
      </dgm:t>
    </dgm:pt>
    <dgm:pt modelId="{00B17EDF-E3EC-4580-B16D-33A3A508D237}">
      <dgm:prSet phldrT="[Text]" phldr="0" custT="1"/>
      <dgm:spPr/>
      <dgm:t>
        <a:bodyPr/>
        <a:lstStyle/>
        <a:p>
          <a:r>
            <a:rPr lang="en-US" sz="1400" b="1" dirty="0">
              <a:latin typeface="Arial" panose="020B0604020202020204" pitchFamily="34" charset="0"/>
              <a:cs typeface="Arial" panose="020B0604020202020204" pitchFamily="34" charset="0"/>
            </a:rPr>
            <a:t>Primary focus: training, communication, and CAA support</a:t>
          </a:r>
        </a:p>
      </dgm:t>
    </dgm:pt>
    <dgm:pt modelId="{2CDF4FC8-FB11-40DD-B64D-F8CAF39F33B6}" type="parTrans" cxnId="{8E0578B4-E404-4238-A7B8-AABD9C02B7AD}">
      <dgm:prSet/>
      <dgm:spPr/>
      <dgm:t>
        <a:bodyPr/>
        <a:lstStyle/>
        <a:p>
          <a:endParaRPr lang="en-US">
            <a:latin typeface="Arial" panose="020B0604020202020204" pitchFamily="34" charset="0"/>
            <a:cs typeface="Arial" panose="020B0604020202020204" pitchFamily="34" charset="0"/>
          </a:endParaRPr>
        </a:p>
      </dgm:t>
    </dgm:pt>
    <dgm:pt modelId="{F01704D5-0B02-44AC-8879-22089C435E06}" type="sibTrans" cxnId="{8E0578B4-E404-4238-A7B8-AABD9C02B7AD}">
      <dgm:prSet/>
      <dgm:spPr/>
      <dgm:t>
        <a:bodyPr/>
        <a:lstStyle/>
        <a:p>
          <a:endParaRPr lang="en-US">
            <a:latin typeface="Arial" panose="020B0604020202020204" pitchFamily="34" charset="0"/>
            <a:cs typeface="Arial" panose="020B0604020202020204" pitchFamily="34" charset="0"/>
          </a:endParaRPr>
        </a:p>
      </dgm:t>
    </dgm:pt>
    <dgm:pt modelId="{28C7DCB9-D571-4023-8F3B-0CB0D41B7A84}">
      <dgm:prSet phldrT="[Text]" phldr="0" custT="1"/>
      <dgm:spPr/>
      <dgm:t>
        <a:bodyPr/>
        <a:lstStyle/>
        <a:p>
          <a:r>
            <a:rPr lang="en-US" sz="1200" dirty="0">
              <a:latin typeface="Arial" panose="020B0604020202020204" pitchFamily="34" charset="0"/>
              <a:cs typeface="Arial" panose="020B0604020202020204" pitchFamily="34" charset="0"/>
            </a:rPr>
            <a:t>Assessment scheduling and coordination</a:t>
          </a:r>
        </a:p>
      </dgm:t>
    </dgm:pt>
    <dgm:pt modelId="{F06EF3ED-B59B-4DDD-8389-299593A51767}" type="parTrans" cxnId="{065A23DE-A815-43D0-9D3F-655ADB92DEC6}">
      <dgm:prSet/>
      <dgm:spPr/>
      <dgm:t>
        <a:bodyPr/>
        <a:lstStyle/>
        <a:p>
          <a:endParaRPr lang="en-US">
            <a:latin typeface="Arial" panose="020B0604020202020204" pitchFamily="34" charset="0"/>
            <a:cs typeface="Arial" panose="020B0604020202020204" pitchFamily="34" charset="0"/>
          </a:endParaRPr>
        </a:p>
      </dgm:t>
    </dgm:pt>
    <dgm:pt modelId="{F19711D5-B4BE-4FCB-8C65-8F2145D62EA3}" type="sibTrans" cxnId="{065A23DE-A815-43D0-9D3F-655ADB92DEC6}">
      <dgm:prSet/>
      <dgm:spPr/>
      <dgm:t>
        <a:bodyPr/>
        <a:lstStyle/>
        <a:p>
          <a:endParaRPr lang="en-US">
            <a:latin typeface="Arial" panose="020B0604020202020204" pitchFamily="34" charset="0"/>
            <a:cs typeface="Arial" panose="020B0604020202020204" pitchFamily="34" charset="0"/>
          </a:endParaRPr>
        </a:p>
      </dgm:t>
    </dgm:pt>
    <dgm:pt modelId="{C931F01C-F333-4771-B4CB-066EBFA8B9A7}">
      <dgm:prSet phldrT="[Text]" phldr="0" custT="1"/>
      <dgm:spPr/>
      <dgm:t>
        <a:bodyPr/>
        <a:lstStyle/>
        <a:p>
          <a:r>
            <a:rPr lang="en-US" sz="1200" dirty="0">
              <a:latin typeface="Arial" panose="020B0604020202020204" pitchFamily="34" charset="0"/>
              <a:cs typeface="Arial" panose="020B0604020202020204" pitchFamily="34" charset="0"/>
            </a:rPr>
            <a:t>Customer issue resolution</a:t>
          </a:r>
        </a:p>
      </dgm:t>
    </dgm:pt>
    <dgm:pt modelId="{A45F971B-FE23-4ABC-AC55-CCB9E3A13DEB}" type="parTrans" cxnId="{7ABC3EA4-71AB-4DE0-A9DE-3181B675BA4A}">
      <dgm:prSet/>
      <dgm:spPr/>
      <dgm:t>
        <a:bodyPr/>
        <a:lstStyle/>
        <a:p>
          <a:endParaRPr lang="en-US">
            <a:latin typeface="Arial" panose="020B0604020202020204" pitchFamily="34" charset="0"/>
            <a:cs typeface="Arial" panose="020B0604020202020204" pitchFamily="34" charset="0"/>
          </a:endParaRPr>
        </a:p>
      </dgm:t>
    </dgm:pt>
    <dgm:pt modelId="{C7FA8CAF-586A-4476-8E30-19BD0366C7C3}" type="sibTrans" cxnId="{7ABC3EA4-71AB-4DE0-A9DE-3181B675BA4A}">
      <dgm:prSet/>
      <dgm:spPr/>
      <dgm:t>
        <a:bodyPr/>
        <a:lstStyle/>
        <a:p>
          <a:endParaRPr lang="en-US">
            <a:latin typeface="Arial" panose="020B0604020202020204" pitchFamily="34" charset="0"/>
            <a:cs typeface="Arial" panose="020B0604020202020204" pitchFamily="34" charset="0"/>
          </a:endParaRPr>
        </a:p>
      </dgm:t>
    </dgm:pt>
    <dgm:pt modelId="{E5BB1B02-8A13-4B30-ACC8-0E941D7B90CC}">
      <dgm:prSet phldrT="[Text]" phldr="0" custT="1"/>
      <dgm:spPr/>
      <dgm:t>
        <a:bodyPr/>
        <a:lstStyle/>
        <a:p>
          <a:r>
            <a:rPr lang="en-US" sz="1200" dirty="0" err="1">
              <a:latin typeface="Arial" panose="020B0604020202020204" pitchFamily="34" charset="0"/>
              <a:cs typeface="Arial" panose="020B0604020202020204" pitchFamily="34" charset="0"/>
            </a:rPr>
            <a:t>eSuite</a:t>
          </a:r>
          <a:r>
            <a:rPr lang="en-US" sz="1200" dirty="0">
              <a:latin typeface="Arial" panose="020B0604020202020204" pitchFamily="34" charset="0"/>
              <a:cs typeface="Arial" panose="020B0604020202020204" pitchFamily="34" charset="0"/>
            </a:rPr>
            <a:t> troubleshooting and user support</a:t>
          </a:r>
        </a:p>
      </dgm:t>
    </dgm:pt>
    <dgm:pt modelId="{5DE69AE4-F572-41AF-AE25-C07515A369A5}" type="parTrans" cxnId="{84CE288E-A449-4263-83A7-94B77570AFFE}">
      <dgm:prSet/>
      <dgm:spPr/>
      <dgm:t>
        <a:bodyPr/>
        <a:lstStyle/>
        <a:p>
          <a:endParaRPr lang="en-US">
            <a:latin typeface="Arial" panose="020B0604020202020204" pitchFamily="34" charset="0"/>
            <a:cs typeface="Arial" panose="020B0604020202020204" pitchFamily="34" charset="0"/>
          </a:endParaRPr>
        </a:p>
      </dgm:t>
    </dgm:pt>
    <dgm:pt modelId="{66D4E9E8-040E-4F95-9137-667B66192F53}" type="sibTrans" cxnId="{84CE288E-A449-4263-83A7-94B77570AFFE}">
      <dgm:prSet/>
      <dgm:spPr/>
      <dgm:t>
        <a:bodyPr/>
        <a:lstStyle/>
        <a:p>
          <a:endParaRPr lang="en-US">
            <a:latin typeface="Arial" panose="020B0604020202020204" pitchFamily="34" charset="0"/>
            <a:cs typeface="Arial" panose="020B0604020202020204" pitchFamily="34" charset="0"/>
          </a:endParaRPr>
        </a:p>
      </dgm:t>
    </dgm:pt>
    <dgm:pt modelId="{44C088A7-55DC-4A53-813F-C336B80F0797}">
      <dgm:prSet phldrT="[Text]" phldr="0" custT="1"/>
      <dgm:spPr/>
      <dgm:t>
        <a:bodyPr/>
        <a:lstStyle/>
        <a:p>
          <a:r>
            <a:rPr lang="en-US" sz="1200" dirty="0" err="1">
              <a:latin typeface="Arial" panose="020B0604020202020204" pitchFamily="34" charset="0"/>
              <a:cs typeface="Arial" panose="020B0604020202020204" pitchFamily="34" charset="0"/>
            </a:rPr>
            <a:t>eSuite</a:t>
          </a:r>
          <a:r>
            <a:rPr lang="en-US" sz="1200" dirty="0">
              <a:latin typeface="Arial" panose="020B0604020202020204" pitchFamily="34" charset="0"/>
              <a:cs typeface="Arial" panose="020B0604020202020204" pitchFamily="34" charset="0"/>
            </a:rPr>
            <a:t> troubleshooting and user support</a:t>
          </a:r>
        </a:p>
      </dgm:t>
    </dgm:pt>
    <dgm:pt modelId="{25DCAB16-190D-4C07-89C9-334741224E27}" type="parTrans" cxnId="{A15E30A3-7FAD-4D73-B3BF-5DD9462C6681}">
      <dgm:prSet/>
      <dgm:spPr/>
      <dgm:t>
        <a:bodyPr/>
        <a:lstStyle/>
        <a:p>
          <a:endParaRPr lang="en-US">
            <a:latin typeface="Arial" panose="020B0604020202020204" pitchFamily="34" charset="0"/>
            <a:cs typeface="Arial" panose="020B0604020202020204" pitchFamily="34" charset="0"/>
          </a:endParaRPr>
        </a:p>
      </dgm:t>
    </dgm:pt>
    <dgm:pt modelId="{B6FC6565-7560-4135-AB50-1541B9CEB834}" type="sibTrans" cxnId="{A15E30A3-7FAD-4D73-B3BF-5DD9462C6681}">
      <dgm:prSet/>
      <dgm:spPr/>
      <dgm:t>
        <a:bodyPr/>
        <a:lstStyle/>
        <a:p>
          <a:endParaRPr lang="en-US">
            <a:latin typeface="Arial" panose="020B0604020202020204" pitchFamily="34" charset="0"/>
            <a:cs typeface="Arial" panose="020B0604020202020204" pitchFamily="34" charset="0"/>
          </a:endParaRPr>
        </a:p>
      </dgm:t>
    </dgm:pt>
    <dgm:pt modelId="{CD651642-0DF5-41C6-859D-E30E3D4CE6A9}">
      <dgm:prSet phldrT="[Text]" phldr="0" custT="1"/>
      <dgm:spPr/>
      <dgm:t>
        <a:bodyPr/>
        <a:lstStyle/>
        <a:p>
          <a:r>
            <a:rPr lang="en-US" sz="1200" dirty="0">
              <a:latin typeface="Arial" panose="020B0604020202020204" pitchFamily="34" charset="0"/>
              <a:cs typeface="Arial" panose="020B0604020202020204" pitchFamily="34" charset="0"/>
            </a:rPr>
            <a:t>Quality assurance and compliance with program standards and specifications</a:t>
          </a:r>
        </a:p>
      </dgm:t>
    </dgm:pt>
    <dgm:pt modelId="{B868FA43-3582-456F-BA26-A473F4D900F0}" type="parTrans" cxnId="{BE64327B-9B6D-420E-97FC-A11BAD6EDCF1}">
      <dgm:prSet/>
      <dgm:spPr/>
      <dgm:t>
        <a:bodyPr/>
        <a:lstStyle/>
        <a:p>
          <a:endParaRPr lang="en-US">
            <a:latin typeface="Arial" panose="020B0604020202020204" pitchFamily="34" charset="0"/>
            <a:cs typeface="Arial" panose="020B0604020202020204" pitchFamily="34" charset="0"/>
          </a:endParaRPr>
        </a:p>
      </dgm:t>
    </dgm:pt>
    <dgm:pt modelId="{7B30EE5A-A0B0-4587-B694-91EE3F5A5845}" type="sibTrans" cxnId="{BE64327B-9B6D-420E-97FC-A11BAD6EDCF1}">
      <dgm:prSet/>
      <dgm:spPr/>
      <dgm:t>
        <a:bodyPr/>
        <a:lstStyle/>
        <a:p>
          <a:endParaRPr lang="en-US">
            <a:latin typeface="Arial" panose="020B0604020202020204" pitchFamily="34" charset="0"/>
            <a:cs typeface="Arial" panose="020B0604020202020204" pitchFamily="34" charset="0"/>
          </a:endParaRPr>
        </a:p>
      </dgm:t>
    </dgm:pt>
    <dgm:pt modelId="{6BAD167D-2E4B-4F5C-B72F-8ED83626BB0D}">
      <dgm:prSet phldrT="[Text]" phldr="0" custT="1"/>
      <dgm:spPr/>
      <dgm:t>
        <a:bodyPr/>
        <a:lstStyle/>
        <a:p>
          <a:r>
            <a:rPr lang="en-US" sz="1200" dirty="0">
              <a:latin typeface="Arial" panose="020B0604020202020204" pitchFamily="34" charset="0"/>
              <a:cs typeface="Arial" panose="020B0604020202020204" pitchFamily="34" charset="0"/>
            </a:rPr>
            <a:t>Appliance retrofit project support</a:t>
          </a:r>
        </a:p>
      </dgm:t>
    </dgm:pt>
    <dgm:pt modelId="{6F69AE74-6EC3-4786-848B-172C9C7CFC92}" type="parTrans" cxnId="{E57B98B6-8596-4E80-9518-104112E22E02}">
      <dgm:prSet/>
      <dgm:spPr/>
      <dgm:t>
        <a:bodyPr/>
        <a:lstStyle/>
        <a:p>
          <a:endParaRPr lang="en-US">
            <a:latin typeface="Arial" panose="020B0604020202020204" pitchFamily="34" charset="0"/>
            <a:cs typeface="Arial" panose="020B0604020202020204" pitchFamily="34" charset="0"/>
          </a:endParaRPr>
        </a:p>
      </dgm:t>
    </dgm:pt>
    <dgm:pt modelId="{B543E25A-9AF7-4332-86F1-D2D57E44894E}" type="sibTrans" cxnId="{E57B98B6-8596-4E80-9518-104112E22E02}">
      <dgm:prSet/>
      <dgm:spPr/>
      <dgm:t>
        <a:bodyPr/>
        <a:lstStyle/>
        <a:p>
          <a:endParaRPr lang="en-US">
            <a:latin typeface="Arial" panose="020B0604020202020204" pitchFamily="34" charset="0"/>
            <a:cs typeface="Arial" panose="020B0604020202020204" pitchFamily="34" charset="0"/>
          </a:endParaRPr>
        </a:p>
      </dgm:t>
    </dgm:pt>
    <dgm:pt modelId="{46CCC28D-FDF6-4090-9274-39A999DA2031}">
      <dgm:prSet phldrT="[Text]" phldr="0" custT="1"/>
      <dgm:spPr/>
      <dgm:t>
        <a:bodyPr/>
        <a:lstStyle/>
        <a:p>
          <a:r>
            <a:rPr lang="en-US" sz="1200" dirty="0">
              <a:latin typeface="Arial" panose="020B0604020202020204" pitchFamily="34" charset="0"/>
              <a:cs typeface="Arial" panose="020B0604020202020204" pitchFamily="34" charset="0"/>
            </a:rPr>
            <a:t>Weatherization retrofit project support</a:t>
          </a:r>
        </a:p>
      </dgm:t>
    </dgm:pt>
    <dgm:pt modelId="{1638B3E9-B6CD-412A-A3F9-C07360795264}" type="parTrans" cxnId="{5CB919D5-EFD5-48F6-9C7D-B7306BFC3321}">
      <dgm:prSet/>
      <dgm:spPr/>
      <dgm:t>
        <a:bodyPr/>
        <a:lstStyle/>
        <a:p>
          <a:endParaRPr lang="en-US">
            <a:latin typeface="Arial" panose="020B0604020202020204" pitchFamily="34" charset="0"/>
            <a:cs typeface="Arial" panose="020B0604020202020204" pitchFamily="34" charset="0"/>
          </a:endParaRPr>
        </a:p>
      </dgm:t>
    </dgm:pt>
    <dgm:pt modelId="{6009281B-59D7-4CE0-9CE8-FBF78F11B664}" type="sibTrans" cxnId="{5CB919D5-EFD5-48F6-9C7D-B7306BFC3321}">
      <dgm:prSet/>
      <dgm:spPr/>
      <dgm:t>
        <a:bodyPr/>
        <a:lstStyle/>
        <a:p>
          <a:endParaRPr lang="en-US">
            <a:latin typeface="Arial" panose="020B0604020202020204" pitchFamily="34" charset="0"/>
            <a:cs typeface="Arial" panose="020B0604020202020204" pitchFamily="34" charset="0"/>
          </a:endParaRPr>
        </a:p>
      </dgm:t>
    </dgm:pt>
    <dgm:pt modelId="{91309EC8-8898-4D4F-A319-D162848A0A2E}">
      <dgm:prSet phldrT="[Text]" phldr="0" custT="1"/>
      <dgm:spPr/>
      <dgm:t>
        <a:bodyPr/>
        <a:lstStyle/>
        <a:p>
          <a:r>
            <a:rPr lang="en-US" sz="1200" dirty="0">
              <a:latin typeface="Arial" panose="020B0604020202020204" pitchFamily="34" charset="0"/>
              <a:cs typeface="Arial" panose="020B0604020202020204" pitchFamily="34" charset="0"/>
            </a:rPr>
            <a:t>Application intake and processing</a:t>
          </a:r>
        </a:p>
      </dgm:t>
    </dgm:pt>
    <dgm:pt modelId="{7F4E75DE-9EA3-4A14-9B99-C1A2B273F3D2}" type="parTrans" cxnId="{56291BF3-4AF6-435A-8FE9-2F17C72CD993}">
      <dgm:prSet/>
      <dgm:spPr/>
      <dgm:t>
        <a:bodyPr/>
        <a:lstStyle/>
        <a:p>
          <a:endParaRPr lang="en-US">
            <a:latin typeface="Arial" panose="020B0604020202020204" pitchFamily="34" charset="0"/>
            <a:cs typeface="Arial" panose="020B0604020202020204" pitchFamily="34" charset="0"/>
          </a:endParaRPr>
        </a:p>
      </dgm:t>
    </dgm:pt>
    <dgm:pt modelId="{491D79D7-C846-48E1-9820-08FA24A4DB08}" type="sibTrans" cxnId="{56291BF3-4AF6-435A-8FE9-2F17C72CD993}">
      <dgm:prSet/>
      <dgm:spPr/>
      <dgm:t>
        <a:bodyPr/>
        <a:lstStyle/>
        <a:p>
          <a:endParaRPr lang="en-US">
            <a:latin typeface="Arial" panose="020B0604020202020204" pitchFamily="34" charset="0"/>
            <a:cs typeface="Arial" panose="020B0604020202020204" pitchFamily="34" charset="0"/>
          </a:endParaRPr>
        </a:p>
      </dgm:t>
    </dgm:pt>
    <dgm:pt modelId="{4390C2B1-8700-4201-B747-1A95D937693E}">
      <dgm:prSet phldrT="[Text]" phldr="0" custT="1"/>
      <dgm:spPr/>
      <dgm:t>
        <a:bodyPr/>
        <a:lstStyle/>
        <a:p>
          <a:r>
            <a:rPr lang="en-US" sz="1200" dirty="0">
              <a:latin typeface="Arial" panose="020B0604020202020204" pitchFamily="34" charset="0"/>
              <a:cs typeface="Arial" panose="020B0604020202020204" pitchFamily="34" charset="0"/>
            </a:rPr>
            <a:t>Outreach and marketing materials</a:t>
          </a:r>
        </a:p>
      </dgm:t>
    </dgm:pt>
    <dgm:pt modelId="{16BF51B2-C867-43E0-AB85-A67E3D83C9C1}" type="parTrans" cxnId="{413E8CF5-00FB-47A9-A8C2-8D949DD0AE4E}">
      <dgm:prSet/>
      <dgm:spPr/>
      <dgm:t>
        <a:bodyPr/>
        <a:lstStyle/>
        <a:p>
          <a:endParaRPr lang="en-US">
            <a:latin typeface="Arial" panose="020B0604020202020204" pitchFamily="34" charset="0"/>
            <a:cs typeface="Arial" panose="020B0604020202020204" pitchFamily="34" charset="0"/>
          </a:endParaRPr>
        </a:p>
      </dgm:t>
    </dgm:pt>
    <dgm:pt modelId="{70B1EE1F-6097-4208-A27C-E94BBC967BB9}" type="sibTrans" cxnId="{413E8CF5-00FB-47A9-A8C2-8D949DD0AE4E}">
      <dgm:prSet/>
      <dgm:spPr/>
      <dgm:t>
        <a:bodyPr/>
        <a:lstStyle/>
        <a:p>
          <a:endParaRPr lang="en-US">
            <a:latin typeface="Arial" panose="020B0604020202020204" pitchFamily="34" charset="0"/>
            <a:cs typeface="Arial" panose="020B0604020202020204" pitchFamily="34" charset="0"/>
          </a:endParaRPr>
        </a:p>
      </dgm:t>
    </dgm:pt>
    <dgm:pt modelId="{400C0A7B-11FD-4838-A493-82C454DAE85D}">
      <dgm:prSet phldrT="[Text]" phldr="0" custT="1"/>
      <dgm:spPr/>
      <dgm:t>
        <a:bodyPr/>
        <a:lstStyle/>
        <a:p>
          <a:r>
            <a:rPr lang="en-US" sz="1200" dirty="0">
              <a:latin typeface="Arial" panose="020B0604020202020204" pitchFamily="34" charset="0"/>
              <a:cs typeface="Arial" panose="020B0604020202020204" pitchFamily="34" charset="0"/>
            </a:rPr>
            <a:t>Assessments &amp; inspections</a:t>
          </a:r>
        </a:p>
      </dgm:t>
    </dgm:pt>
    <dgm:pt modelId="{5A1CF682-5442-4CA1-80A4-37673526675C}" type="parTrans" cxnId="{8E19519A-E0B4-430A-A0F5-E15D78483E1D}">
      <dgm:prSet/>
      <dgm:spPr/>
      <dgm:t>
        <a:bodyPr/>
        <a:lstStyle/>
        <a:p>
          <a:endParaRPr lang="en-US"/>
        </a:p>
      </dgm:t>
    </dgm:pt>
    <dgm:pt modelId="{25AA5244-9342-4F22-B418-B83B9BCE83AA}" type="sibTrans" cxnId="{8E19519A-E0B4-430A-A0F5-E15D78483E1D}">
      <dgm:prSet/>
      <dgm:spPr/>
      <dgm:t>
        <a:bodyPr/>
        <a:lstStyle/>
        <a:p>
          <a:endParaRPr lang="en-US"/>
        </a:p>
      </dgm:t>
    </dgm:pt>
    <dgm:pt modelId="{8BF14E5A-60F7-4C1A-907F-460A2465AD35}">
      <dgm:prSet phldrT="[Text]" phldr="0" custT="1"/>
      <dgm:spPr/>
      <dgm:t>
        <a:bodyPr/>
        <a:lstStyle/>
        <a:p>
          <a:r>
            <a:rPr lang="en-US" sz="1200" dirty="0">
              <a:latin typeface="Arial" panose="020B0604020202020204" pitchFamily="34" charset="0"/>
              <a:cs typeface="Arial" panose="020B0604020202020204" pitchFamily="34" charset="0"/>
            </a:rPr>
            <a:t>Onboarding and in-field training</a:t>
          </a:r>
        </a:p>
      </dgm:t>
    </dgm:pt>
    <dgm:pt modelId="{132B47C5-AB5D-4275-A9E0-5D89740C32B5}" type="parTrans" cxnId="{DBE25774-592A-4D0F-AE36-B7F927458D07}">
      <dgm:prSet/>
      <dgm:spPr/>
      <dgm:t>
        <a:bodyPr/>
        <a:lstStyle/>
        <a:p>
          <a:endParaRPr lang="en-US"/>
        </a:p>
      </dgm:t>
    </dgm:pt>
    <dgm:pt modelId="{DD197185-C61B-4368-91F4-FB19FE2BA516}" type="sibTrans" cxnId="{DBE25774-592A-4D0F-AE36-B7F927458D07}">
      <dgm:prSet/>
      <dgm:spPr/>
      <dgm:t>
        <a:bodyPr/>
        <a:lstStyle/>
        <a:p>
          <a:endParaRPr lang="en-US"/>
        </a:p>
      </dgm:t>
    </dgm:pt>
    <dgm:pt modelId="{DAB1D8CE-67C4-4E43-9223-EAEA01DE8AD3}" type="pres">
      <dgm:prSet presAssocID="{81743A80-7053-4D4C-AFFE-6E8AEBBE4F46}" presName="Name0" presStyleCnt="0">
        <dgm:presLayoutVars>
          <dgm:chMax/>
          <dgm:chPref val="3"/>
          <dgm:dir/>
          <dgm:animOne val="branch"/>
          <dgm:animLvl val="lvl"/>
        </dgm:presLayoutVars>
      </dgm:prSet>
      <dgm:spPr/>
    </dgm:pt>
    <dgm:pt modelId="{D53C2E33-9F15-41F4-A89F-74E34ADBA27E}" type="pres">
      <dgm:prSet presAssocID="{ECAEF11E-EA58-40DA-A7BA-9DFACF7F4CF2}" presName="composite" presStyleCnt="0"/>
      <dgm:spPr/>
    </dgm:pt>
    <dgm:pt modelId="{FF82313F-9A3A-4654-B7C6-CF5ED182B93F}" type="pres">
      <dgm:prSet presAssocID="{ECAEF11E-EA58-40DA-A7BA-9DFACF7F4CF2}" presName="FirstChild" presStyleLbl="revTx" presStyleIdx="0" presStyleCnt="4">
        <dgm:presLayoutVars>
          <dgm:chMax val="0"/>
          <dgm:chPref val="0"/>
          <dgm:bulletEnabled val="1"/>
        </dgm:presLayoutVars>
      </dgm:prSet>
      <dgm:spPr/>
    </dgm:pt>
    <dgm:pt modelId="{1DA8F55C-9299-4313-B6F8-4D77814E2760}" type="pres">
      <dgm:prSet presAssocID="{ECAEF11E-EA58-40DA-A7BA-9DFACF7F4CF2}" presName="Parent" presStyleLbl="alignNode1" presStyleIdx="0" presStyleCnt="2">
        <dgm:presLayoutVars>
          <dgm:chMax val="3"/>
          <dgm:chPref val="3"/>
          <dgm:bulletEnabled val="1"/>
        </dgm:presLayoutVars>
      </dgm:prSet>
      <dgm:spPr/>
    </dgm:pt>
    <dgm:pt modelId="{FEF4F706-0248-4447-B8B6-A7CDE57416C4}" type="pres">
      <dgm:prSet presAssocID="{ECAEF11E-EA58-40DA-A7BA-9DFACF7F4CF2}" presName="Accent" presStyleLbl="parChTrans1D1" presStyleIdx="0" presStyleCnt="2"/>
      <dgm:spPr/>
    </dgm:pt>
    <dgm:pt modelId="{B932D40E-BC9D-478C-9034-94BEC9519BE5}" type="pres">
      <dgm:prSet presAssocID="{ECAEF11E-EA58-40DA-A7BA-9DFACF7F4CF2}" presName="Child" presStyleLbl="revTx" presStyleIdx="1" presStyleCnt="4">
        <dgm:presLayoutVars>
          <dgm:chMax val="0"/>
          <dgm:chPref val="0"/>
          <dgm:bulletEnabled val="1"/>
        </dgm:presLayoutVars>
      </dgm:prSet>
      <dgm:spPr/>
    </dgm:pt>
    <dgm:pt modelId="{F78C33C2-B1E6-4AD5-B7E1-AF50D415997E}" type="pres">
      <dgm:prSet presAssocID="{4E679A3A-5F0E-45D0-9987-3D07B8341592}" presName="sibTrans" presStyleCnt="0"/>
      <dgm:spPr/>
    </dgm:pt>
    <dgm:pt modelId="{3DFF665F-7036-4BBA-8D95-9452A62E59C3}" type="pres">
      <dgm:prSet presAssocID="{F98BB3EE-8B2B-4776-85C5-DF000A23DA55}" presName="composite" presStyleCnt="0"/>
      <dgm:spPr/>
    </dgm:pt>
    <dgm:pt modelId="{39BAED9F-D40B-4E2C-B4B6-69CAD62A8B31}" type="pres">
      <dgm:prSet presAssocID="{F98BB3EE-8B2B-4776-85C5-DF000A23DA55}" presName="FirstChild" presStyleLbl="revTx" presStyleIdx="2" presStyleCnt="4">
        <dgm:presLayoutVars>
          <dgm:chMax val="0"/>
          <dgm:chPref val="0"/>
          <dgm:bulletEnabled val="1"/>
        </dgm:presLayoutVars>
      </dgm:prSet>
      <dgm:spPr/>
    </dgm:pt>
    <dgm:pt modelId="{6DDD5B02-21BB-46C4-A618-227842E66CDF}" type="pres">
      <dgm:prSet presAssocID="{F98BB3EE-8B2B-4776-85C5-DF000A23DA55}" presName="Parent" presStyleLbl="alignNode1" presStyleIdx="1" presStyleCnt="2">
        <dgm:presLayoutVars>
          <dgm:chMax val="3"/>
          <dgm:chPref val="3"/>
          <dgm:bulletEnabled val="1"/>
        </dgm:presLayoutVars>
      </dgm:prSet>
      <dgm:spPr/>
    </dgm:pt>
    <dgm:pt modelId="{12E281FD-A764-4BCA-B4DA-B993CDBAD8E2}" type="pres">
      <dgm:prSet presAssocID="{F98BB3EE-8B2B-4776-85C5-DF000A23DA55}" presName="Accent" presStyleLbl="parChTrans1D1" presStyleIdx="1" presStyleCnt="2"/>
      <dgm:spPr/>
    </dgm:pt>
    <dgm:pt modelId="{A060C72A-9DA0-4DE2-A8F7-6A3666682153}" type="pres">
      <dgm:prSet presAssocID="{F98BB3EE-8B2B-4776-85C5-DF000A23DA55}" presName="Child" presStyleLbl="revTx" presStyleIdx="3" presStyleCnt="4">
        <dgm:presLayoutVars>
          <dgm:chMax val="0"/>
          <dgm:chPref val="0"/>
          <dgm:bulletEnabled val="1"/>
        </dgm:presLayoutVars>
      </dgm:prSet>
      <dgm:spPr/>
    </dgm:pt>
  </dgm:ptLst>
  <dgm:cxnLst>
    <dgm:cxn modelId="{34437502-E94B-4823-9541-974046A0D217}" type="presOf" srcId="{F98BB3EE-8B2B-4776-85C5-DF000A23DA55}" destId="{6DDD5B02-21BB-46C4-A618-227842E66CDF}" srcOrd="0" destOrd="0" presId="urn:microsoft.com/office/officeart/2011/layout/TabList"/>
    <dgm:cxn modelId="{055BAF09-AE68-4569-AFCF-A697E23BE96F}" type="presOf" srcId="{9E6E8BD2-3714-4C1C-A933-07ED50A7BCBD}" destId="{B932D40E-BC9D-478C-9034-94BEC9519BE5}" srcOrd="0" destOrd="0" presId="urn:microsoft.com/office/officeart/2011/layout/TabList"/>
    <dgm:cxn modelId="{C848E50D-DDA5-457A-9577-480AA7E0E5C7}" type="presOf" srcId="{4390C2B1-8700-4201-B747-1A95D937693E}" destId="{A060C72A-9DA0-4DE2-A8F7-6A3666682153}" srcOrd="0" destOrd="1" presId="urn:microsoft.com/office/officeart/2011/layout/TabList"/>
    <dgm:cxn modelId="{889C9416-B777-45A5-A0F4-87E80CEDA5A7}" type="presOf" srcId="{400C0A7B-11FD-4838-A493-82C454DAE85D}" destId="{A060C72A-9DA0-4DE2-A8F7-6A3666682153}" srcOrd="0" destOrd="3" presId="urn:microsoft.com/office/officeart/2011/layout/TabList"/>
    <dgm:cxn modelId="{BA53D61A-6274-40BA-AC84-EDF87A3BCD61}" type="presOf" srcId="{8BF14E5A-60F7-4C1A-907F-460A2465AD35}" destId="{A060C72A-9DA0-4DE2-A8F7-6A3666682153}" srcOrd="0" destOrd="2" presId="urn:microsoft.com/office/officeart/2011/layout/TabList"/>
    <dgm:cxn modelId="{3FA74F1F-4E1F-46CF-9735-8F65A5BB4E3C}" type="presOf" srcId="{28C7DCB9-D571-4023-8F3B-0CB0D41B7A84}" destId="{B932D40E-BC9D-478C-9034-94BEC9519BE5}" srcOrd="0" destOrd="2" presId="urn:microsoft.com/office/officeart/2011/layout/TabList"/>
    <dgm:cxn modelId="{6CE92833-1B69-41E2-AB71-F0E12254E40D}" type="presOf" srcId="{CD651642-0DF5-41C6-859D-E30E3D4CE6A9}" destId="{A060C72A-9DA0-4DE2-A8F7-6A3666682153}" srcOrd="0" destOrd="6" presId="urn:microsoft.com/office/officeart/2011/layout/TabList"/>
    <dgm:cxn modelId="{9B3DE938-32CE-42C7-B359-D9C19EE696AE}" type="presOf" srcId="{E5BB1B02-8A13-4B30-ACC8-0E941D7B90CC}" destId="{A060C72A-9DA0-4DE2-A8F7-6A3666682153}" srcOrd="0" destOrd="5" presId="urn:microsoft.com/office/officeart/2011/layout/TabList"/>
    <dgm:cxn modelId="{DFE97D3B-A2C6-4AC1-9082-8492410C75D1}" type="presOf" srcId="{A845D4F5-7F50-46BB-901E-51F6655DE540}" destId="{39BAED9F-D40B-4E2C-B4B6-69CAD62A8B31}" srcOrd="0" destOrd="0" presId="urn:microsoft.com/office/officeart/2011/layout/TabList"/>
    <dgm:cxn modelId="{DBE25774-592A-4D0F-AE36-B7F927458D07}" srcId="{00B17EDF-E3EC-4580-B16D-33A3A508D237}" destId="{8BF14E5A-60F7-4C1A-907F-460A2465AD35}" srcOrd="1" destOrd="0" parTransId="{132B47C5-AB5D-4275-A9E0-5D89740C32B5}" sibTransId="{DD197185-C61B-4368-91F4-FB19FE2BA516}"/>
    <dgm:cxn modelId="{A568F459-AD8F-478E-BDD4-A45B1AB4AD56}" srcId="{F98BB3EE-8B2B-4776-85C5-DF000A23DA55}" destId="{A845D4F5-7F50-46BB-901E-51F6655DE540}" srcOrd="0" destOrd="0" parTransId="{B1BB6216-9B51-4FE3-9B73-C8EDD4CD1977}" sibTransId="{5F39DB43-3315-41F2-B555-69BE87807FD9}"/>
    <dgm:cxn modelId="{A161F779-6251-4506-B9A8-FA0B4666E381}" type="presOf" srcId="{00B17EDF-E3EC-4580-B16D-33A3A508D237}" destId="{A060C72A-9DA0-4DE2-A8F7-6A3666682153}" srcOrd="0" destOrd="0" presId="urn:microsoft.com/office/officeart/2011/layout/TabList"/>
    <dgm:cxn modelId="{BE64327B-9B6D-420E-97FC-A11BAD6EDCF1}" srcId="{00B17EDF-E3EC-4580-B16D-33A3A508D237}" destId="{CD651642-0DF5-41C6-859D-E30E3D4CE6A9}" srcOrd="5" destOrd="0" parTransId="{B868FA43-3582-456F-BA26-A473F4D900F0}" sibTransId="{7B30EE5A-A0B0-4587-B694-91EE3F5A5845}"/>
    <dgm:cxn modelId="{FB109F7B-02E8-4555-9C04-7F262F43F223}" type="presOf" srcId="{91309EC8-8898-4D4F-A319-D162848A0A2E}" destId="{B932D40E-BC9D-478C-9034-94BEC9519BE5}" srcOrd="0" destOrd="1" presId="urn:microsoft.com/office/officeart/2011/layout/TabList"/>
    <dgm:cxn modelId="{A9408E88-7521-42C6-A3EC-C8A91EEE973B}" srcId="{ECAEF11E-EA58-40DA-A7BA-9DFACF7F4CF2}" destId="{9E6E8BD2-3714-4C1C-A933-07ED50A7BCBD}" srcOrd="1" destOrd="0" parTransId="{C0FEB078-A258-44DE-B771-81870276E0AA}" sibTransId="{B08FD4AA-DCE9-4C70-953C-0FDA6BF70688}"/>
    <dgm:cxn modelId="{A142668C-C8D3-4C54-A60F-562C294BBC46}" type="presOf" srcId="{02B2F220-A286-42E4-8879-73D603E2AFF8}" destId="{FF82313F-9A3A-4654-B7C6-CF5ED182B93F}" srcOrd="0" destOrd="0" presId="urn:microsoft.com/office/officeart/2011/layout/TabList"/>
    <dgm:cxn modelId="{84CE288E-A449-4263-83A7-94B77570AFFE}" srcId="{00B17EDF-E3EC-4580-B16D-33A3A508D237}" destId="{E5BB1B02-8A13-4B30-ACC8-0E941D7B90CC}" srcOrd="4" destOrd="0" parTransId="{5DE69AE4-F572-41AF-AE25-C07515A369A5}" sibTransId="{66D4E9E8-040E-4F95-9137-667B66192F53}"/>
    <dgm:cxn modelId="{123BD08F-3F9D-461D-990F-0FBD23D73995}" type="presOf" srcId="{46CCC28D-FDF6-4090-9274-39A999DA2031}" destId="{A060C72A-9DA0-4DE2-A8F7-6A3666682153}" srcOrd="0" destOrd="4" presId="urn:microsoft.com/office/officeart/2011/layout/TabList"/>
    <dgm:cxn modelId="{F513A690-64A4-4609-B21B-2FF879747ADB}" type="presOf" srcId="{44C088A7-55DC-4A53-813F-C336B80F0797}" destId="{B932D40E-BC9D-478C-9034-94BEC9519BE5}" srcOrd="0" destOrd="5" presId="urn:microsoft.com/office/officeart/2011/layout/TabList"/>
    <dgm:cxn modelId="{8E19519A-E0B4-430A-A0F5-E15D78483E1D}" srcId="{00B17EDF-E3EC-4580-B16D-33A3A508D237}" destId="{400C0A7B-11FD-4838-A493-82C454DAE85D}" srcOrd="2" destOrd="0" parTransId="{5A1CF682-5442-4CA1-80A4-37673526675C}" sibTransId="{25AA5244-9342-4F22-B418-B83B9BCE83AA}"/>
    <dgm:cxn modelId="{6E6A3EA0-FE6D-4297-B2FA-CD3A6FF8037F}" srcId="{ECAEF11E-EA58-40DA-A7BA-9DFACF7F4CF2}" destId="{02B2F220-A286-42E4-8879-73D603E2AFF8}" srcOrd="0" destOrd="0" parTransId="{C1873827-C394-492B-A0AC-18B4CD16E9C5}" sibTransId="{0CB6EAA4-20D5-42D2-94CC-80A527433639}"/>
    <dgm:cxn modelId="{A15E30A3-7FAD-4D73-B3BF-5DD9462C6681}" srcId="{9E6E8BD2-3714-4C1C-A933-07ED50A7BCBD}" destId="{44C088A7-55DC-4A53-813F-C336B80F0797}" srcOrd="4" destOrd="0" parTransId="{25DCAB16-190D-4C07-89C9-334741224E27}" sibTransId="{B6FC6565-7560-4135-AB50-1541B9CEB834}"/>
    <dgm:cxn modelId="{7ABC3EA4-71AB-4DE0-A9DE-3181B675BA4A}" srcId="{9E6E8BD2-3714-4C1C-A933-07ED50A7BCBD}" destId="{C931F01C-F333-4771-B4CB-066EBFA8B9A7}" srcOrd="3" destOrd="0" parTransId="{A45F971B-FE23-4ABC-AC55-CCB9E3A13DEB}" sibTransId="{C7FA8CAF-586A-4476-8E30-19BD0366C7C3}"/>
    <dgm:cxn modelId="{8E0578B4-E404-4238-A7B8-AABD9C02B7AD}" srcId="{F98BB3EE-8B2B-4776-85C5-DF000A23DA55}" destId="{00B17EDF-E3EC-4580-B16D-33A3A508D237}" srcOrd="1" destOrd="0" parTransId="{2CDF4FC8-FB11-40DD-B64D-F8CAF39F33B6}" sibTransId="{F01704D5-0B02-44AC-8879-22089C435E06}"/>
    <dgm:cxn modelId="{E57B98B6-8596-4E80-9518-104112E22E02}" srcId="{9E6E8BD2-3714-4C1C-A933-07ED50A7BCBD}" destId="{6BAD167D-2E4B-4F5C-B72F-8ED83626BB0D}" srcOrd="2" destOrd="0" parTransId="{6F69AE74-6EC3-4786-848B-172C9C7CFC92}" sibTransId="{B543E25A-9AF7-4332-86F1-D2D57E44894E}"/>
    <dgm:cxn modelId="{C3E5FFBA-AFBD-41AC-ADA3-08A1B8CF98C5}" type="presOf" srcId="{81743A80-7053-4D4C-AFFE-6E8AEBBE4F46}" destId="{DAB1D8CE-67C4-4E43-9223-EAEA01DE8AD3}" srcOrd="0" destOrd="0" presId="urn:microsoft.com/office/officeart/2011/layout/TabList"/>
    <dgm:cxn modelId="{71FCE0C0-A6F5-497A-BCA3-D27DC3254AE9}" type="presOf" srcId="{6BAD167D-2E4B-4F5C-B72F-8ED83626BB0D}" destId="{B932D40E-BC9D-478C-9034-94BEC9519BE5}" srcOrd="0" destOrd="3" presId="urn:microsoft.com/office/officeart/2011/layout/TabList"/>
    <dgm:cxn modelId="{7BA1F0CA-817E-4CFB-B3AD-52942EC88A21}" type="presOf" srcId="{ECAEF11E-EA58-40DA-A7BA-9DFACF7F4CF2}" destId="{1DA8F55C-9299-4313-B6F8-4D77814E2760}" srcOrd="0" destOrd="0" presId="urn:microsoft.com/office/officeart/2011/layout/TabList"/>
    <dgm:cxn modelId="{5CB919D5-EFD5-48F6-9C7D-B7306BFC3321}" srcId="{00B17EDF-E3EC-4580-B16D-33A3A508D237}" destId="{46CCC28D-FDF6-4090-9274-39A999DA2031}" srcOrd="3" destOrd="0" parTransId="{1638B3E9-B6CD-412A-A3F9-C07360795264}" sibTransId="{6009281B-59D7-4CE0-9CE8-FBF78F11B664}"/>
    <dgm:cxn modelId="{065A23DE-A815-43D0-9D3F-655ADB92DEC6}" srcId="{9E6E8BD2-3714-4C1C-A933-07ED50A7BCBD}" destId="{28C7DCB9-D571-4023-8F3B-0CB0D41B7A84}" srcOrd="1" destOrd="0" parTransId="{F06EF3ED-B59B-4DDD-8389-299593A51767}" sibTransId="{F19711D5-B4BE-4FCB-8C65-8F2145D62EA3}"/>
    <dgm:cxn modelId="{2E072BEA-02EB-4AA2-9FD2-88DAE5764DAF}" srcId="{81743A80-7053-4D4C-AFFE-6E8AEBBE4F46}" destId="{F98BB3EE-8B2B-4776-85C5-DF000A23DA55}" srcOrd="1" destOrd="0" parTransId="{B67E2F1B-F5D6-4FFB-A9E0-83DFCF4C770D}" sibTransId="{2D30DCC6-92A0-441B-A1B1-6508FE37FBC1}"/>
    <dgm:cxn modelId="{56291BF3-4AF6-435A-8FE9-2F17C72CD993}" srcId="{9E6E8BD2-3714-4C1C-A933-07ED50A7BCBD}" destId="{91309EC8-8898-4D4F-A319-D162848A0A2E}" srcOrd="0" destOrd="0" parTransId="{7F4E75DE-9EA3-4A14-9B99-C1A2B273F3D2}" sibTransId="{491D79D7-C846-48E1-9820-08FA24A4DB08}"/>
    <dgm:cxn modelId="{413E8CF5-00FB-47A9-A8C2-8D949DD0AE4E}" srcId="{00B17EDF-E3EC-4580-B16D-33A3A508D237}" destId="{4390C2B1-8700-4201-B747-1A95D937693E}" srcOrd="0" destOrd="0" parTransId="{16BF51B2-C867-43E0-AB85-A67E3D83C9C1}" sibTransId="{70B1EE1F-6097-4208-A27C-E94BBC967BB9}"/>
    <dgm:cxn modelId="{D3B511FB-5089-4364-A0EB-BFC165F1256E}" srcId="{81743A80-7053-4D4C-AFFE-6E8AEBBE4F46}" destId="{ECAEF11E-EA58-40DA-A7BA-9DFACF7F4CF2}" srcOrd="0" destOrd="0" parTransId="{B4D1F55E-B741-437D-A25D-FBBB041B8DDF}" sibTransId="{4E679A3A-5F0E-45D0-9987-3D07B8341592}"/>
    <dgm:cxn modelId="{5BBAACFC-7AB6-44D1-98A4-EE14B621A298}" type="presOf" srcId="{C931F01C-F333-4771-B4CB-066EBFA8B9A7}" destId="{B932D40E-BC9D-478C-9034-94BEC9519BE5}" srcOrd="0" destOrd="4" presId="urn:microsoft.com/office/officeart/2011/layout/TabList"/>
    <dgm:cxn modelId="{109CFA79-AD01-4965-A8E9-E2EE114183E2}" type="presParOf" srcId="{DAB1D8CE-67C4-4E43-9223-EAEA01DE8AD3}" destId="{D53C2E33-9F15-41F4-A89F-74E34ADBA27E}" srcOrd="0" destOrd="0" presId="urn:microsoft.com/office/officeart/2011/layout/TabList"/>
    <dgm:cxn modelId="{9C2A2D27-6FF6-4C97-A6FB-9CE8D5D5FC23}" type="presParOf" srcId="{D53C2E33-9F15-41F4-A89F-74E34ADBA27E}" destId="{FF82313F-9A3A-4654-B7C6-CF5ED182B93F}" srcOrd="0" destOrd="0" presId="urn:microsoft.com/office/officeart/2011/layout/TabList"/>
    <dgm:cxn modelId="{6A32F0EE-DC4D-4BC9-96FA-609822C72232}" type="presParOf" srcId="{D53C2E33-9F15-41F4-A89F-74E34ADBA27E}" destId="{1DA8F55C-9299-4313-B6F8-4D77814E2760}" srcOrd="1" destOrd="0" presId="urn:microsoft.com/office/officeart/2011/layout/TabList"/>
    <dgm:cxn modelId="{2AA71284-A7E4-47BF-A438-6ACA7DAC54EA}" type="presParOf" srcId="{D53C2E33-9F15-41F4-A89F-74E34ADBA27E}" destId="{FEF4F706-0248-4447-B8B6-A7CDE57416C4}" srcOrd="2" destOrd="0" presId="urn:microsoft.com/office/officeart/2011/layout/TabList"/>
    <dgm:cxn modelId="{DEA3ADEE-3CA6-4FD5-B62A-BD68BC0F07B8}" type="presParOf" srcId="{DAB1D8CE-67C4-4E43-9223-EAEA01DE8AD3}" destId="{B932D40E-BC9D-478C-9034-94BEC9519BE5}" srcOrd="1" destOrd="0" presId="urn:microsoft.com/office/officeart/2011/layout/TabList"/>
    <dgm:cxn modelId="{6D976DB9-54C8-44C4-BBB1-5BA0D1A806C4}" type="presParOf" srcId="{DAB1D8CE-67C4-4E43-9223-EAEA01DE8AD3}" destId="{F78C33C2-B1E6-4AD5-B7E1-AF50D415997E}" srcOrd="2" destOrd="0" presId="urn:microsoft.com/office/officeart/2011/layout/TabList"/>
    <dgm:cxn modelId="{8C4033FA-FD0D-4FFB-954E-95E929830FA2}" type="presParOf" srcId="{DAB1D8CE-67C4-4E43-9223-EAEA01DE8AD3}" destId="{3DFF665F-7036-4BBA-8D95-9452A62E59C3}" srcOrd="3" destOrd="0" presId="urn:microsoft.com/office/officeart/2011/layout/TabList"/>
    <dgm:cxn modelId="{8C8FD4E6-144A-496F-AE22-807E2779DE67}" type="presParOf" srcId="{3DFF665F-7036-4BBA-8D95-9452A62E59C3}" destId="{39BAED9F-D40B-4E2C-B4B6-69CAD62A8B31}" srcOrd="0" destOrd="0" presId="urn:microsoft.com/office/officeart/2011/layout/TabList"/>
    <dgm:cxn modelId="{983360FC-516F-465E-8091-6EF776380ECE}" type="presParOf" srcId="{3DFF665F-7036-4BBA-8D95-9452A62E59C3}" destId="{6DDD5B02-21BB-46C4-A618-227842E66CDF}" srcOrd="1" destOrd="0" presId="urn:microsoft.com/office/officeart/2011/layout/TabList"/>
    <dgm:cxn modelId="{2E5F59ED-9A6B-4400-A487-C045AA3A207E}" type="presParOf" srcId="{3DFF665F-7036-4BBA-8D95-9452A62E59C3}" destId="{12E281FD-A764-4BCA-B4DA-B993CDBAD8E2}" srcOrd="2" destOrd="0" presId="urn:microsoft.com/office/officeart/2011/layout/TabList"/>
    <dgm:cxn modelId="{45050BD3-FB08-4B5B-965B-46982A76E649}" type="presParOf" srcId="{DAB1D8CE-67C4-4E43-9223-EAEA01DE8AD3}" destId="{A060C72A-9DA0-4DE2-A8F7-6A3666682153}"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743A80-7053-4D4C-AFFE-6E8AEBBE4F46}"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ECAEF11E-EA58-40DA-A7BA-9DFACF7F4CF2}">
      <dgm:prSet phldrT="[Text]" phldr="0" custT="1"/>
      <dgm:spPr/>
      <dgm:t>
        <a:bodyPr/>
        <a:lstStyle/>
        <a:p>
          <a:r>
            <a:rPr lang="en-US" sz="1800" b="1" dirty="0">
              <a:latin typeface="Arial" panose="020B0604020202020204" pitchFamily="34" charset="0"/>
              <a:cs typeface="Arial" panose="020B0604020202020204" pitchFamily="34" charset="0"/>
            </a:rPr>
            <a:t>David Richard</a:t>
          </a:r>
        </a:p>
      </dgm:t>
    </dgm:pt>
    <dgm:pt modelId="{B4D1F55E-B741-437D-A25D-FBBB041B8DDF}" type="parTrans" cxnId="{D3B511FB-5089-4364-A0EB-BFC165F1256E}">
      <dgm:prSet/>
      <dgm:spPr/>
      <dgm:t>
        <a:bodyPr/>
        <a:lstStyle/>
        <a:p>
          <a:endParaRPr lang="en-US">
            <a:latin typeface="Arial" panose="020B0604020202020204" pitchFamily="34" charset="0"/>
            <a:cs typeface="Arial" panose="020B0604020202020204" pitchFamily="34" charset="0"/>
          </a:endParaRPr>
        </a:p>
      </dgm:t>
    </dgm:pt>
    <dgm:pt modelId="{4E679A3A-5F0E-45D0-9987-3D07B8341592}" type="sibTrans" cxnId="{D3B511FB-5089-4364-A0EB-BFC165F1256E}">
      <dgm:prSet/>
      <dgm:spPr/>
      <dgm:t>
        <a:bodyPr/>
        <a:lstStyle/>
        <a:p>
          <a:endParaRPr lang="en-US">
            <a:latin typeface="Arial" panose="020B0604020202020204" pitchFamily="34" charset="0"/>
            <a:cs typeface="Arial" panose="020B0604020202020204" pitchFamily="34" charset="0"/>
          </a:endParaRPr>
        </a:p>
      </dgm:t>
    </dgm:pt>
    <dgm:pt modelId="{02B2F220-A286-42E4-8879-73D603E2AFF8}">
      <dgm:prSet phldrT="[Text]" phldr="0" custT="1"/>
      <dgm:spPr/>
      <dgm:t>
        <a:bodyPr/>
        <a:lstStyle/>
        <a:p>
          <a:r>
            <a:rPr lang="en-US" sz="1800" dirty="0">
              <a:latin typeface="Arial" panose="020B0604020202020204" pitchFamily="34" charset="0"/>
              <a:cs typeface="Arial" panose="020B0604020202020204" pitchFamily="34" charset="0"/>
            </a:rPr>
            <a:t>Contractor Management</a:t>
          </a:r>
        </a:p>
      </dgm:t>
    </dgm:pt>
    <dgm:pt modelId="{C1873827-C394-492B-A0AC-18B4CD16E9C5}" type="parTrans" cxnId="{6E6A3EA0-FE6D-4297-B2FA-CD3A6FF8037F}">
      <dgm:prSet/>
      <dgm:spPr/>
      <dgm:t>
        <a:bodyPr/>
        <a:lstStyle/>
        <a:p>
          <a:endParaRPr lang="en-US">
            <a:latin typeface="Arial" panose="020B0604020202020204" pitchFamily="34" charset="0"/>
            <a:cs typeface="Arial" panose="020B0604020202020204" pitchFamily="34" charset="0"/>
          </a:endParaRPr>
        </a:p>
      </dgm:t>
    </dgm:pt>
    <dgm:pt modelId="{0CB6EAA4-20D5-42D2-94CC-80A527433639}" type="sibTrans" cxnId="{6E6A3EA0-FE6D-4297-B2FA-CD3A6FF8037F}">
      <dgm:prSet/>
      <dgm:spPr/>
      <dgm:t>
        <a:bodyPr/>
        <a:lstStyle/>
        <a:p>
          <a:endParaRPr lang="en-US">
            <a:latin typeface="Arial" panose="020B0604020202020204" pitchFamily="34" charset="0"/>
            <a:cs typeface="Arial" panose="020B0604020202020204" pitchFamily="34" charset="0"/>
          </a:endParaRPr>
        </a:p>
      </dgm:t>
    </dgm:pt>
    <dgm:pt modelId="{9E6E8BD2-3714-4C1C-A933-07ED50A7BCBD}">
      <dgm:prSet phldrT="[Text]" phldr="0" custT="1"/>
      <dgm:spPr/>
      <dgm:t>
        <a:bodyPr/>
        <a:lstStyle/>
        <a:p>
          <a:r>
            <a:rPr lang="en-US" sz="1400" b="1" dirty="0">
              <a:latin typeface="Arial" panose="020B0604020202020204" pitchFamily="34" charset="0"/>
              <a:cs typeface="Arial" panose="020B0604020202020204" pitchFamily="34" charset="0"/>
            </a:rPr>
            <a:t>Primary focus: contractor oversight &amp; project support</a:t>
          </a:r>
        </a:p>
      </dgm:t>
    </dgm:pt>
    <dgm:pt modelId="{C0FEB078-A258-44DE-B771-81870276E0AA}" type="parTrans" cxnId="{A9408E88-7521-42C6-A3EC-C8A91EEE973B}">
      <dgm:prSet/>
      <dgm:spPr/>
      <dgm:t>
        <a:bodyPr/>
        <a:lstStyle/>
        <a:p>
          <a:endParaRPr lang="en-US">
            <a:latin typeface="Arial" panose="020B0604020202020204" pitchFamily="34" charset="0"/>
            <a:cs typeface="Arial" panose="020B0604020202020204" pitchFamily="34" charset="0"/>
          </a:endParaRPr>
        </a:p>
      </dgm:t>
    </dgm:pt>
    <dgm:pt modelId="{B08FD4AA-DCE9-4C70-953C-0FDA6BF70688}" type="sibTrans" cxnId="{A9408E88-7521-42C6-A3EC-C8A91EEE973B}">
      <dgm:prSet/>
      <dgm:spPr/>
      <dgm:t>
        <a:bodyPr/>
        <a:lstStyle/>
        <a:p>
          <a:endParaRPr lang="en-US">
            <a:latin typeface="Arial" panose="020B0604020202020204" pitchFamily="34" charset="0"/>
            <a:cs typeface="Arial" panose="020B0604020202020204" pitchFamily="34" charset="0"/>
          </a:endParaRPr>
        </a:p>
      </dgm:t>
    </dgm:pt>
    <dgm:pt modelId="{F98BB3EE-8B2B-4776-85C5-DF000A23DA55}">
      <dgm:prSet phldrT="[Text]" phldr="0" custT="1"/>
      <dgm:spPr/>
      <dgm:t>
        <a:bodyPr/>
        <a:lstStyle/>
        <a:p>
          <a:r>
            <a:rPr lang="en-US" sz="1800" b="1" dirty="0">
              <a:latin typeface="Arial" panose="020B0604020202020204" pitchFamily="34" charset="0"/>
              <a:cs typeface="Arial" panose="020B0604020202020204" pitchFamily="34" charset="0"/>
            </a:rPr>
            <a:t>Dani Kissel</a:t>
          </a:r>
        </a:p>
      </dgm:t>
    </dgm:pt>
    <dgm:pt modelId="{B67E2F1B-F5D6-4FFB-A9E0-83DFCF4C770D}" type="parTrans" cxnId="{2E072BEA-02EB-4AA2-9FD2-88DAE5764DAF}">
      <dgm:prSet/>
      <dgm:spPr/>
      <dgm:t>
        <a:bodyPr/>
        <a:lstStyle/>
        <a:p>
          <a:endParaRPr lang="en-US">
            <a:latin typeface="Arial" panose="020B0604020202020204" pitchFamily="34" charset="0"/>
            <a:cs typeface="Arial" panose="020B0604020202020204" pitchFamily="34" charset="0"/>
          </a:endParaRPr>
        </a:p>
      </dgm:t>
    </dgm:pt>
    <dgm:pt modelId="{2D30DCC6-92A0-441B-A1B1-6508FE37FBC1}" type="sibTrans" cxnId="{2E072BEA-02EB-4AA2-9FD2-88DAE5764DAF}">
      <dgm:prSet/>
      <dgm:spPr/>
      <dgm:t>
        <a:bodyPr/>
        <a:lstStyle/>
        <a:p>
          <a:endParaRPr lang="en-US">
            <a:latin typeface="Arial" panose="020B0604020202020204" pitchFamily="34" charset="0"/>
            <a:cs typeface="Arial" panose="020B0604020202020204" pitchFamily="34" charset="0"/>
          </a:endParaRPr>
        </a:p>
      </dgm:t>
    </dgm:pt>
    <dgm:pt modelId="{A845D4F5-7F50-46BB-901E-51F6655DE540}">
      <dgm:prSet phldrT="[Text]" phldr="0" custT="1"/>
      <dgm:spPr/>
      <dgm:t>
        <a:bodyPr/>
        <a:lstStyle/>
        <a:p>
          <a:r>
            <a:rPr lang="en-US" sz="1800" dirty="0">
              <a:latin typeface="Arial" panose="020B0604020202020204" pitchFamily="34" charset="0"/>
              <a:cs typeface="Arial" panose="020B0604020202020204" pitchFamily="34" charset="0"/>
            </a:rPr>
            <a:t>Program Manager</a:t>
          </a:r>
        </a:p>
      </dgm:t>
    </dgm:pt>
    <dgm:pt modelId="{B1BB6216-9B51-4FE3-9B73-C8EDD4CD1977}" type="parTrans" cxnId="{A568F459-AD8F-478E-BDD4-A45B1AB4AD56}">
      <dgm:prSet/>
      <dgm:spPr/>
      <dgm:t>
        <a:bodyPr/>
        <a:lstStyle/>
        <a:p>
          <a:endParaRPr lang="en-US">
            <a:latin typeface="Arial" panose="020B0604020202020204" pitchFamily="34" charset="0"/>
            <a:cs typeface="Arial" panose="020B0604020202020204" pitchFamily="34" charset="0"/>
          </a:endParaRPr>
        </a:p>
      </dgm:t>
    </dgm:pt>
    <dgm:pt modelId="{5F39DB43-3315-41F2-B555-69BE87807FD9}" type="sibTrans" cxnId="{A568F459-AD8F-478E-BDD4-A45B1AB4AD56}">
      <dgm:prSet/>
      <dgm:spPr/>
      <dgm:t>
        <a:bodyPr/>
        <a:lstStyle/>
        <a:p>
          <a:endParaRPr lang="en-US">
            <a:latin typeface="Arial" panose="020B0604020202020204" pitchFamily="34" charset="0"/>
            <a:cs typeface="Arial" panose="020B0604020202020204" pitchFamily="34" charset="0"/>
          </a:endParaRPr>
        </a:p>
      </dgm:t>
    </dgm:pt>
    <dgm:pt modelId="{00B17EDF-E3EC-4580-B16D-33A3A508D237}">
      <dgm:prSet phldrT="[Text]" phldr="0" custT="1"/>
      <dgm:spPr/>
      <dgm:t>
        <a:bodyPr/>
        <a:lstStyle/>
        <a:p>
          <a:r>
            <a:rPr lang="en-US" sz="1400" b="1" dirty="0">
              <a:latin typeface="Arial" panose="020B0604020202020204" pitchFamily="34" charset="0"/>
              <a:cs typeface="Arial" panose="020B0604020202020204" pitchFamily="34" charset="0"/>
            </a:rPr>
            <a:t>Primary focus: program delivery &amp; performance</a:t>
          </a:r>
        </a:p>
      </dgm:t>
    </dgm:pt>
    <dgm:pt modelId="{2CDF4FC8-FB11-40DD-B64D-F8CAF39F33B6}" type="parTrans" cxnId="{8E0578B4-E404-4238-A7B8-AABD9C02B7AD}">
      <dgm:prSet/>
      <dgm:spPr/>
      <dgm:t>
        <a:bodyPr/>
        <a:lstStyle/>
        <a:p>
          <a:endParaRPr lang="en-US">
            <a:latin typeface="Arial" panose="020B0604020202020204" pitchFamily="34" charset="0"/>
            <a:cs typeface="Arial" panose="020B0604020202020204" pitchFamily="34" charset="0"/>
          </a:endParaRPr>
        </a:p>
      </dgm:t>
    </dgm:pt>
    <dgm:pt modelId="{F01704D5-0B02-44AC-8879-22089C435E06}" type="sibTrans" cxnId="{8E0578B4-E404-4238-A7B8-AABD9C02B7AD}">
      <dgm:prSet/>
      <dgm:spPr/>
      <dgm:t>
        <a:bodyPr/>
        <a:lstStyle/>
        <a:p>
          <a:endParaRPr lang="en-US">
            <a:latin typeface="Arial" panose="020B0604020202020204" pitchFamily="34" charset="0"/>
            <a:cs typeface="Arial" panose="020B0604020202020204" pitchFamily="34" charset="0"/>
          </a:endParaRPr>
        </a:p>
      </dgm:t>
    </dgm:pt>
    <dgm:pt modelId="{9DADFE7B-EB7F-4AB0-B1B2-619C3F4D86EA}">
      <dgm:prSet phldrT="[Text]" phldr="0"/>
      <dgm:spPr/>
      <dgm:t>
        <a:bodyPr/>
        <a:lstStyle/>
        <a:p>
          <a:endParaRPr lang="en-US" sz="2400" dirty="0">
            <a:latin typeface="Arial" panose="020B0604020202020204" pitchFamily="34" charset="0"/>
            <a:cs typeface="Arial" panose="020B0604020202020204" pitchFamily="34" charset="0"/>
          </a:endParaRPr>
        </a:p>
      </dgm:t>
    </dgm:pt>
    <dgm:pt modelId="{DF648CC1-4404-4F80-9DE2-7E6F78C569F1}" type="parTrans" cxnId="{278462EC-5662-4A6B-BA4F-E8C4EA39348A}">
      <dgm:prSet/>
      <dgm:spPr/>
      <dgm:t>
        <a:bodyPr/>
        <a:lstStyle/>
        <a:p>
          <a:endParaRPr lang="en-US">
            <a:latin typeface="Arial" panose="020B0604020202020204" pitchFamily="34" charset="0"/>
            <a:cs typeface="Arial" panose="020B0604020202020204" pitchFamily="34" charset="0"/>
          </a:endParaRPr>
        </a:p>
      </dgm:t>
    </dgm:pt>
    <dgm:pt modelId="{EDCBD04F-689C-4FCC-BB16-A9873917F90E}" type="sibTrans" cxnId="{278462EC-5662-4A6B-BA4F-E8C4EA39348A}">
      <dgm:prSet/>
      <dgm:spPr/>
      <dgm:t>
        <a:bodyPr/>
        <a:lstStyle/>
        <a:p>
          <a:endParaRPr lang="en-US">
            <a:latin typeface="Arial" panose="020B0604020202020204" pitchFamily="34" charset="0"/>
            <a:cs typeface="Arial" panose="020B0604020202020204" pitchFamily="34" charset="0"/>
          </a:endParaRPr>
        </a:p>
      </dgm:t>
    </dgm:pt>
    <dgm:pt modelId="{CD8B0C8F-FB96-4ECB-BC77-13B3FB9EF3E5}">
      <dgm:prSet phldrT="[Text]" phldr="0" custT="1"/>
      <dgm:spPr/>
      <dgm:t>
        <a:bodyPr/>
        <a:lstStyle/>
        <a:p>
          <a:r>
            <a:rPr lang="en-US" sz="1200" dirty="0">
              <a:latin typeface="Arial" panose="020B0604020202020204" pitchFamily="34" charset="0"/>
              <a:cs typeface="Arial" panose="020B0604020202020204" pitchFamily="34" charset="0"/>
            </a:rPr>
            <a:t>Project exception request review</a:t>
          </a:r>
        </a:p>
      </dgm:t>
    </dgm:pt>
    <dgm:pt modelId="{FB6E61E5-37F7-4EA0-BA21-80CB9B7EE69F}" type="parTrans" cxnId="{DCDD1148-D560-4254-B5C6-412E779B0B07}">
      <dgm:prSet/>
      <dgm:spPr/>
      <dgm:t>
        <a:bodyPr/>
        <a:lstStyle/>
        <a:p>
          <a:endParaRPr lang="en-US">
            <a:latin typeface="Arial" panose="020B0604020202020204" pitchFamily="34" charset="0"/>
            <a:cs typeface="Arial" panose="020B0604020202020204" pitchFamily="34" charset="0"/>
          </a:endParaRPr>
        </a:p>
      </dgm:t>
    </dgm:pt>
    <dgm:pt modelId="{E9C3B8B6-7131-4C3D-8080-0233E9DE4F90}" type="sibTrans" cxnId="{DCDD1148-D560-4254-B5C6-412E779B0B07}">
      <dgm:prSet/>
      <dgm:spPr/>
      <dgm:t>
        <a:bodyPr/>
        <a:lstStyle/>
        <a:p>
          <a:endParaRPr lang="en-US">
            <a:latin typeface="Arial" panose="020B0604020202020204" pitchFamily="34" charset="0"/>
            <a:cs typeface="Arial" panose="020B0604020202020204" pitchFamily="34" charset="0"/>
          </a:endParaRPr>
        </a:p>
      </dgm:t>
    </dgm:pt>
    <dgm:pt modelId="{2EDA5696-AC41-4C67-87AA-DC9C046C1A60}">
      <dgm:prSet phldrT="[Text]" phldr="0"/>
      <dgm:spPr/>
      <dgm:t>
        <a:bodyPr/>
        <a:lstStyle/>
        <a:p>
          <a:endParaRPr lang="en-US" sz="2400" dirty="0">
            <a:latin typeface="Arial" panose="020B0604020202020204" pitchFamily="34" charset="0"/>
            <a:cs typeface="Arial" panose="020B0604020202020204" pitchFamily="34" charset="0"/>
          </a:endParaRPr>
        </a:p>
      </dgm:t>
    </dgm:pt>
    <dgm:pt modelId="{66117CFA-88E7-4BAA-A3A9-012B4AF17AD0}" type="parTrans" cxnId="{71879F22-E467-4F32-95CB-51568E26835F}">
      <dgm:prSet/>
      <dgm:spPr/>
      <dgm:t>
        <a:bodyPr/>
        <a:lstStyle/>
        <a:p>
          <a:endParaRPr lang="en-US">
            <a:latin typeface="Arial" panose="020B0604020202020204" pitchFamily="34" charset="0"/>
            <a:cs typeface="Arial" panose="020B0604020202020204" pitchFamily="34" charset="0"/>
          </a:endParaRPr>
        </a:p>
      </dgm:t>
    </dgm:pt>
    <dgm:pt modelId="{E4B1C3C9-A9BE-4AA0-8398-A72C01BB288D}" type="sibTrans" cxnId="{71879F22-E467-4F32-95CB-51568E26835F}">
      <dgm:prSet/>
      <dgm:spPr/>
      <dgm:t>
        <a:bodyPr/>
        <a:lstStyle/>
        <a:p>
          <a:endParaRPr lang="en-US">
            <a:latin typeface="Arial" panose="020B0604020202020204" pitchFamily="34" charset="0"/>
            <a:cs typeface="Arial" panose="020B0604020202020204" pitchFamily="34" charset="0"/>
          </a:endParaRPr>
        </a:p>
      </dgm:t>
    </dgm:pt>
    <dgm:pt modelId="{ACAD2237-EA48-4434-9F0B-EA164AFD34B3}">
      <dgm:prSet phldrT="[Text]" phldr="0" custT="1"/>
      <dgm:spPr/>
      <dgm:t>
        <a:bodyPr/>
        <a:lstStyle/>
        <a:p>
          <a:r>
            <a:rPr lang="en-US" sz="1200" dirty="0">
              <a:latin typeface="Arial" panose="020B0604020202020204" pitchFamily="34" charset="0"/>
              <a:cs typeface="Arial" panose="020B0604020202020204" pitchFamily="34" charset="0"/>
            </a:rPr>
            <a:t>Incentive processing and payment</a:t>
          </a:r>
        </a:p>
      </dgm:t>
    </dgm:pt>
    <dgm:pt modelId="{EC7E8F50-FE31-4BBA-9661-9F4A0D6013C8}" type="parTrans" cxnId="{B3BCFD6B-9CDA-4591-8925-C5B50FD5A386}">
      <dgm:prSet/>
      <dgm:spPr/>
      <dgm:t>
        <a:bodyPr/>
        <a:lstStyle/>
        <a:p>
          <a:endParaRPr lang="en-US">
            <a:latin typeface="Arial" panose="020B0604020202020204" pitchFamily="34" charset="0"/>
            <a:cs typeface="Arial" panose="020B0604020202020204" pitchFamily="34" charset="0"/>
          </a:endParaRPr>
        </a:p>
      </dgm:t>
    </dgm:pt>
    <dgm:pt modelId="{487CB27F-0F02-4261-B912-DFABA3AA44EC}" type="sibTrans" cxnId="{B3BCFD6B-9CDA-4591-8925-C5B50FD5A386}">
      <dgm:prSet/>
      <dgm:spPr/>
      <dgm:t>
        <a:bodyPr/>
        <a:lstStyle/>
        <a:p>
          <a:endParaRPr lang="en-US">
            <a:latin typeface="Arial" panose="020B0604020202020204" pitchFamily="34" charset="0"/>
            <a:cs typeface="Arial" panose="020B0604020202020204" pitchFamily="34" charset="0"/>
          </a:endParaRPr>
        </a:p>
      </dgm:t>
    </dgm:pt>
    <dgm:pt modelId="{FA0FE910-E941-48C2-8360-D8396948237C}">
      <dgm:prSet phldrT="[Text]" phldr="0" custT="1"/>
      <dgm:spPr/>
      <dgm:t>
        <a:bodyPr/>
        <a:lstStyle/>
        <a:p>
          <a:r>
            <a:rPr lang="en-US" sz="1200" dirty="0">
              <a:latin typeface="Arial" panose="020B0604020202020204" pitchFamily="34" charset="0"/>
              <a:cs typeface="Arial" panose="020B0604020202020204" pitchFamily="34" charset="0"/>
            </a:rPr>
            <a:t>Resolution of issues impacting program delivery</a:t>
          </a:r>
        </a:p>
      </dgm:t>
    </dgm:pt>
    <dgm:pt modelId="{FB09637C-238E-4302-95C1-029FADECFAD1}" type="parTrans" cxnId="{46903C78-AC31-4D79-A212-35BDD5510AF6}">
      <dgm:prSet/>
      <dgm:spPr/>
      <dgm:t>
        <a:bodyPr/>
        <a:lstStyle/>
        <a:p>
          <a:endParaRPr lang="en-US"/>
        </a:p>
      </dgm:t>
    </dgm:pt>
    <dgm:pt modelId="{5B4565AC-5082-48F1-BED6-F26E487E0E06}" type="sibTrans" cxnId="{46903C78-AC31-4D79-A212-35BDD5510AF6}">
      <dgm:prSet/>
      <dgm:spPr/>
      <dgm:t>
        <a:bodyPr/>
        <a:lstStyle/>
        <a:p>
          <a:endParaRPr lang="en-US"/>
        </a:p>
      </dgm:t>
    </dgm:pt>
    <dgm:pt modelId="{22D72971-C6FD-4FDD-9548-6280ECA86510}">
      <dgm:prSet phldrT="[Text]" phldr="0" custT="1"/>
      <dgm:spPr/>
      <dgm:t>
        <a:bodyPr/>
        <a:lstStyle/>
        <a:p>
          <a:r>
            <a:rPr lang="en-US" sz="1200" dirty="0">
              <a:latin typeface="Arial" panose="020B0604020202020204" pitchFamily="34" charset="0"/>
              <a:cs typeface="Arial" panose="020B0604020202020204" pitchFamily="34" charset="0"/>
            </a:rPr>
            <a:t>Contractor onboarding</a:t>
          </a:r>
        </a:p>
      </dgm:t>
    </dgm:pt>
    <dgm:pt modelId="{701DA343-452A-4AC9-8D45-E2BD09E78619}" type="parTrans" cxnId="{B10D0D2F-B43E-42F7-8E2E-575BC455793A}">
      <dgm:prSet/>
      <dgm:spPr/>
      <dgm:t>
        <a:bodyPr/>
        <a:lstStyle/>
        <a:p>
          <a:endParaRPr lang="en-US"/>
        </a:p>
      </dgm:t>
    </dgm:pt>
    <dgm:pt modelId="{ED28797A-42F8-4706-BC63-A484FD6AACD0}" type="sibTrans" cxnId="{B10D0D2F-B43E-42F7-8E2E-575BC455793A}">
      <dgm:prSet/>
      <dgm:spPr/>
      <dgm:t>
        <a:bodyPr/>
        <a:lstStyle/>
        <a:p>
          <a:endParaRPr lang="en-US"/>
        </a:p>
      </dgm:t>
    </dgm:pt>
    <dgm:pt modelId="{46E6AB87-3741-43EA-AD8B-7111CA269AC0}">
      <dgm:prSet phldrT="[Text]" phldr="0" custT="1"/>
      <dgm:spPr/>
      <dgm:t>
        <a:bodyPr/>
        <a:lstStyle/>
        <a:p>
          <a:r>
            <a:rPr lang="en-US" sz="1200" dirty="0">
              <a:latin typeface="Arial" panose="020B0604020202020204" pitchFamily="34" charset="0"/>
              <a:cs typeface="Arial" panose="020B0604020202020204" pitchFamily="34" charset="0"/>
            </a:rPr>
            <a:t>Process improvement</a:t>
          </a:r>
        </a:p>
      </dgm:t>
    </dgm:pt>
    <dgm:pt modelId="{2A7A8C80-D905-4553-B9C8-A9A01BB2B72A}" type="parTrans" cxnId="{B4CDAF9D-5A93-445B-8998-869774C188D1}">
      <dgm:prSet/>
      <dgm:spPr/>
      <dgm:t>
        <a:bodyPr/>
        <a:lstStyle/>
        <a:p>
          <a:endParaRPr lang="en-US"/>
        </a:p>
      </dgm:t>
    </dgm:pt>
    <dgm:pt modelId="{50E0F06F-58F4-46E8-ABC8-6123713CC9B9}" type="sibTrans" cxnId="{B4CDAF9D-5A93-445B-8998-869774C188D1}">
      <dgm:prSet/>
      <dgm:spPr/>
      <dgm:t>
        <a:bodyPr/>
        <a:lstStyle/>
        <a:p>
          <a:endParaRPr lang="en-US"/>
        </a:p>
      </dgm:t>
    </dgm:pt>
    <dgm:pt modelId="{499405B0-06F9-48A0-B687-63758FD23AE8}">
      <dgm:prSet phldrT="[Text]" phldr="0" custT="1"/>
      <dgm:spPr/>
      <dgm:t>
        <a:bodyPr/>
        <a:lstStyle/>
        <a:p>
          <a:r>
            <a:rPr lang="en-US" sz="1200" dirty="0">
              <a:latin typeface="Arial" panose="020B0604020202020204" pitchFamily="34" charset="0"/>
              <a:cs typeface="Arial" panose="020B0604020202020204" pitchFamily="34" charset="0"/>
            </a:rPr>
            <a:t>Program communications and updates</a:t>
          </a:r>
        </a:p>
      </dgm:t>
    </dgm:pt>
    <dgm:pt modelId="{BC0F66D5-FE6E-4F27-BA1D-65459AB4C391}" type="parTrans" cxnId="{38694DB6-2960-4671-8858-2D69EABDEF6E}">
      <dgm:prSet/>
      <dgm:spPr/>
      <dgm:t>
        <a:bodyPr/>
        <a:lstStyle/>
        <a:p>
          <a:endParaRPr lang="en-US"/>
        </a:p>
      </dgm:t>
    </dgm:pt>
    <dgm:pt modelId="{6A4B8774-9F38-4F00-85E1-50E7497C4CB7}" type="sibTrans" cxnId="{38694DB6-2960-4671-8858-2D69EABDEF6E}">
      <dgm:prSet/>
      <dgm:spPr/>
      <dgm:t>
        <a:bodyPr/>
        <a:lstStyle/>
        <a:p>
          <a:endParaRPr lang="en-US"/>
        </a:p>
      </dgm:t>
    </dgm:pt>
    <dgm:pt modelId="{D53BD25C-0D6E-4948-96F0-30FBD1F85EB4}">
      <dgm:prSet phldrT="[Text]" phldr="0" custT="1"/>
      <dgm:spPr/>
      <dgm:t>
        <a:bodyPr/>
        <a:lstStyle/>
        <a:p>
          <a:r>
            <a:rPr lang="en-US" sz="1200" dirty="0">
              <a:latin typeface="Arial" panose="020B0604020202020204" pitchFamily="34" charset="0"/>
              <a:cs typeface="Arial" panose="020B0604020202020204" pitchFamily="34" charset="0"/>
            </a:rPr>
            <a:t>Program reporting</a:t>
          </a:r>
          <a:endParaRPr lang="en-US" sz="1400" b="1" dirty="0">
            <a:latin typeface="Arial" panose="020B0604020202020204" pitchFamily="34" charset="0"/>
            <a:cs typeface="Arial" panose="020B0604020202020204" pitchFamily="34" charset="0"/>
          </a:endParaRPr>
        </a:p>
      </dgm:t>
    </dgm:pt>
    <dgm:pt modelId="{8D0037A8-1477-4CF7-9617-406DE2EF6555}" type="parTrans" cxnId="{B48B90B4-F943-4E30-8829-8576CF0AA0BD}">
      <dgm:prSet/>
      <dgm:spPr/>
      <dgm:t>
        <a:bodyPr/>
        <a:lstStyle/>
        <a:p>
          <a:endParaRPr lang="en-US"/>
        </a:p>
      </dgm:t>
    </dgm:pt>
    <dgm:pt modelId="{C340F316-B175-4818-A718-00376D69769F}" type="sibTrans" cxnId="{B48B90B4-F943-4E30-8829-8576CF0AA0BD}">
      <dgm:prSet/>
      <dgm:spPr/>
      <dgm:t>
        <a:bodyPr/>
        <a:lstStyle/>
        <a:p>
          <a:endParaRPr lang="en-US"/>
        </a:p>
      </dgm:t>
    </dgm:pt>
    <dgm:pt modelId="{EB013480-B110-4D74-9789-2CC5B885D34D}">
      <dgm:prSet phldrT="[Text]" phldr="0" custT="1"/>
      <dgm:spPr/>
      <dgm:t>
        <a:bodyPr/>
        <a:lstStyle/>
        <a:p>
          <a:r>
            <a:rPr lang="en-US" sz="1200" dirty="0">
              <a:latin typeface="Arial" panose="020B0604020202020204" pitchFamily="34" charset="0"/>
              <a:cs typeface="Arial" panose="020B0604020202020204" pitchFamily="34" charset="0"/>
            </a:rPr>
            <a:t>HVAC &amp; HPWH retrofit project support</a:t>
          </a:r>
        </a:p>
      </dgm:t>
    </dgm:pt>
    <dgm:pt modelId="{8CA17B93-6D32-4451-B93D-55B6A22F8B60}" type="parTrans" cxnId="{C7C4239B-203C-4F39-80A4-6959BA5B6E3C}">
      <dgm:prSet/>
      <dgm:spPr/>
      <dgm:t>
        <a:bodyPr/>
        <a:lstStyle/>
        <a:p>
          <a:endParaRPr lang="en-US"/>
        </a:p>
      </dgm:t>
    </dgm:pt>
    <dgm:pt modelId="{C51FF708-88BA-4A58-A783-83309298517C}" type="sibTrans" cxnId="{C7C4239B-203C-4F39-80A4-6959BA5B6E3C}">
      <dgm:prSet/>
      <dgm:spPr/>
      <dgm:t>
        <a:bodyPr/>
        <a:lstStyle/>
        <a:p>
          <a:endParaRPr lang="en-US"/>
        </a:p>
      </dgm:t>
    </dgm:pt>
    <dgm:pt modelId="{9BB5CB4E-7A9B-4EF0-AA14-8B1284882C00}">
      <dgm:prSet phldrT="[Text]" phldr="0" custT="1"/>
      <dgm:spPr/>
      <dgm:t>
        <a:bodyPr/>
        <a:lstStyle/>
        <a:p>
          <a:r>
            <a:rPr lang="en-US" sz="1200" dirty="0">
              <a:latin typeface="Arial" panose="020B0604020202020204" pitchFamily="34" charset="0"/>
              <a:cs typeface="Arial" panose="020B0604020202020204" pitchFamily="34" charset="0"/>
            </a:rPr>
            <a:t>In-field project related escalations</a:t>
          </a:r>
        </a:p>
      </dgm:t>
    </dgm:pt>
    <dgm:pt modelId="{1338930B-77AA-4126-BFEE-E664AB6A170F}" type="parTrans" cxnId="{A8E1C923-67B3-4EBC-9F63-95407A21F5AC}">
      <dgm:prSet/>
      <dgm:spPr/>
      <dgm:t>
        <a:bodyPr/>
        <a:lstStyle/>
        <a:p>
          <a:endParaRPr lang="en-US"/>
        </a:p>
      </dgm:t>
    </dgm:pt>
    <dgm:pt modelId="{3139CFB9-8E12-4283-B1DA-EF98C2CF8DED}" type="sibTrans" cxnId="{A8E1C923-67B3-4EBC-9F63-95407A21F5AC}">
      <dgm:prSet/>
      <dgm:spPr/>
      <dgm:t>
        <a:bodyPr/>
        <a:lstStyle/>
        <a:p>
          <a:endParaRPr lang="en-US"/>
        </a:p>
      </dgm:t>
    </dgm:pt>
    <dgm:pt modelId="{6DB92A9D-D8DB-4FB6-9B0A-A56013AA35E6}">
      <dgm:prSet phldrT="[Text]" phldr="0" custT="1"/>
      <dgm:spPr/>
      <dgm:t>
        <a:bodyPr/>
        <a:lstStyle/>
        <a:p>
          <a:r>
            <a:rPr lang="en-US" sz="1200" dirty="0">
              <a:latin typeface="Arial" panose="020B0604020202020204" pitchFamily="34" charset="0"/>
              <a:cs typeface="Arial" panose="020B0604020202020204" pitchFamily="34" charset="0"/>
            </a:rPr>
            <a:t>Quality assurance and compliance with program standards and specifications</a:t>
          </a:r>
        </a:p>
      </dgm:t>
    </dgm:pt>
    <dgm:pt modelId="{D3B9F7CC-10C2-41E5-97D8-612F264A89FF}" type="parTrans" cxnId="{75EE08A0-400D-4D7B-8E1A-2D8F2D55AA37}">
      <dgm:prSet/>
      <dgm:spPr/>
      <dgm:t>
        <a:bodyPr/>
        <a:lstStyle/>
        <a:p>
          <a:endParaRPr lang="en-US"/>
        </a:p>
      </dgm:t>
    </dgm:pt>
    <dgm:pt modelId="{122E71A5-FD1C-4049-B8F2-24EFAA432A06}" type="sibTrans" cxnId="{75EE08A0-400D-4D7B-8E1A-2D8F2D55AA37}">
      <dgm:prSet/>
      <dgm:spPr/>
      <dgm:t>
        <a:bodyPr/>
        <a:lstStyle/>
        <a:p>
          <a:endParaRPr lang="en-US"/>
        </a:p>
      </dgm:t>
    </dgm:pt>
    <dgm:pt modelId="{DAB1D8CE-67C4-4E43-9223-EAEA01DE8AD3}" type="pres">
      <dgm:prSet presAssocID="{81743A80-7053-4D4C-AFFE-6E8AEBBE4F46}" presName="Name0" presStyleCnt="0">
        <dgm:presLayoutVars>
          <dgm:chMax/>
          <dgm:chPref val="3"/>
          <dgm:dir/>
          <dgm:animOne val="branch"/>
          <dgm:animLvl val="lvl"/>
        </dgm:presLayoutVars>
      </dgm:prSet>
      <dgm:spPr/>
    </dgm:pt>
    <dgm:pt modelId="{D53C2E33-9F15-41F4-A89F-74E34ADBA27E}" type="pres">
      <dgm:prSet presAssocID="{ECAEF11E-EA58-40DA-A7BA-9DFACF7F4CF2}" presName="composite" presStyleCnt="0"/>
      <dgm:spPr/>
    </dgm:pt>
    <dgm:pt modelId="{FF82313F-9A3A-4654-B7C6-CF5ED182B93F}" type="pres">
      <dgm:prSet presAssocID="{ECAEF11E-EA58-40DA-A7BA-9DFACF7F4CF2}" presName="FirstChild" presStyleLbl="revTx" presStyleIdx="0" presStyleCnt="4">
        <dgm:presLayoutVars>
          <dgm:chMax val="0"/>
          <dgm:chPref val="0"/>
          <dgm:bulletEnabled val="1"/>
        </dgm:presLayoutVars>
      </dgm:prSet>
      <dgm:spPr/>
    </dgm:pt>
    <dgm:pt modelId="{1DA8F55C-9299-4313-B6F8-4D77814E2760}" type="pres">
      <dgm:prSet presAssocID="{ECAEF11E-EA58-40DA-A7BA-9DFACF7F4CF2}" presName="Parent" presStyleLbl="alignNode1" presStyleIdx="0" presStyleCnt="2">
        <dgm:presLayoutVars>
          <dgm:chMax val="3"/>
          <dgm:chPref val="3"/>
          <dgm:bulletEnabled val="1"/>
        </dgm:presLayoutVars>
      </dgm:prSet>
      <dgm:spPr/>
    </dgm:pt>
    <dgm:pt modelId="{FEF4F706-0248-4447-B8B6-A7CDE57416C4}" type="pres">
      <dgm:prSet presAssocID="{ECAEF11E-EA58-40DA-A7BA-9DFACF7F4CF2}" presName="Accent" presStyleLbl="parChTrans1D1" presStyleIdx="0" presStyleCnt="2"/>
      <dgm:spPr/>
    </dgm:pt>
    <dgm:pt modelId="{B932D40E-BC9D-478C-9034-94BEC9519BE5}" type="pres">
      <dgm:prSet presAssocID="{ECAEF11E-EA58-40DA-A7BA-9DFACF7F4CF2}" presName="Child" presStyleLbl="revTx" presStyleIdx="1" presStyleCnt="4">
        <dgm:presLayoutVars>
          <dgm:chMax val="0"/>
          <dgm:chPref val="0"/>
          <dgm:bulletEnabled val="1"/>
        </dgm:presLayoutVars>
      </dgm:prSet>
      <dgm:spPr/>
    </dgm:pt>
    <dgm:pt modelId="{F78C33C2-B1E6-4AD5-B7E1-AF50D415997E}" type="pres">
      <dgm:prSet presAssocID="{4E679A3A-5F0E-45D0-9987-3D07B8341592}" presName="sibTrans" presStyleCnt="0"/>
      <dgm:spPr/>
    </dgm:pt>
    <dgm:pt modelId="{3DFF665F-7036-4BBA-8D95-9452A62E59C3}" type="pres">
      <dgm:prSet presAssocID="{F98BB3EE-8B2B-4776-85C5-DF000A23DA55}" presName="composite" presStyleCnt="0"/>
      <dgm:spPr/>
    </dgm:pt>
    <dgm:pt modelId="{39BAED9F-D40B-4E2C-B4B6-69CAD62A8B31}" type="pres">
      <dgm:prSet presAssocID="{F98BB3EE-8B2B-4776-85C5-DF000A23DA55}" presName="FirstChild" presStyleLbl="revTx" presStyleIdx="2" presStyleCnt="4">
        <dgm:presLayoutVars>
          <dgm:chMax val="0"/>
          <dgm:chPref val="0"/>
          <dgm:bulletEnabled val="1"/>
        </dgm:presLayoutVars>
      </dgm:prSet>
      <dgm:spPr/>
    </dgm:pt>
    <dgm:pt modelId="{6DDD5B02-21BB-46C4-A618-227842E66CDF}" type="pres">
      <dgm:prSet presAssocID="{F98BB3EE-8B2B-4776-85C5-DF000A23DA55}" presName="Parent" presStyleLbl="alignNode1" presStyleIdx="1" presStyleCnt="2">
        <dgm:presLayoutVars>
          <dgm:chMax val="3"/>
          <dgm:chPref val="3"/>
          <dgm:bulletEnabled val="1"/>
        </dgm:presLayoutVars>
      </dgm:prSet>
      <dgm:spPr/>
    </dgm:pt>
    <dgm:pt modelId="{12E281FD-A764-4BCA-B4DA-B993CDBAD8E2}" type="pres">
      <dgm:prSet presAssocID="{F98BB3EE-8B2B-4776-85C5-DF000A23DA55}" presName="Accent" presStyleLbl="parChTrans1D1" presStyleIdx="1" presStyleCnt="2"/>
      <dgm:spPr/>
    </dgm:pt>
    <dgm:pt modelId="{A060C72A-9DA0-4DE2-A8F7-6A3666682153}" type="pres">
      <dgm:prSet presAssocID="{F98BB3EE-8B2B-4776-85C5-DF000A23DA55}" presName="Child" presStyleLbl="revTx" presStyleIdx="3" presStyleCnt="4">
        <dgm:presLayoutVars>
          <dgm:chMax val="0"/>
          <dgm:chPref val="0"/>
          <dgm:bulletEnabled val="1"/>
        </dgm:presLayoutVars>
      </dgm:prSet>
      <dgm:spPr/>
    </dgm:pt>
  </dgm:ptLst>
  <dgm:cxnLst>
    <dgm:cxn modelId="{614BD715-CC0C-4D30-9817-001FF5F7DB55}" type="presOf" srcId="{02B2F220-A286-42E4-8879-73D603E2AFF8}" destId="{FF82313F-9A3A-4654-B7C6-CF5ED182B93F}" srcOrd="0" destOrd="0" presId="urn:microsoft.com/office/officeart/2011/layout/TabList"/>
    <dgm:cxn modelId="{5FBBCE1A-BF09-4B6F-8BB4-D0B68B7F52AB}" type="presOf" srcId="{9BB5CB4E-7A9B-4EF0-AA14-8B1284882C00}" destId="{B932D40E-BC9D-478C-9034-94BEC9519BE5}" srcOrd="0" destOrd="3" presId="urn:microsoft.com/office/officeart/2011/layout/TabList"/>
    <dgm:cxn modelId="{24C35121-5B58-46CE-B528-AE92E61FA2C1}" type="presOf" srcId="{EB013480-B110-4D74-9789-2CC5B885D34D}" destId="{B932D40E-BC9D-478C-9034-94BEC9519BE5}" srcOrd="0" destOrd="2" presId="urn:microsoft.com/office/officeart/2011/layout/TabList"/>
    <dgm:cxn modelId="{71879F22-E467-4F32-95CB-51568E26835F}" srcId="{F98BB3EE-8B2B-4776-85C5-DF000A23DA55}" destId="{2EDA5696-AC41-4C67-87AA-DC9C046C1A60}" srcOrd="2" destOrd="0" parTransId="{66117CFA-88E7-4BAA-A3A9-012B4AF17AD0}" sibTransId="{E4B1C3C9-A9BE-4AA0-8398-A72C01BB288D}"/>
    <dgm:cxn modelId="{A8E1C923-67B3-4EBC-9F63-95407A21F5AC}" srcId="{9E6E8BD2-3714-4C1C-A933-07ED50A7BCBD}" destId="{9BB5CB4E-7A9B-4EF0-AA14-8B1284882C00}" srcOrd="2" destOrd="0" parTransId="{1338930B-77AA-4126-BFEE-E664AB6A170F}" sibTransId="{3139CFB9-8E12-4283-B1DA-EF98C2CF8DED}"/>
    <dgm:cxn modelId="{45F9F529-BB57-4347-86BF-02B1A8B1CA37}" type="presOf" srcId="{FA0FE910-E941-48C2-8360-D8396948237C}" destId="{A060C72A-9DA0-4DE2-A8F7-6A3666682153}" srcOrd="0" destOrd="4" presId="urn:microsoft.com/office/officeart/2011/layout/TabList"/>
    <dgm:cxn modelId="{B10D0D2F-B43E-42F7-8E2E-575BC455793A}" srcId="{9E6E8BD2-3714-4C1C-A933-07ED50A7BCBD}" destId="{22D72971-C6FD-4FDD-9548-6280ECA86510}" srcOrd="0" destOrd="0" parTransId="{701DA343-452A-4AC9-8D45-E2BD09E78619}" sibTransId="{ED28797A-42F8-4706-BC63-A484FD6AACD0}"/>
    <dgm:cxn modelId="{47318138-44F0-4F6C-9A09-11D10875E1A1}" type="presOf" srcId="{499405B0-06F9-48A0-B687-63758FD23AE8}" destId="{A060C72A-9DA0-4DE2-A8F7-6A3666682153}" srcOrd="0" destOrd="3" presId="urn:microsoft.com/office/officeart/2011/layout/TabList"/>
    <dgm:cxn modelId="{30D2223D-CDA5-45AD-8D04-2FB6564993C8}" type="presOf" srcId="{F98BB3EE-8B2B-4776-85C5-DF000A23DA55}" destId="{6DDD5B02-21BB-46C4-A618-227842E66CDF}" srcOrd="0" destOrd="0" presId="urn:microsoft.com/office/officeart/2011/layout/TabList"/>
    <dgm:cxn modelId="{4D602B40-BD85-479D-BD5E-A173CDEC250C}" type="presOf" srcId="{22D72971-C6FD-4FDD-9548-6280ECA86510}" destId="{B932D40E-BC9D-478C-9034-94BEC9519BE5}" srcOrd="0" destOrd="1" presId="urn:microsoft.com/office/officeart/2011/layout/TabList"/>
    <dgm:cxn modelId="{8E7D0362-B5D9-4D87-BFC2-1781ABD33A9B}" type="presOf" srcId="{00B17EDF-E3EC-4580-B16D-33A3A508D237}" destId="{A060C72A-9DA0-4DE2-A8F7-6A3666682153}" srcOrd="0" destOrd="0" presId="urn:microsoft.com/office/officeart/2011/layout/TabList"/>
    <dgm:cxn modelId="{78967C66-FEA6-4288-B889-BCE2C358CC12}" type="presOf" srcId="{2EDA5696-AC41-4C67-87AA-DC9C046C1A60}" destId="{A060C72A-9DA0-4DE2-A8F7-6A3666682153}" srcOrd="0" destOrd="7" presId="urn:microsoft.com/office/officeart/2011/layout/TabList"/>
    <dgm:cxn modelId="{DCDD1148-D560-4254-B5C6-412E779B0B07}" srcId="{00B17EDF-E3EC-4580-B16D-33A3A508D237}" destId="{CD8B0C8F-FB96-4ECB-BC77-13B3FB9EF3E5}" srcOrd="4" destOrd="0" parTransId="{FB6E61E5-37F7-4EA0-BA21-80CB9B7EE69F}" sibTransId="{E9C3B8B6-7131-4C3D-8080-0233E9DE4F90}"/>
    <dgm:cxn modelId="{80DFCF4A-B028-4FDB-AF3B-4828164EB624}" type="presOf" srcId="{ACAD2237-EA48-4434-9F0B-EA164AFD34B3}" destId="{A060C72A-9DA0-4DE2-A8F7-6A3666682153}" srcOrd="0" destOrd="6" presId="urn:microsoft.com/office/officeart/2011/layout/TabList"/>
    <dgm:cxn modelId="{9D12944B-06AF-4435-B9EA-F828B813D8B8}" type="presOf" srcId="{46E6AB87-3741-43EA-AD8B-7111CA269AC0}" destId="{A060C72A-9DA0-4DE2-A8F7-6A3666682153}" srcOrd="0" destOrd="2" presId="urn:microsoft.com/office/officeart/2011/layout/TabList"/>
    <dgm:cxn modelId="{B3BCFD6B-9CDA-4591-8925-C5B50FD5A386}" srcId="{00B17EDF-E3EC-4580-B16D-33A3A508D237}" destId="{ACAD2237-EA48-4434-9F0B-EA164AFD34B3}" srcOrd="5" destOrd="0" parTransId="{EC7E8F50-FE31-4BBA-9661-9F4A0D6013C8}" sibTransId="{487CB27F-0F02-4261-B912-DFABA3AA44EC}"/>
    <dgm:cxn modelId="{BD87EC4F-D8D5-4BEF-A54B-F708D90CD227}" type="presOf" srcId="{6DB92A9D-D8DB-4FB6-9B0A-A56013AA35E6}" destId="{B932D40E-BC9D-478C-9034-94BEC9519BE5}" srcOrd="0" destOrd="4" presId="urn:microsoft.com/office/officeart/2011/layout/TabList"/>
    <dgm:cxn modelId="{65F22D74-DFA6-4453-B9F9-6BA7CB7DDAE6}" type="presOf" srcId="{9E6E8BD2-3714-4C1C-A933-07ED50A7BCBD}" destId="{B932D40E-BC9D-478C-9034-94BEC9519BE5}" srcOrd="0" destOrd="0" presId="urn:microsoft.com/office/officeart/2011/layout/TabList"/>
    <dgm:cxn modelId="{38686474-2402-4F0D-BA1E-135EAF882F30}" type="presOf" srcId="{ECAEF11E-EA58-40DA-A7BA-9DFACF7F4CF2}" destId="{1DA8F55C-9299-4313-B6F8-4D77814E2760}" srcOrd="0" destOrd="0" presId="urn:microsoft.com/office/officeart/2011/layout/TabList"/>
    <dgm:cxn modelId="{46903C78-AC31-4D79-A212-35BDD5510AF6}" srcId="{00B17EDF-E3EC-4580-B16D-33A3A508D237}" destId="{FA0FE910-E941-48C2-8360-D8396948237C}" srcOrd="3" destOrd="0" parTransId="{FB09637C-238E-4302-95C1-029FADECFAD1}" sibTransId="{5B4565AC-5082-48F1-BED6-F26E487E0E06}"/>
    <dgm:cxn modelId="{A568F459-AD8F-478E-BDD4-A45B1AB4AD56}" srcId="{F98BB3EE-8B2B-4776-85C5-DF000A23DA55}" destId="{A845D4F5-7F50-46BB-901E-51F6655DE540}" srcOrd="0" destOrd="0" parTransId="{B1BB6216-9B51-4FE3-9B73-C8EDD4CD1977}" sibTransId="{5F39DB43-3315-41F2-B555-69BE87807FD9}"/>
    <dgm:cxn modelId="{A9408E88-7521-42C6-A3EC-C8A91EEE973B}" srcId="{ECAEF11E-EA58-40DA-A7BA-9DFACF7F4CF2}" destId="{9E6E8BD2-3714-4C1C-A933-07ED50A7BCBD}" srcOrd="1" destOrd="0" parTransId="{C0FEB078-A258-44DE-B771-81870276E0AA}" sibTransId="{B08FD4AA-DCE9-4C70-953C-0FDA6BF70688}"/>
    <dgm:cxn modelId="{FE92C294-93E8-464C-9B6F-5B24F0DBE5EA}" type="presOf" srcId="{CD8B0C8F-FB96-4ECB-BC77-13B3FB9EF3E5}" destId="{A060C72A-9DA0-4DE2-A8F7-6A3666682153}" srcOrd="0" destOrd="5" presId="urn:microsoft.com/office/officeart/2011/layout/TabList"/>
    <dgm:cxn modelId="{C7C4239B-203C-4F39-80A4-6959BA5B6E3C}" srcId="{9E6E8BD2-3714-4C1C-A933-07ED50A7BCBD}" destId="{EB013480-B110-4D74-9789-2CC5B885D34D}" srcOrd="1" destOrd="0" parTransId="{8CA17B93-6D32-4451-B93D-55B6A22F8B60}" sibTransId="{C51FF708-88BA-4A58-A783-83309298517C}"/>
    <dgm:cxn modelId="{B4CDAF9D-5A93-445B-8998-869774C188D1}" srcId="{00B17EDF-E3EC-4580-B16D-33A3A508D237}" destId="{46E6AB87-3741-43EA-AD8B-7111CA269AC0}" srcOrd="1" destOrd="0" parTransId="{2A7A8C80-D905-4553-B9C8-A9A01BB2B72A}" sibTransId="{50E0F06F-58F4-46E8-ABC8-6123713CC9B9}"/>
    <dgm:cxn modelId="{75EE08A0-400D-4D7B-8E1A-2D8F2D55AA37}" srcId="{9E6E8BD2-3714-4C1C-A933-07ED50A7BCBD}" destId="{6DB92A9D-D8DB-4FB6-9B0A-A56013AA35E6}" srcOrd="3" destOrd="0" parTransId="{D3B9F7CC-10C2-41E5-97D8-612F264A89FF}" sibTransId="{122E71A5-FD1C-4049-B8F2-24EFAA432A06}"/>
    <dgm:cxn modelId="{6E6A3EA0-FE6D-4297-B2FA-CD3A6FF8037F}" srcId="{ECAEF11E-EA58-40DA-A7BA-9DFACF7F4CF2}" destId="{02B2F220-A286-42E4-8879-73D603E2AFF8}" srcOrd="0" destOrd="0" parTransId="{C1873827-C394-492B-A0AC-18B4CD16E9C5}" sibTransId="{0CB6EAA4-20D5-42D2-94CC-80A527433639}"/>
    <dgm:cxn modelId="{8E0578B4-E404-4238-A7B8-AABD9C02B7AD}" srcId="{F98BB3EE-8B2B-4776-85C5-DF000A23DA55}" destId="{00B17EDF-E3EC-4580-B16D-33A3A508D237}" srcOrd="1" destOrd="0" parTransId="{2CDF4FC8-FB11-40DD-B64D-F8CAF39F33B6}" sibTransId="{F01704D5-0B02-44AC-8879-22089C435E06}"/>
    <dgm:cxn modelId="{B48B90B4-F943-4E30-8829-8576CF0AA0BD}" srcId="{00B17EDF-E3EC-4580-B16D-33A3A508D237}" destId="{D53BD25C-0D6E-4948-96F0-30FBD1F85EB4}" srcOrd="0" destOrd="0" parTransId="{8D0037A8-1477-4CF7-9617-406DE2EF6555}" sibTransId="{C340F316-B175-4818-A718-00376D69769F}"/>
    <dgm:cxn modelId="{38694DB6-2960-4671-8858-2D69EABDEF6E}" srcId="{00B17EDF-E3EC-4580-B16D-33A3A508D237}" destId="{499405B0-06F9-48A0-B687-63758FD23AE8}" srcOrd="2" destOrd="0" parTransId="{BC0F66D5-FE6E-4F27-BA1D-65459AB4C391}" sibTransId="{6A4B8774-9F38-4F00-85E1-50E7497C4CB7}"/>
    <dgm:cxn modelId="{C3E5FFBA-AFBD-41AC-ADA3-08A1B8CF98C5}" type="presOf" srcId="{81743A80-7053-4D4C-AFFE-6E8AEBBE4F46}" destId="{DAB1D8CE-67C4-4E43-9223-EAEA01DE8AD3}" srcOrd="0" destOrd="0" presId="urn:microsoft.com/office/officeart/2011/layout/TabList"/>
    <dgm:cxn modelId="{09F2C6CB-66CE-4F72-A355-E3AD2C5923F8}" type="presOf" srcId="{D53BD25C-0D6E-4948-96F0-30FBD1F85EB4}" destId="{A060C72A-9DA0-4DE2-A8F7-6A3666682153}" srcOrd="0" destOrd="1" presId="urn:microsoft.com/office/officeart/2011/layout/TabList"/>
    <dgm:cxn modelId="{70D987CE-DA17-4717-8B42-1601F17365F7}" type="presOf" srcId="{9DADFE7B-EB7F-4AB0-B1B2-619C3F4D86EA}" destId="{B932D40E-BC9D-478C-9034-94BEC9519BE5}" srcOrd="0" destOrd="5" presId="urn:microsoft.com/office/officeart/2011/layout/TabList"/>
    <dgm:cxn modelId="{2E072BEA-02EB-4AA2-9FD2-88DAE5764DAF}" srcId="{81743A80-7053-4D4C-AFFE-6E8AEBBE4F46}" destId="{F98BB3EE-8B2B-4776-85C5-DF000A23DA55}" srcOrd="1" destOrd="0" parTransId="{B67E2F1B-F5D6-4FFB-A9E0-83DFCF4C770D}" sibTransId="{2D30DCC6-92A0-441B-A1B1-6508FE37FBC1}"/>
    <dgm:cxn modelId="{278462EC-5662-4A6B-BA4F-E8C4EA39348A}" srcId="{ECAEF11E-EA58-40DA-A7BA-9DFACF7F4CF2}" destId="{9DADFE7B-EB7F-4AB0-B1B2-619C3F4D86EA}" srcOrd="2" destOrd="0" parTransId="{DF648CC1-4404-4F80-9DE2-7E6F78C569F1}" sibTransId="{EDCBD04F-689C-4FCC-BB16-A9873917F90E}"/>
    <dgm:cxn modelId="{9C0186EF-03B2-4036-B207-5DB6DE85625A}" type="presOf" srcId="{A845D4F5-7F50-46BB-901E-51F6655DE540}" destId="{39BAED9F-D40B-4E2C-B4B6-69CAD62A8B31}" srcOrd="0" destOrd="0" presId="urn:microsoft.com/office/officeart/2011/layout/TabList"/>
    <dgm:cxn modelId="{D3B511FB-5089-4364-A0EB-BFC165F1256E}" srcId="{81743A80-7053-4D4C-AFFE-6E8AEBBE4F46}" destId="{ECAEF11E-EA58-40DA-A7BA-9DFACF7F4CF2}" srcOrd="0" destOrd="0" parTransId="{B4D1F55E-B741-437D-A25D-FBBB041B8DDF}" sibTransId="{4E679A3A-5F0E-45D0-9987-3D07B8341592}"/>
    <dgm:cxn modelId="{278C40D0-95C9-48DB-9135-D81A2E866C13}" type="presParOf" srcId="{DAB1D8CE-67C4-4E43-9223-EAEA01DE8AD3}" destId="{D53C2E33-9F15-41F4-A89F-74E34ADBA27E}" srcOrd="0" destOrd="0" presId="urn:microsoft.com/office/officeart/2011/layout/TabList"/>
    <dgm:cxn modelId="{1876980A-B517-4D31-A7FE-2617A643B156}" type="presParOf" srcId="{D53C2E33-9F15-41F4-A89F-74E34ADBA27E}" destId="{FF82313F-9A3A-4654-B7C6-CF5ED182B93F}" srcOrd="0" destOrd="0" presId="urn:microsoft.com/office/officeart/2011/layout/TabList"/>
    <dgm:cxn modelId="{853B3CB7-2FE6-4C88-84F7-B6A9FEE305C3}" type="presParOf" srcId="{D53C2E33-9F15-41F4-A89F-74E34ADBA27E}" destId="{1DA8F55C-9299-4313-B6F8-4D77814E2760}" srcOrd="1" destOrd="0" presId="urn:microsoft.com/office/officeart/2011/layout/TabList"/>
    <dgm:cxn modelId="{A7A33C79-BEC1-4524-B58B-9E2E24EBA072}" type="presParOf" srcId="{D53C2E33-9F15-41F4-A89F-74E34ADBA27E}" destId="{FEF4F706-0248-4447-B8B6-A7CDE57416C4}" srcOrd="2" destOrd="0" presId="urn:microsoft.com/office/officeart/2011/layout/TabList"/>
    <dgm:cxn modelId="{598BBDB6-761E-4691-94BB-0CA77A26D90A}" type="presParOf" srcId="{DAB1D8CE-67C4-4E43-9223-EAEA01DE8AD3}" destId="{B932D40E-BC9D-478C-9034-94BEC9519BE5}" srcOrd="1" destOrd="0" presId="urn:microsoft.com/office/officeart/2011/layout/TabList"/>
    <dgm:cxn modelId="{E9B06B5D-F2D5-48B4-899D-F4E4AA88A420}" type="presParOf" srcId="{DAB1D8CE-67C4-4E43-9223-EAEA01DE8AD3}" destId="{F78C33C2-B1E6-4AD5-B7E1-AF50D415997E}" srcOrd="2" destOrd="0" presId="urn:microsoft.com/office/officeart/2011/layout/TabList"/>
    <dgm:cxn modelId="{3D357A7A-E6E8-4F9B-BC06-AF9E02737EB8}" type="presParOf" srcId="{DAB1D8CE-67C4-4E43-9223-EAEA01DE8AD3}" destId="{3DFF665F-7036-4BBA-8D95-9452A62E59C3}" srcOrd="3" destOrd="0" presId="urn:microsoft.com/office/officeart/2011/layout/TabList"/>
    <dgm:cxn modelId="{38DB71C2-3B3E-4407-A975-7EAC36CCFC9C}" type="presParOf" srcId="{3DFF665F-7036-4BBA-8D95-9452A62E59C3}" destId="{39BAED9F-D40B-4E2C-B4B6-69CAD62A8B31}" srcOrd="0" destOrd="0" presId="urn:microsoft.com/office/officeart/2011/layout/TabList"/>
    <dgm:cxn modelId="{681935E4-732D-4C86-84FD-3B2D08EB2423}" type="presParOf" srcId="{3DFF665F-7036-4BBA-8D95-9452A62E59C3}" destId="{6DDD5B02-21BB-46C4-A618-227842E66CDF}" srcOrd="1" destOrd="0" presId="urn:microsoft.com/office/officeart/2011/layout/TabList"/>
    <dgm:cxn modelId="{B7B682D4-7C43-432B-B726-212A7DD602BA}" type="presParOf" srcId="{3DFF665F-7036-4BBA-8D95-9452A62E59C3}" destId="{12E281FD-A764-4BCA-B4DA-B993CDBAD8E2}" srcOrd="2" destOrd="0" presId="urn:microsoft.com/office/officeart/2011/layout/TabList"/>
    <dgm:cxn modelId="{73EB31C5-CFDA-44FA-B169-85D8F3341DFA}" type="presParOf" srcId="{DAB1D8CE-67C4-4E43-9223-EAEA01DE8AD3}" destId="{A060C72A-9DA0-4DE2-A8F7-6A3666682153}" srcOrd="4"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281FD-A764-4BCA-B4DA-B993CDBAD8E2}">
      <dsp:nvSpPr>
        <dsp:cNvPr id="0" name=""/>
        <dsp:cNvSpPr/>
      </dsp:nvSpPr>
      <dsp:spPr>
        <a:xfrm>
          <a:off x="0" y="3217271"/>
          <a:ext cx="5403668"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4F706-0248-4447-B8B6-A7CDE57416C4}">
      <dsp:nvSpPr>
        <dsp:cNvPr id="0" name=""/>
        <dsp:cNvSpPr/>
      </dsp:nvSpPr>
      <dsp:spPr>
        <a:xfrm>
          <a:off x="0" y="795288"/>
          <a:ext cx="5403668"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82313F-9A3A-4654-B7C6-CF5ED182B93F}">
      <dsp:nvSpPr>
        <dsp:cNvPr id="0" name=""/>
        <dsp:cNvSpPr/>
      </dsp:nvSpPr>
      <dsp:spPr>
        <a:xfrm>
          <a:off x="1404953" y="1273"/>
          <a:ext cx="3998715" cy="79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Program Coordinator</a:t>
          </a:r>
        </a:p>
      </dsp:txBody>
      <dsp:txXfrm>
        <a:off x="1404953" y="1273"/>
        <a:ext cx="3998715" cy="794014"/>
      </dsp:txXfrm>
    </dsp:sp>
    <dsp:sp modelId="{1DA8F55C-9299-4313-B6F8-4D77814E2760}">
      <dsp:nvSpPr>
        <dsp:cNvPr id="0" name=""/>
        <dsp:cNvSpPr/>
      </dsp:nvSpPr>
      <dsp:spPr>
        <a:xfrm>
          <a:off x="0" y="1273"/>
          <a:ext cx="1404953" cy="794014"/>
        </a:xfrm>
        <a:prstGeom prst="round2SameRect">
          <a:avLst>
            <a:gd name="adj1" fmla="val 16670"/>
            <a:gd name="adj2" fmla="val 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Christine Greene</a:t>
          </a:r>
        </a:p>
      </dsp:txBody>
      <dsp:txXfrm>
        <a:off x="38768" y="40041"/>
        <a:ext cx="1327417" cy="755246"/>
      </dsp:txXfrm>
    </dsp:sp>
    <dsp:sp modelId="{B932D40E-BC9D-478C-9034-94BEC9519BE5}">
      <dsp:nvSpPr>
        <dsp:cNvPr id="0" name=""/>
        <dsp:cNvSpPr/>
      </dsp:nvSpPr>
      <dsp:spPr>
        <a:xfrm>
          <a:off x="0" y="795288"/>
          <a:ext cx="5403668" cy="158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Arial" panose="020B0604020202020204" pitchFamily="34" charset="0"/>
              <a:cs typeface="Arial" panose="020B0604020202020204" pitchFamily="34" charset="0"/>
            </a:rPr>
            <a:t>Primary focus: day-to-day program operations </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Application intake and processing</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Assessment scheduling and coordination</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Appliance retrofit project support</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Customer issue resolution</a:t>
          </a:r>
        </a:p>
        <a:p>
          <a:pPr marL="228600" lvl="2" indent="-114300" algn="l" defTabSz="533400">
            <a:lnSpc>
              <a:spcPct val="90000"/>
            </a:lnSpc>
            <a:spcBef>
              <a:spcPct val="0"/>
            </a:spcBef>
            <a:spcAft>
              <a:spcPct val="15000"/>
            </a:spcAft>
            <a:buChar char="•"/>
          </a:pPr>
          <a:r>
            <a:rPr lang="en-US" sz="1200" kern="1200" dirty="0" err="1">
              <a:latin typeface="Arial" panose="020B0604020202020204" pitchFamily="34" charset="0"/>
              <a:cs typeface="Arial" panose="020B0604020202020204" pitchFamily="34" charset="0"/>
            </a:rPr>
            <a:t>eSuite</a:t>
          </a:r>
          <a:r>
            <a:rPr lang="en-US" sz="1200" kern="1200" dirty="0">
              <a:latin typeface="Arial" panose="020B0604020202020204" pitchFamily="34" charset="0"/>
              <a:cs typeface="Arial" panose="020B0604020202020204" pitchFamily="34" charset="0"/>
            </a:rPr>
            <a:t> troubleshooting and user support</a:t>
          </a:r>
        </a:p>
      </dsp:txBody>
      <dsp:txXfrm>
        <a:off x="0" y="795288"/>
        <a:ext cx="5403668" cy="1588267"/>
      </dsp:txXfrm>
    </dsp:sp>
    <dsp:sp modelId="{39BAED9F-D40B-4E2C-B4B6-69CAD62A8B31}">
      <dsp:nvSpPr>
        <dsp:cNvPr id="0" name=""/>
        <dsp:cNvSpPr/>
      </dsp:nvSpPr>
      <dsp:spPr>
        <a:xfrm>
          <a:off x="1404953" y="2423256"/>
          <a:ext cx="3998715" cy="79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Outreach &amp; CAA Management</a:t>
          </a:r>
        </a:p>
      </dsp:txBody>
      <dsp:txXfrm>
        <a:off x="1404953" y="2423256"/>
        <a:ext cx="3998715" cy="794014"/>
      </dsp:txXfrm>
    </dsp:sp>
    <dsp:sp modelId="{6DDD5B02-21BB-46C4-A618-227842E66CDF}">
      <dsp:nvSpPr>
        <dsp:cNvPr id="0" name=""/>
        <dsp:cNvSpPr/>
      </dsp:nvSpPr>
      <dsp:spPr>
        <a:xfrm>
          <a:off x="0" y="2423256"/>
          <a:ext cx="1404953" cy="794014"/>
        </a:xfrm>
        <a:prstGeom prst="round2SameRect">
          <a:avLst>
            <a:gd name="adj1" fmla="val 16670"/>
            <a:gd name="adj2" fmla="val 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Tim Petrides</a:t>
          </a:r>
        </a:p>
      </dsp:txBody>
      <dsp:txXfrm>
        <a:off x="38768" y="2462024"/>
        <a:ext cx="1327417" cy="755246"/>
      </dsp:txXfrm>
    </dsp:sp>
    <dsp:sp modelId="{A060C72A-9DA0-4DE2-A8F7-6A3666682153}">
      <dsp:nvSpPr>
        <dsp:cNvPr id="0" name=""/>
        <dsp:cNvSpPr/>
      </dsp:nvSpPr>
      <dsp:spPr>
        <a:xfrm>
          <a:off x="0" y="3217271"/>
          <a:ext cx="5403668" cy="158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Arial" panose="020B0604020202020204" pitchFamily="34" charset="0"/>
              <a:cs typeface="Arial" panose="020B0604020202020204" pitchFamily="34" charset="0"/>
            </a:rPr>
            <a:t>Primary focus: training, communication, and CAA support</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Outreach and marketing materials</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Onboarding and in-field training</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Assessments &amp; inspections</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Weatherization retrofit project support</a:t>
          </a:r>
        </a:p>
        <a:p>
          <a:pPr marL="228600" lvl="2" indent="-114300" algn="l" defTabSz="533400">
            <a:lnSpc>
              <a:spcPct val="90000"/>
            </a:lnSpc>
            <a:spcBef>
              <a:spcPct val="0"/>
            </a:spcBef>
            <a:spcAft>
              <a:spcPct val="15000"/>
            </a:spcAft>
            <a:buChar char="•"/>
          </a:pPr>
          <a:r>
            <a:rPr lang="en-US" sz="1200" kern="1200" dirty="0" err="1">
              <a:latin typeface="Arial" panose="020B0604020202020204" pitchFamily="34" charset="0"/>
              <a:cs typeface="Arial" panose="020B0604020202020204" pitchFamily="34" charset="0"/>
            </a:rPr>
            <a:t>eSuite</a:t>
          </a:r>
          <a:r>
            <a:rPr lang="en-US" sz="1200" kern="1200" dirty="0">
              <a:latin typeface="Arial" panose="020B0604020202020204" pitchFamily="34" charset="0"/>
              <a:cs typeface="Arial" panose="020B0604020202020204" pitchFamily="34" charset="0"/>
            </a:rPr>
            <a:t> troubleshooting and user support</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Quality assurance and compliance with program standards and specifications</a:t>
          </a:r>
        </a:p>
      </dsp:txBody>
      <dsp:txXfrm>
        <a:off x="0" y="3217271"/>
        <a:ext cx="5403668" cy="1588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281FD-A764-4BCA-B4DA-B993CDBAD8E2}">
      <dsp:nvSpPr>
        <dsp:cNvPr id="0" name=""/>
        <dsp:cNvSpPr/>
      </dsp:nvSpPr>
      <dsp:spPr>
        <a:xfrm>
          <a:off x="0" y="3217271"/>
          <a:ext cx="5544457"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4F706-0248-4447-B8B6-A7CDE57416C4}">
      <dsp:nvSpPr>
        <dsp:cNvPr id="0" name=""/>
        <dsp:cNvSpPr/>
      </dsp:nvSpPr>
      <dsp:spPr>
        <a:xfrm>
          <a:off x="0" y="795288"/>
          <a:ext cx="5544457"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82313F-9A3A-4654-B7C6-CF5ED182B93F}">
      <dsp:nvSpPr>
        <dsp:cNvPr id="0" name=""/>
        <dsp:cNvSpPr/>
      </dsp:nvSpPr>
      <dsp:spPr>
        <a:xfrm>
          <a:off x="1441558" y="1273"/>
          <a:ext cx="4102898" cy="79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Contractor Management</a:t>
          </a:r>
        </a:p>
      </dsp:txBody>
      <dsp:txXfrm>
        <a:off x="1441558" y="1273"/>
        <a:ext cx="4102898" cy="794014"/>
      </dsp:txXfrm>
    </dsp:sp>
    <dsp:sp modelId="{1DA8F55C-9299-4313-B6F8-4D77814E2760}">
      <dsp:nvSpPr>
        <dsp:cNvPr id="0" name=""/>
        <dsp:cNvSpPr/>
      </dsp:nvSpPr>
      <dsp:spPr>
        <a:xfrm>
          <a:off x="0" y="1273"/>
          <a:ext cx="1441558" cy="794014"/>
        </a:xfrm>
        <a:prstGeom prst="round2SameRect">
          <a:avLst>
            <a:gd name="adj1" fmla="val 16670"/>
            <a:gd name="adj2" fmla="val 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David Richard</a:t>
          </a:r>
        </a:p>
      </dsp:txBody>
      <dsp:txXfrm>
        <a:off x="38768" y="40041"/>
        <a:ext cx="1364022" cy="755246"/>
      </dsp:txXfrm>
    </dsp:sp>
    <dsp:sp modelId="{B932D40E-BC9D-478C-9034-94BEC9519BE5}">
      <dsp:nvSpPr>
        <dsp:cNvPr id="0" name=""/>
        <dsp:cNvSpPr/>
      </dsp:nvSpPr>
      <dsp:spPr>
        <a:xfrm>
          <a:off x="0" y="795288"/>
          <a:ext cx="5544457" cy="158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Arial" panose="020B0604020202020204" pitchFamily="34" charset="0"/>
              <a:cs typeface="Arial" panose="020B0604020202020204" pitchFamily="34" charset="0"/>
            </a:rPr>
            <a:t>Primary focus: contractor oversight &amp; project support</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Contractor onboarding</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HVAC &amp; HPWH retrofit project support</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In-field project related escalations</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Quality assurance and compliance with program standards and specifications</a:t>
          </a:r>
        </a:p>
        <a:p>
          <a:pPr marL="228600" lvl="1" indent="-228600" algn="l" defTabSz="1066800">
            <a:lnSpc>
              <a:spcPct val="90000"/>
            </a:lnSpc>
            <a:spcBef>
              <a:spcPct val="0"/>
            </a:spcBef>
            <a:spcAft>
              <a:spcPct val="15000"/>
            </a:spcAft>
            <a:buChar char="•"/>
          </a:pPr>
          <a:endParaRPr lang="en-US" sz="2400" kern="1200" dirty="0">
            <a:latin typeface="Arial" panose="020B0604020202020204" pitchFamily="34" charset="0"/>
            <a:cs typeface="Arial" panose="020B0604020202020204" pitchFamily="34" charset="0"/>
          </a:endParaRPr>
        </a:p>
      </dsp:txBody>
      <dsp:txXfrm>
        <a:off x="0" y="795288"/>
        <a:ext cx="5544457" cy="1588267"/>
      </dsp:txXfrm>
    </dsp:sp>
    <dsp:sp modelId="{39BAED9F-D40B-4E2C-B4B6-69CAD62A8B31}">
      <dsp:nvSpPr>
        <dsp:cNvPr id="0" name=""/>
        <dsp:cNvSpPr/>
      </dsp:nvSpPr>
      <dsp:spPr>
        <a:xfrm>
          <a:off x="1441558" y="2423256"/>
          <a:ext cx="4102898" cy="79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Program Manager</a:t>
          </a:r>
        </a:p>
      </dsp:txBody>
      <dsp:txXfrm>
        <a:off x="1441558" y="2423256"/>
        <a:ext cx="4102898" cy="794014"/>
      </dsp:txXfrm>
    </dsp:sp>
    <dsp:sp modelId="{6DDD5B02-21BB-46C4-A618-227842E66CDF}">
      <dsp:nvSpPr>
        <dsp:cNvPr id="0" name=""/>
        <dsp:cNvSpPr/>
      </dsp:nvSpPr>
      <dsp:spPr>
        <a:xfrm>
          <a:off x="0" y="2423256"/>
          <a:ext cx="1441558" cy="794014"/>
        </a:xfrm>
        <a:prstGeom prst="round2SameRect">
          <a:avLst>
            <a:gd name="adj1" fmla="val 16670"/>
            <a:gd name="adj2" fmla="val 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Dani Kissel</a:t>
          </a:r>
        </a:p>
      </dsp:txBody>
      <dsp:txXfrm>
        <a:off x="38768" y="2462024"/>
        <a:ext cx="1364022" cy="755246"/>
      </dsp:txXfrm>
    </dsp:sp>
    <dsp:sp modelId="{A060C72A-9DA0-4DE2-A8F7-6A3666682153}">
      <dsp:nvSpPr>
        <dsp:cNvPr id="0" name=""/>
        <dsp:cNvSpPr/>
      </dsp:nvSpPr>
      <dsp:spPr>
        <a:xfrm>
          <a:off x="0" y="3217271"/>
          <a:ext cx="5544457" cy="158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Arial" panose="020B0604020202020204" pitchFamily="34" charset="0"/>
              <a:cs typeface="Arial" panose="020B0604020202020204" pitchFamily="34" charset="0"/>
            </a:rPr>
            <a:t>Primary focus: program delivery &amp; performance</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Program reporting</a:t>
          </a:r>
          <a:endParaRPr lang="en-US" sz="1400" b="1" kern="1200" dirty="0">
            <a:latin typeface="Arial" panose="020B0604020202020204" pitchFamily="34" charset="0"/>
            <a:cs typeface="Arial" panose="020B0604020202020204" pitchFamily="34" charset="0"/>
          </a:endParaRP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Process improvement</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Program communications and updates</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Resolution of issues impacting program delivery</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Project exception request review</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Incentive processing and payment</a:t>
          </a:r>
        </a:p>
        <a:p>
          <a:pPr marL="228600" lvl="1" indent="-228600" algn="l" defTabSz="1066800">
            <a:lnSpc>
              <a:spcPct val="90000"/>
            </a:lnSpc>
            <a:spcBef>
              <a:spcPct val="0"/>
            </a:spcBef>
            <a:spcAft>
              <a:spcPct val="15000"/>
            </a:spcAft>
            <a:buChar char="•"/>
          </a:pPr>
          <a:endParaRPr lang="en-US" sz="2400" kern="1200" dirty="0">
            <a:latin typeface="Arial" panose="020B0604020202020204" pitchFamily="34" charset="0"/>
            <a:cs typeface="Arial" panose="020B0604020202020204" pitchFamily="34" charset="0"/>
          </a:endParaRPr>
        </a:p>
      </dsp:txBody>
      <dsp:txXfrm>
        <a:off x="0" y="3217271"/>
        <a:ext cx="5544457" cy="158826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7F4E87C-1FBC-4184-9E76-5DFA0F153D66}" type="datetimeFigureOut">
              <a:rPr lang="en-US" smtClean="0"/>
              <a:t>2/24/2026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3197358-34D1-4CE7-8A25-F97F41D7E26B}" type="slidenum">
              <a:rPr lang="en-US" smtClean="0"/>
              <a:t>‹#›</a:t>
            </a:fld>
            <a:endParaRPr lang="en-US"/>
          </a:p>
        </p:txBody>
      </p:sp>
    </p:spTree>
    <p:extLst>
      <p:ext uri="{BB962C8B-B14F-4D97-AF65-F5344CB8AC3E}">
        <p14:creationId xmlns:p14="http://schemas.microsoft.com/office/powerpoint/2010/main" val="108953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483306">
              <a:defRPr/>
            </a:pPr>
            <a:endParaRPr lang="en-US">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83306">
              <a:defRPr/>
            </a:pPr>
            <a:endParaRPr lang="en-US">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83306">
              <a:defRPr/>
            </a:pPr>
            <a:fld id="{8E561D99-E4D8-4EEE-BDA3-BAE998843D2D}" type="slidenum">
              <a:rPr lang="en-US">
                <a:solidFill>
                  <a:prstClr val="black"/>
                </a:solidFill>
                <a:latin typeface="Calibri" panose="020F0502020204030204"/>
              </a:rPr>
              <a:pPr defTabSz="48330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23828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56A9D-64BB-8C57-F824-80363467A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AC4F8-BAB2-445F-982B-7D85E57F5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67E0D7-2A9C-3832-EF91-7DEF9D4178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8BBF14-6F29-7B7E-86B4-19D9EC42617C}"/>
              </a:ext>
            </a:extLst>
          </p:cNvPr>
          <p:cNvSpPr>
            <a:spLocks noGrp="1"/>
          </p:cNvSpPr>
          <p:nvPr>
            <p:ph type="sldNum" sz="quarter" idx="5"/>
          </p:nvPr>
        </p:nvSpPr>
        <p:spPr/>
        <p:txBody>
          <a:bodyPr/>
          <a:lstStyle/>
          <a:p>
            <a:fld id="{43197358-34D1-4CE7-8A25-F97F41D7E26B}" type="slidenum">
              <a:rPr lang="en-US" smtClean="0"/>
              <a:t>50</a:t>
            </a:fld>
            <a:endParaRPr lang="en-US"/>
          </a:p>
        </p:txBody>
      </p:sp>
    </p:spTree>
    <p:extLst>
      <p:ext uri="{BB962C8B-B14F-4D97-AF65-F5344CB8AC3E}">
        <p14:creationId xmlns:p14="http://schemas.microsoft.com/office/powerpoint/2010/main" val="327820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197358-34D1-4CE7-8A25-F97F41D7E26B}" type="slidenum">
              <a:rPr lang="en-US" smtClean="0"/>
              <a:t>52</a:t>
            </a:fld>
            <a:endParaRPr lang="en-US"/>
          </a:p>
        </p:txBody>
      </p:sp>
    </p:spTree>
    <p:extLst>
      <p:ext uri="{BB962C8B-B14F-4D97-AF65-F5344CB8AC3E}">
        <p14:creationId xmlns:p14="http://schemas.microsoft.com/office/powerpoint/2010/main" val="376433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D256-1DA1-C2B5-624B-7ED1A9F5C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0EBC7-9053-F4EA-BBA5-C449491D2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31C23-55A0-5019-7CCC-351297A10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42108C-6CD5-88C2-AED7-61DC6AD30856}"/>
              </a:ext>
            </a:extLst>
          </p:cNvPr>
          <p:cNvSpPr>
            <a:spLocks noGrp="1"/>
          </p:cNvSpPr>
          <p:nvPr>
            <p:ph type="sldNum" sz="quarter" idx="5"/>
          </p:nvPr>
        </p:nvSpPr>
        <p:spPr/>
        <p:txBody>
          <a:bodyPr/>
          <a:lstStyle/>
          <a:p>
            <a:fld id="{43197358-34D1-4CE7-8A25-F97F41D7E26B}" type="slidenum">
              <a:rPr lang="en-US" smtClean="0"/>
              <a:t>53</a:t>
            </a:fld>
            <a:endParaRPr lang="en-US"/>
          </a:p>
        </p:txBody>
      </p:sp>
    </p:spTree>
    <p:extLst>
      <p:ext uri="{BB962C8B-B14F-4D97-AF65-F5344CB8AC3E}">
        <p14:creationId xmlns:p14="http://schemas.microsoft.com/office/powerpoint/2010/main" val="3455892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219DE-60FB-6825-172D-17477D9F7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E541A-083C-811C-6753-8FC85F6AD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4CA97-EF12-4C12-B035-AD6521C9FC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7B1C1E-5326-06F0-3BA0-6A1FC96D68A2}"/>
              </a:ext>
            </a:extLst>
          </p:cNvPr>
          <p:cNvSpPr>
            <a:spLocks noGrp="1"/>
          </p:cNvSpPr>
          <p:nvPr>
            <p:ph type="sldNum" sz="quarter" idx="5"/>
          </p:nvPr>
        </p:nvSpPr>
        <p:spPr/>
        <p:txBody>
          <a:bodyPr/>
          <a:lstStyle/>
          <a:p>
            <a:fld id="{43197358-34D1-4CE7-8A25-F97F41D7E26B}" type="slidenum">
              <a:rPr lang="en-US" smtClean="0"/>
              <a:t>54</a:t>
            </a:fld>
            <a:endParaRPr lang="en-US"/>
          </a:p>
        </p:txBody>
      </p:sp>
    </p:spTree>
    <p:extLst>
      <p:ext uri="{BB962C8B-B14F-4D97-AF65-F5344CB8AC3E}">
        <p14:creationId xmlns:p14="http://schemas.microsoft.com/office/powerpoint/2010/main" val="396840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197358-34D1-4CE7-8A25-F97F41D7E26B}" type="slidenum">
              <a:rPr lang="en-US" smtClean="0"/>
              <a:t>55</a:t>
            </a:fld>
            <a:endParaRPr lang="en-US"/>
          </a:p>
        </p:txBody>
      </p:sp>
    </p:spTree>
    <p:extLst>
      <p:ext uri="{BB962C8B-B14F-4D97-AF65-F5344CB8AC3E}">
        <p14:creationId xmlns:p14="http://schemas.microsoft.com/office/powerpoint/2010/main" val="163695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78791-6469-6598-6D46-BE004BBA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2AF15-1122-7D80-E003-E33A310E0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12864-BDB7-906F-83AB-47147EDE76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BB5309-984A-6889-51D0-5E41F4366368}"/>
              </a:ext>
            </a:extLst>
          </p:cNvPr>
          <p:cNvSpPr>
            <a:spLocks noGrp="1"/>
          </p:cNvSpPr>
          <p:nvPr>
            <p:ph type="sldNum" sz="quarter" idx="5"/>
          </p:nvPr>
        </p:nvSpPr>
        <p:spPr/>
        <p:txBody>
          <a:bodyPr/>
          <a:lstStyle/>
          <a:p>
            <a:fld id="{43197358-34D1-4CE7-8A25-F97F41D7E26B}" type="slidenum">
              <a:rPr lang="en-US" smtClean="0"/>
              <a:t>56</a:t>
            </a:fld>
            <a:endParaRPr lang="en-US"/>
          </a:p>
        </p:txBody>
      </p:sp>
    </p:spTree>
    <p:extLst>
      <p:ext uri="{BB962C8B-B14F-4D97-AF65-F5344CB8AC3E}">
        <p14:creationId xmlns:p14="http://schemas.microsoft.com/office/powerpoint/2010/main" val="69864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0FC44-4C0D-8642-AA8A-1070A19EB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9907F-6C37-7255-258D-4A1D50ED3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F790A-B130-0E86-92DC-5212BC307E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B29857-E4E9-A22B-F5E0-A8E962DB589F}"/>
              </a:ext>
            </a:extLst>
          </p:cNvPr>
          <p:cNvSpPr>
            <a:spLocks noGrp="1"/>
          </p:cNvSpPr>
          <p:nvPr>
            <p:ph type="sldNum" sz="quarter" idx="5"/>
          </p:nvPr>
        </p:nvSpPr>
        <p:spPr/>
        <p:txBody>
          <a:bodyPr/>
          <a:lstStyle/>
          <a:p>
            <a:fld id="{43197358-34D1-4CE7-8A25-F97F41D7E26B}" type="slidenum">
              <a:rPr lang="en-US" smtClean="0"/>
              <a:t>57</a:t>
            </a:fld>
            <a:endParaRPr lang="en-US"/>
          </a:p>
        </p:txBody>
      </p:sp>
    </p:spTree>
    <p:extLst>
      <p:ext uri="{BB962C8B-B14F-4D97-AF65-F5344CB8AC3E}">
        <p14:creationId xmlns:p14="http://schemas.microsoft.com/office/powerpoint/2010/main" val="2980512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90D10-C688-C6DC-2D72-7C45A0EB6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892DF-1853-80EE-DD37-098C4D718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418AC-80B2-5BAB-B96C-2BBF6FB99D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23DA68-21BF-764D-1D22-559EA74F63DA}"/>
              </a:ext>
            </a:extLst>
          </p:cNvPr>
          <p:cNvSpPr>
            <a:spLocks noGrp="1"/>
          </p:cNvSpPr>
          <p:nvPr>
            <p:ph type="sldNum" sz="quarter" idx="5"/>
          </p:nvPr>
        </p:nvSpPr>
        <p:spPr/>
        <p:txBody>
          <a:bodyPr/>
          <a:lstStyle/>
          <a:p>
            <a:fld id="{43197358-34D1-4CE7-8A25-F97F41D7E26B}" type="slidenum">
              <a:rPr lang="en-US" smtClean="0"/>
              <a:t>58</a:t>
            </a:fld>
            <a:endParaRPr lang="en-US"/>
          </a:p>
        </p:txBody>
      </p:sp>
    </p:spTree>
    <p:extLst>
      <p:ext uri="{BB962C8B-B14F-4D97-AF65-F5344CB8AC3E}">
        <p14:creationId xmlns:p14="http://schemas.microsoft.com/office/powerpoint/2010/main" val="399587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61A7D-AF35-4647-A463-AE78BDC91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14E33-6615-87AF-5C93-4C999899E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9EC92-9B41-96C3-37AF-E2AF52BE5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43FA42-2F95-C598-1C2D-A97C1EC115C4}"/>
              </a:ext>
            </a:extLst>
          </p:cNvPr>
          <p:cNvSpPr>
            <a:spLocks noGrp="1"/>
          </p:cNvSpPr>
          <p:nvPr>
            <p:ph type="sldNum" sz="quarter" idx="5"/>
          </p:nvPr>
        </p:nvSpPr>
        <p:spPr/>
        <p:txBody>
          <a:bodyPr/>
          <a:lstStyle/>
          <a:p>
            <a:fld id="{43197358-34D1-4CE7-8A25-F97F41D7E26B}" type="slidenum">
              <a:rPr lang="en-US" smtClean="0"/>
              <a:t>59</a:t>
            </a:fld>
            <a:endParaRPr lang="en-US"/>
          </a:p>
        </p:txBody>
      </p:sp>
    </p:spTree>
    <p:extLst>
      <p:ext uri="{BB962C8B-B14F-4D97-AF65-F5344CB8AC3E}">
        <p14:creationId xmlns:p14="http://schemas.microsoft.com/office/powerpoint/2010/main" val="3877469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44BB5-C5CA-515B-0D5A-602122FC4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5C31F-DD92-4FA4-05A5-D8231CCA0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42E739-6A31-156B-6581-016AF5397C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D21FB8-F938-3B27-6206-92D6C9A06729}"/>
              </a:ext>
            </a:extLst>
          </p:cNvPr>
          <p:cNvSpPr>
            <a:spLocks noGrp="1"/>
          </p:cNvSpPr>
          <p:nvPr>
            <p:ph type="sldNum" sz="quarter" idx="5"/>
          </p:nvPr>
        </p:nvSpPr>
        <p:spPr/>
        <p:txBody>
          <a:bodyPr/>
          <a:lstStyle/>
          <a:p>
            <a:fld id="{43197358-34D1-4CE7-8A25-F97F41D7E26B}" type="slidenum">
              <a:rPr lang="en-US" smtClean="0"/>
              <a:t>60</a:t>
            </a:fld>
            <a:endParaRPr lang="en-US"/>
          </a:p>
        </p:txBody>
      </p:sp>
    </p:spTree>
    <p:extLst>
      <p:ext uri="{BB962C8B-B14F-4D97-AF65-F5344CB8AC3E}">
        <p14:creationId xmlns:p14="http://schemas.microsoft.com/office/powerpoint/2010/main" val="234506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8D73-E707-39AE-FB5A-5B01F4470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38849-DE11-9B36-0198-44FDFFAD16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7127C9-C980-6F95-CC96-AB4DB3AF0C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6C72A3-0437-AFD4-286B-7730501DD3F5}"/>
              </a:ext>
            </a:extLst>
          </p:cNvPr>
          <p:cNvSpPr>
            <a:spLocks noGrp="1"/>
          </p:cNvSpPr>
          <p:nvPr>
            <p:ph type="sldNum" sz="quarter" idx="5"/>
          </p:nvPr>
        </p:nvSpPr>
        <p:spPr/>
        <p:txBody>
          <a:bodyPr/>
          <a:lstStyle/>
          <a:p>
            <a:fld id="{43197358-34D1-4CE7-8A25-F97F41D7E26B}" type="slidenum">
              <a:rPr lang="en-US" smtClean="0"/>
              <a:t>2</a:t>
            </a:fld>
            <a:endParaRPr lang="en-US"/>
          </a:p>
        </p:txBody>
      </p:sp>
    </p:spTree>
    <p:extLst>
      <p:ext uri="{BB962C8B-B14F-4D97-AF65-F5344CB8AC3E}">
        <p14:creationId xmlns:p14="http://schemas.microsoft.com/office/powerpoint/2010/main" val="1521932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F06A7-3C5A-9738-AE51-B5681FA0B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DC0BE-48D9-9F8C-EBDE-75F041C4E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5D754-9754-1335-B802-E020E7491C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B63A59-53F8-A304-BB48-62424AD5FBC6}"/>
              </a:ext>
            </a:extLst>
          </p:cNvPr>
          <p:cNvSpPr>
            <a:spLocks noGrp="1"/>
          </p:cNvSpPr>
          <p:nvPr>
            <p:ph type="sldNum" sz="quarter" idx="5"/>
          </p:nvPr>
        </p:nvSpPr>
        <p:spPr/>
        <p:txBody>
          <a:bodyPr/>
          <a:lstStyle/>
          <a:p>
            <a:fld id="{43197358-34D1-4CE7-8A25-F97F41D7E26B}" type="slidenum">
              <a:rPr lang="en-US" smtClean="0"/>
              <a:t>62</a:t>
            </a:fld>
            <a:endParaRPr lang="en-US"/>
          </a:p>
        </p:txBody>
      </p:sp>
    </p:spTree>
    <p:extLst>
      <p:ext uri="{BB962C8B-B14F-4D97-AF65-F5344CB8AC3E}">
        <p14:creationId xmlns:p14="http://schemas.microsoft.com/office/powerpoint/2010/main" val="2138370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A3744-DDB9-5DA2-C323-1E07D9303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EF03C-484A-4F7B-57B2-BE5CDD475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FEEDCF-C65E-5775-2ABC-C324092F3D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3835EB-B10D-C471-52B3-56C4B2E42A34}"/>
              </a:ext>
            </a:extLst>
          </p:cNvPr>
          <p:cNvSpPr>
            <a:spLocks noGrp="1"/>
          </p:cNvSpPr>
          <p:nvPr>
            <p:ph type="sldNum" sz="quarter" idx="5"/>
          </p:nvPr>
        </p:nvSpPr>
        <p:spPr/>
        <p:txBody>
          <a:bodyPr/>
          <a:lstStyle/>
          <a:p>
            <a:fld id="{43197358-34D1-4CE7-8A25-F97F41D7E26B}" type="slidenum">
              <a:rPr lang="en-US" smtClean="0"/>
              <a:t>63</a:t>
            </a:fld>
            <a:endParaRPr lang="en-US"/>
          </a:p>
        </p:txBody>
      </p:sp>
    </p:spTree>
    <p:extLst>
      <p:ext uri="{BB962C8B-B14F-4D97-AF65-F5344CB8AC3E}">
        <p14:creationId xmlns:p14="http://schemas.microsoft.com/office/powerpoint/2010/main" val="1980095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0BE2F-CF6E-FF46-6332-2F7694D5F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6D81D-C069-C9F8-7206-FEB19A061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9C357-7EC2-697F-7303-2590C13748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C2DF18-C990-81D1-A22E-3ECA52805FCE}"/>
              </a:ext>
            </a:extLst>
          </p:cNvPr>
          <p:cNvSpPr>
            <a:spLocks noGrp="1"/>
          </p:cNvSpPr>
          <p:nvPr>
            <p:ph type="sldNum" sz="quarter" idx="5"/>
          </p:nvPr>
        </p:nvSpPr>
        <p:spPr/>
        <p:txBody>
          <a:bodyPr/>
          <a:lstStyle/>
          <a:p>
            <a:fld id="{43197358-34D1-4CE7-8A25-F97F41D7E26B}" type="slidenum">
              <a:rPr lang="en-US" smtClean="0"/>
              <a:t>64</a:t>
            </a:fld>
            <a:endParaRPr lang="en-US"/>
          </a:p>
        </p:txBody>
      </p:sp>
    </p:spTree>
    <p:extLst>
      <p:ext uri="{BB962C8B-B14F-4D97-AF65-F5344CB8AC3E}">
        <p14:creationId xmlns:p14="http://schemas.microsoft.com/office/powerpoint/2010/main" val="281216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F8F2C-3FE9-D838-6623-110712038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48AC2-977A-19F8-15E4-7FF50418C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D0254-E5F7-95D1-3052-F438DD320E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F25F2D-96EC-53D3-5FE2-54CB4F221C7A}"/>
              </a:ext>
            </a:extLst>
          </p:cNvPr>
          <p:cNvSpPr>
            <a:spLocks noGrp="1"/>
          </p:cNvSpPr>
          <p:nvPr>
            <p:ph type="sldNum" sz="quarter" idx="5"/>
          </p:nvPr>
        </p:nvSpPr>
        <p:spPr/>
        <p:txBody>
          <a:bodyPr/>
          <a:lstStyle/>
          <a:p>
            <a:fld id="{43197358-34D1-4CE7-8A25-F97F41D7E26B}" type="slidenum">
              <a:rPr lang="en-US" smtClean="0"/>
              <a:t>65</a:t>
            </a:fld>
            <a:endParaRPr lang="en-US"/>
          </a:p>
        </p:txBody>
      </p:sp>
    </p:spTree>
    <p:extLst>
      <p:ext uri="{BB962C8B-B14F-4D97-AF65-F5344CB8AC3E}">
        <p14:creationId xmlns:p14="http://schemas.microsoft.com/office/powerpoint/2010/main" val="834602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43104-071F-FB5F-5B48-6386C7058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85336-2A5B-1165-5925-0D7DFBFBE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ABA2B-DD94-94D6-F466-D9DB74238B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BE7380-1B01-F130-91BA-FD2B748E1C05}"/>
              </a:ext>
            </a:extLst>
          </p:cNvPr>
          <p:cNvSpPr>
            <a:spLocks noGrp="1"/>
          </p:cNvSpPr>
          <p:nvPr>
            <p:ph type="sldNum" sz="quarter" idx="5"/>
          </p:nvPr>
        </p:nvSpPr>
        <p:spPr/>
        <p:txBody>
          <a:bodyPr/>
          <a:lstStyle/>
          <a:p>
            <a:fld id="{43197358-34D1-4CE7-8A25-F97F41D7E26B}" type="slidenum">
              <a:rPr lang="en-US" smtClean="0"/>
              <a:t>66</a:t>
            </a:fld>
            <a:endParaRPr lang="en-US"/>
          </a:p>
        </p:txBody>
      </p:sp>
    </p:spTree>
    <p:extLst>
      <p:ext uri="{BB962C8B-B14F-4D97-AF65-F5344CB8AC3E}">
        <p14:creationId xmlns:p14="http://schemas.microsoft.com/office/powerpoint/2010/main" val="1412287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8EDA6-1A71-5C1A-39BE-556CC1831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1375A-1886-5216-6DBB-0315BBBC0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F0D2D-9D14-52ED-2E59-4EB3E46CA1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0DB924-4648-4C16-A7B4-6277D316FD53}"/>
              </a:ext>
            </a:extLst>
          </p:cNvPr>
          <p:cNvSpPr>
            <a:spLocks noGrp="1"/>
          </p:cNvSpPr>
          <p:nvPr>
            <p:ph type="sldNum" sz="quarter" idx="5"/>
          </p:nvPr>
        </p:nvSpPr>
        <p:spPr/>
        <p:txBody>
          <a:bodyPr/>
          <a:lstStyle/>
          <a:p>
            <a:fld id="{43197358-34D1-4CE7-8A25-F97F41D7E26B}" type="slidenum">
              <a:rPr lang="en-US" smtClean="0"/>
              <a:t>67</a:t>
            </a:fld>
            <a:endParaRPr lang="en-US"/>
          </a:p>
        </p:txBody>
      </p:sp>
    </p:spTree>
    <p:extLst>
      <p:ext uri="{BB962C8B-B14F-4D97-AF65-F5344CB8AC3E}">
        <p14:creationId xmlns:p14="http://schemas.microsoft.com/office/powerpoint/2010/main" val="3431620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ADB81-2831-38B5-B074-F6ED93512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2240F-A268-FD94-8CDB-7E5EC0C43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F1D15-BFBC-44D5-BA9A-C43C579DE7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FD56FC-AC98-3E82-4C14-92A1FC8BA6C7}"/>
              </a:ext>
            </a:extLst>
          </p:cNvPr>
          <p:cNvSpPr>
            <a:spLocks noGrp="1"/>
          </p:cNvSpPr>
          <p:nvPr>
            <p:ph type="sldNum" sz="quarter" idx="5"/>
          </p:nvPr>
        </p:nvSpPr>
        <p:spPr/>
        <p:txBody>
          <a:bodyPr/>
          <a:lstStyle/>
          <a:p>
            <a:fld id="{43197358-34D1-4CE7-8A25-F97F41D7E26B}" type="slidenum">
              <a:rPr lang="en-US" smtClean="0"/>
              <a:t>68</a:t>
            </a:fld>
            <a:endParaRPr lang="en-US"/>
          </a:p>
        </p:txBody>
      </p:sp>
    </p:spTree>
    <p:extLst>
      <p:ext uri="{BB962C8B-B14F-4D97-AF65-F5344CB8AC3E}">
        <p14:creationId xmlns:p14="http://schemas.microsoft.com/office/powerpoint/2010/main" val="3058568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D0B59-92F8-466A-F6C6-0512F22C5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70443-D522-6794-4CCF-DFA1587C2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E8042-3DDA-71D4-D181-91C773FB73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6E247F-95CE-F91C-4480-6EB61FCADF81}"/>
              </a:ext>
            </a:extLst>
          </p:cNvPr>
          <p:cNvSpPr>
            <a:spLocks noGrp="1"/>
          </p:cNvSpPr>
          <p:nvPr>
            <p:ph type="sldNum" sz="quarter" idx="5"/>
          </p:nvPr>
        </p:nvSpPr>
        <p:spPr/>
        <p:txBody>
          <a:bodyPr/>
          <a:lstStyle/>
          <a:p>
            <a:fld id="{43197358-34D1-4CE7-8A25-F97F41D7E26B}" type="slidenum">
              <a:rPr lang="en-US" smtClean="0"/>
              <a:t>69</a:t>
            </a:fld>
            <a:endParaRPr lang="en-US"/>
          </a:p>
        </p:txBody>
      </p:sp>
    </p:spTree>
    <p:extLst>
      <p:ext uri="{BB962C8B-B14F-4D97-AF65-F5344CB8AC3E}">
        <p14:creationId xmlns:p14="http://schemas.microsoft.com/office/powerpoint/2010/main" val="2863526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AD610-E0A7-2258-B2DA-1BE04FF60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117AA-6891-2D2C-F252-D256699E2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83F79-8750-CD34-4EFA-02677A0DF2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77A0FB-AB1F-42DB-252E-E5B4C2A550C0}"/>
              </a:ext>
            </a:extLst>
          </p:cNvPr>
          <p:cNvSpPr>
            <a:spLocks noGrp="1"/>
          </p:cNvSpPr>
          <p:nvPr>
            <p:ph type="sldNum" sz="quarter" idx="5"/>
          </p:nvPr>
        </p:nvSpPr>
        <p:spPr/>
        <p:txBody>
          <a:bodyPr/>
          <a:lstStyle/>
          <a:p>
            <a:fld id="{43197358-34D1-4CE7-8A25-F97F41D7E26B}" type="slidenum">
              <a:rPr lang="en-US" smtClean="0"/>
              <a:t>70</a:t>
            </a:fld>
            <a:endParaRPr lang="en-US"/>
          </a:p>
        </p:txBody>
      </p:sp>
    </p:spTree>
    <p:extLst>
      <p:ext uri="{BB962C8B-B14F-4D97-AF65-F5344CB8AC3E}">
        <p14:creationId xmlns:p14="http://schemas.microsoft.com/office/powerpoint/2010/main" val="2166593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E24B8-388A-5E75-88E4-047B8B494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61D95-CCC9-029C-E4A8-F5B309E9E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A3ED9-CE12-4AE2-05D1-579E37FD66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AA5A31-404B-EF19-8305-9B611C324965}"/>
              </a:ext>
            </a:extLst>
          </p:cNvPr>
          <p:cNvSpPr>
            <a:spLocks noGrp="1"/>
          </p:cNvSpPr>
          <p:nvPr>
            <p:ph type="sldNum" sz="quarter" idx="5"/>
          </p:nvPr>
        </p:nvSpPr>
        <p:spPr/>
        <p:txBody>
          <a:bodyPr/>
          <a:lstStyle/>
          <a:p>
            <a:fld id="{43197358-34D1-4CE7-8A25-F97F41D7E26B}" type="slidenum">
              <a:rPr lang="en-US" smtClean="0"/>
              <a:t>71</a:t>
            </a:fld>
            <a:endParaRPr lang="en-US"/>
          </a:p>
        </p:txBody>
      </p:sp>
    </p:spTree>
    <p:extLst>
      <p:ext uri="{BB962C8B-B14F-4D97-AF65-F5344CB8AC3E}">
        <p14:creationId xmlns:p14="http://schemas.microsoft.com/office/powerpoint/2010/main" val="416465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CF0BB-52F0-87DC-6802-F44A6E92F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A01C7-A155-2974-36BA-E839E4A75A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45D50EA-657E-2F5D-0A17-625EFCA3D77F}"/>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DFC5EFF7-6EB9-FE47-F2EF-53D82F2447F5}"/>
              </a:ext>
            </a:extLst>
          </p:cNvPr>
          <p:cNvSpPr>
            <a:spLocks noGrp="1"/>
          </p:cNvSpPr>
          <p:nvPr>
            <p:ph type="hdr" sz="quarter" idx="10"/>
          </p:nvPr>
        </p:nvSpPr>
        <p:spPr/>
        <p:txBody>
          <a:bodyPr/>
          <a:lstStyle/>
          <a:p>
            <a:pPr defTabSz="483306">
              <a:defRPr/>
            </a:pPr>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04F6E315-2DDD-985C-59B2-595D6A4DC56F}"/>
              </a:ext>
            </a:extLst>
          </p:cNvPr>
          <p:cNvSpPr>
            <a:spLocks noGrp="1"/>
          </p:cNvSpPr>
          <p:nvPr>
            <p:ph type="ftr" sz="quarter" idx="11"/>
          </p:nvPr>
        </p:nvSpPr>
        <p:spPr/>
        <p:txBody>
          <a:bodyPr/>
          <a:lstStyle/>
          <a:p>
            <a:pPr defTabSz="483306">
              <a:defRPr/>
            </a:pPr>
            <a:endParaRPr lang="en-US">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CD9D08BE-B3D5-7C52-3FCA-C53E509684FB}"/>
              </a:ext>
            </a:extLst>
          </p:cNvPr>
          <p:cNvSpPr>
            <a:spLocks noGrp="1"/>
          </p:cNvSpPr>
          <p:nvPr>
            <p:ph type="sldNum" sz="quarter" idx="12"/>
          </p:nvPr>
        </p:nvSpPr>
        <p:spPr/>
        <p:txBody>
          <a:bodyPr/>
          <a:lstStyle/>
          <a:p>
            <a:pPr defTabSz="483306">
              <a:defRPr/>
            </a:pPr>
            <a:fld id="{8E561D99-E4D8-4EEE-BDA3-BAE998843D2D}" type="slidenum">
              <a:rPr lang="en-US">
                <a:solidFill>
                  <a:prstClr val="black"/>
                </a:solidFill>
                <a:latin typeface="Calibri" panose="020F0502020204030204"/>
              </a:rPr>
              <a:pPr defTabSz="48330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05209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DC4E5-CD86-95CC-6A51-F84FCC57D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5D4BB-32DD-4760-290E-D81187A47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FF69C0-D923-1ACA-5E84-DA4D09738A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151890-C686-E68F-22AF-E61DD2F8B7C4}"/>
              </a:ext>
            </a:extLst>
          </p:cNvPr>
          <p:cNvSpPr>
            <a:spLocks noGrp="1"/>
          </p:cNvSpPr>
          <p:nvPr>
            <p:ph type="sldNum" sz="quarter" idx="5"/>
          </p:nvPr>
        </p:nvSpPr>
        <p:spPr/>
        <p:txBody>
          <a:bodyPr/>
          <a:lstStyle/>
          <a:p>
            <a:fld id="{43197358-34D1-4CE7-8A25-F97F41D7E26B}" type="slidenum">
              <a:rPr lang="en-US" smtClean="0"/>
              <a:t>72</a:t>
            </a:fld>
            <a:endParaRPr lang="en-US"/>
          </a:p>
        </p:txBody>
      </p:sp>
    </p:spTree>
    <p:extLst>
      <p:ext uri="{BB962C8B-B14F-4D97-AF65-F5344CB8AC3E}">
        <p14:creationId xmlns:p14="http://schemas.microsoft.com/office/powerpoint/2010/main" val="2097027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94345-F929-3066-2A08-17EF56D6B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BF1DF-7DA4-78D1-0A2A-86FECF87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37BDF-EA8E-9543-E5F5-034D28067C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DE0BA6-3B1A-8D4E-9A9D-655AF4A2FB5A}"/>
              </a:ext>
            </a:extLst>
          </p:cNvPr>
          <p:cNvSpPr>
            <a:spLocks noGrp="1"/>
          </p:cNvSpPr>
          <p:nvPr>
            <p:ph type="sldNum" sz="quarter" idx="5"/>
          </p:nvPr>
        </p:nvSpPr>
        <p:spPr/>
        <p:txBody>
          <a:bodyPr/>
          <a:lstStyle/>
          <a:p>
            <a:fld id="{43197358-34D1-4CE7-8A25-F97F41D7E26B}" type="slidenum">
              <a:rPr lang="en-US" smtClean="0"/>
              <a:t>73</a:t>
            </a:fld>
            <a:endParaRPr lang="en-US"/>
          </a:p>
        </p:txBody>
      </p:sp>
    </p:spTree>
    <p:extLst>
      <p:ext uri="{BB962C8B-B14F-4D97-AF65-F5344CB8AC3E}">
        <p14:creationId xmlns:p14="http://schemas.microsoft.com/office/powerpoint/2010/main" val="1739436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E8A35-525F-D056-29FA-9E4BC1C2B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2660B-08B2-733E-43A5-AD56211BB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7C611-DA21-B724-64BE-938824F808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2DACD2-303E-7F73-5DCC-25A90151B059}"/>
              </a:ext>
            </a:extLst>
          </p:cNvPr>
          <p:cNvSpPr>
            <a:spLocks noGrp="1"/>
          </p:cNvSpPr>
          <p:nvPr>
            <p:ph type="sldNum" sz="quarter" idx="5"/>
          </p:nvPr>
        </p:nvSpPr>
        <p:spPr/>
        <p:txBody>
          <a:bodyPr/>
          <a:lstStyle/>
          <a:p>
            <a:fld id="{43197358-34D1-4CE7-8A25-F97F41D7E26B}" type="slidenum">
              <a:rPr lang="en-US" smtClean="0"/>
              <a:t>74</a:t>
            </a:fld>
            <a:endParaRPr lang="en-US"/>
          </a:p>
        </p:txBody>
      </p:sp>
    </p:spTree>
    <p:extLst>
      <p:ext uri="{BB962C8B-B14F-4D97-AF65-F5344CB8AC3E}">
        <p14:creationId xmlns:p14="http://schemas.microsoft.com/office/powerpoint/2010/main" val="3911766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A8BE-7FBB-FF90-6F0E-4AA80D407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21AB0-562A-84FA-E238-848E15D86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377BA-71FC-8562-1473-C9B4953957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B5DEAE-76EF-7E30-4ED8-6E431A0C2612}"/>
              </a:ext>
            </a:extLst>
          </p:cNvPr>
          <p:cNvSpPr>
            <a:spLocks noGrp="1"/>
          </p:cNvSpPr>
          <p:nvPr>
            <p:ph type="sldNum" sz="quarter" idx="5"/>
          </p:nvPr>
        </p:nvSpPr>
        <p:spPr/>
        <p:txBody>
          <a:bodyPr/>
          <a:lstStyle/>
          <a:p>
            <a:fld id="{43197358-34D1-4CE7-8A25-F97F41D7E26B}" type="slidenum">
              <a:rPr lang="en-US" smtClean="0"/>
              <a:t>75</a:t>
            </a:fld>
            <a:endParaRPr lang="en-US"/>
          </a:p>
        </p:txBody>
      </p:sp>
    </p:spTree>
    <p:extLst>
      <p:ext uri="{BB962C8B-B14F-4D97-AF65-F5344CB8AC3E}">
        <p14:creationId xmlns:p14="http://schemas.microsoft.com/office/powerpoint/2010/main" val="3587857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6C16A-4839-F92B-6795-18BD142B1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2B395-4C90-8447-C899-12043BE97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BDD89-B7C3-8AA3-D9E4-C0D951F2B7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154BEB-5BCA-FE81-C79A-C1A0703B0AEF}"/>
              </a:ext>
            </a:extLst>
          </p:cNvPr>
          <p:cNvSpPr>
            <a:spLocks noGrp="1"/>
          </p:cNvSpPr>
          <p:nvPr>
            <p:ph type="sldNum" sz="quarter" idx="5"/>
          </p:nvPr>
        </p:nvSpPr>
        <p:spPr/>
        <p:txBody>
          <a:bodyPr/>
          <a:lstStyle/>
          <a:p>
            <a:fld id="{43197358-34D1-4CE7-8A25-F97F41D7E26B}" type="slidenum">
              <a:rPr lang="en-US" smtClean="0"/>
              <a:t>76</a:t>
            </a:fld>
            <a:endParaRPr lang="en-US"/>
          </a:p>
        </p:txBody>
      </p:sp>
    </p:spTree>
    <p:extLst>
      <p:ext uri="{BB962C8B-B14F-4D97-AF65-F5344CB8AC3E}">
        <p14:creationId xmlns:p14="http://schemas.microsoft.com/office/powerpoint/2010/main" val="3025617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19122-5D04-1B73-DFF3-B0D1670D4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E343F-369D-4960-D677-FB97D5D03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A2806-A16F-1DBC-B02A-C562080914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F7B289-6FAD-F844-60D4-C853E9F35C53}"/>
              </a:ext>
            </a:extLst>
          </p:cNvPr>
          <p:cNvSpPr>
            <a:spLocks noGrp="1"/>
          </p:cNvSpPr>
          <p:nvPr>
            <p:ph type="sldNum" sz="quarter" idx="5"/>
          </p:nvPr>
        </p:nvSpPr>
        <p:spPr/>
        <p:txBody>
          <a:bodyPr/>
          <a:lstStyle/>
          <a:p>
            <a:fld id="{43197358-34D1-4CE7-8A25-F97F41D7E26B}" type="slidenum">
              <a:rPr lang="en-US" smtClean="0"/>
              <a:t>77</a:t>
            </a:fld>
            <a:endParaRPr lang="en-US"/>
          </a:p>
        </p:txBody>
      </p:sp>
    </p:spTree>
    <p:extLst>
      <p:ext uri="{BB962C8B-B14F-4D97-AF65-F5344CB8AC3E}">
        <p14:creationId xmlns:p14="http://schemas.microsoft.com/office/powerpoint/2010/main" val="543460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EC495-8473-4787-1A1D-31012AD7E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86147-4542-C9E6-CDBA-0BAD76218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54D99-30E8-9430-3F2A-D90C0E6F7F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D70424-3E07-BBCC-F49B-AC4C01ECD49D}"/>
              </a:ext>
            </a:extLst>
          </p:cNvPr>
          <p:cNvSpPr>
            <a:spLocks noGrp="1"/>
          </p:cNvSpPr>
          <p:nvPr>
            <p:ph type="sldNum" sz="quarter" idx="5"/>
          </p:nvPr>
        </p:nvSpPr>
        <p:spPr/>
        <p:txBody>
          <a:bodyPr/>
          <a:lstStyle/>
          <a:p>
            <a:fld id="{43197358-34D1-4CE7-8A25-F97F41D7E26B}" type="slidenum">
              <a:rPr lang="en-US" smtClean="0"/>
              <a:t>78</a:t>
            </a:fld>
            <a:endParaRPr lang="en-US"/>
          </a:p>
        </p:txBody>
      </p:sp>
    </p:spTree>
    <p:extLst>
      <p:ext uri="{BB962C8B-B14F-4D97-AF65-F5344CB8AC3E}">
        <p14:creationId xmlns:p14="http://schemas.microsoft.com/office/powerpoint/2010/main" val="2703121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D548F-95B4-9932-21DF-880579BB9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2A097-8D73-E21D-C574-1CC50EBCE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67D88-A079-E3C9-166A-59C2090DB4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94CF58-97CF-58A6-8644-5532EB73AFD2}"/>
              </a:ext>
            </a:extLst>
          </p:cNvPr>
          <p:cNvSpPr>
            <a:spLocks noGrp="1"/>
          </p:cNvSpPr>
          <p:nvPr>
            <p:ph type="sldNum" sz="quarter" idx="5"/>
          </p:nvPr>
        </p:nvSpPr>
        <p:spPr/>
        <p:txBody>
          <a:bodyPr/>
          <a:lstStyle/>
          <a:p>
            <a:fld id="{43197358-34D1-4CE7-8A25-F97F41D7E26B}" type="slidenum">
              <a:rPr lang="en-US" smtClean="0"/>
              <a:t>79</a:t>
            </a:fld>
            <a:endParaRPr lang="en-US"/>
          </a:p>
        </p:txBody>
      </p:sp>
    </p:spTree>
    <p:extLst>
      <p:ext uri="{BB962C8B-B14F-4D97-AF65-F5344CB8AC3E}">
        <p14:creationId xmlns:p14="http://schemas.microsoft.com/office/powerpoint/2010/main" val="1654861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2E578-2F64-7997-8207-CB23CE113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E17D5-CFDD-3C44-E17F-04F3BBECE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FDD81-2BA3-F97F-E05E-0DB2106F70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B3950B-2D65-6FD6-29B8-01AF700E04C3}"/>
              </a:ext>
            </a:extLst>
          </p:cNvPr>
          <p:cNvSpPr>
            <a:spLocks noGrp="1"/>
          </p:cNvSpPr>
          <p:nvPr>
            <p:ph type="sldNum" sz="quarter" idx="5"/>
          </p:nvPr>
        </p:nvSpPr>
        <p:spPr/>
        <p:txBody>
          <a:bodyPr/>
          <a:lstStyle/>
          <a:p>
            <a:fld id="{43197358-34D1-4CE7-8A25-F97F41D7E26B}" type="slidenum">
              <a:rPr lang="en-US" smtClean="0"/>
              <a:t>80</a:t>
            </a:fld>
            <a:endParaRPr lang="en-US"/>
          </a:p>
        </p:txBody>
      </p:sp>
    </p:spTree>
    <p:extLst>
      <p:ext uri="{BB962C8B-B14F-4D97-AF65-F5344CB8AC3E}">
        <p14:creationId xmlns:p14="http://schemas.microsoft.com/office/powerpoint/2010/main" val="1209924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564B3-C81C-2E8F-4884-3A070B431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53AB5-2AA9-32BD-0915-E99D7EF70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90F453-696F-7DF6-79F0-748FF4C6F1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836AE0-0428-EF73-E37A-8A4AE5AEEF0D}"/>
              </a:ext>
            </a:extLst>
          </p:cNvPr>
          <p:cNvSpPr>
            <a:spLocks noGrp="1"/>
          </p:cNvSpPr>
          <p:nvPr>
            <p:ph type="sldNum" sz="quarter" idx="5"/>
          </p:nvPr>
        </p:nvSpPr>
        <p:spPr/>
        <p:txBody>
          <a:bodyPr/>
          <a:lstStyle/>
          <a:p>
            <a:fld id="{43197358-34D1-4CE7-8A25-F97F41D7E26B}" type="slidenum">
              <a:rPr lang="en-US" smtClean="0"/>
              <a:t>81</a:t>
            </a:fld>
            <a:endParaRPr lang="en-US"/>
          </a:p>
        </p:txBody>
      </p:sp>
    </p:spTree>
    <p:extLst>
      <p:ext uri="{BB962C8B-B14F-4D97-AF65-F5344CB8AC3E}">
        <p14:creationId xmlns:p14="http://schemas.microsoft.com/office/powerpoint/2010/main" val="3008478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C5492-A1AA-C345-3F1D-F78DF604E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917B7-B553-65C7-50AC-68FA9447FA9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E5EFA9A-EA25-0BD7-7304-6675F9AD5993}"/>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F97FB830-1670-D6E2-5336-C0E4134F4586}"/>
              </a:ext>
            </a:extLst>
          </p:cNvPr>
          <p:cNvSpPr>
            <a:spLocks noGrp="1"/>
          </p:cNvSpPr>
          <p:nvPr>
            <p:ph type="hdr" sz="quarter" idx="10"/>
          </p:nvPr>
        </p:nvSpPr>
        <p:spPr/>
        <p:txBody>
          <a:bodyPr/>
          <a:lstStyle/>
          <a:p>
            <a:pPr defTabSz="483306">
              <a:defRPr/>
            </a:pPr>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A9278E20-8A65-A453-79F3-1FEBE85608FA}"/>
              </a:ext>
            </a:extLst>
          </p:cNvPr>
          <p:cNvSpPr>
            <a:spLocks noGrp="1"/>
          </p:cNvSpPr>
          <p:nvPr>
            <p:ph type="ftr" sz="quarter" idx="11"/>
          </p:nvPr>
        </p:nvSpPr>
        <p:spPr/>
        <p:txBody>
          <a:bodyPr/>
          <a:lstStyle/>
          <a:p>
            <a:pPr defTabSz="483306">
              <a:defRPr/>
            </a:pPr>
            <a:endParaRPr lang="en-US">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73B2C4FD-F0E0-0076-6D1E-7064BBB208F1}"/>
              </a:ext>
            </a:extLst>
          </p:cNvPr>
          <p:cNvSpPr>
            <a:spLocks noGrp="1"/>
          </p:cNvSpPr>
          <p:nvPr>
            <p:ph type="sldNum" sz="quarter" idx="12"/>
          </p:nvPr>
        </p:nvSpPr>
        <p:spPr/>
        <p:txBody>
          <a:bodyPr/>
          <a:lstStyle/>
          <a:p>
            <a:pPr defTabSz="483306">
              <a:defRPr/>
            </a:pPr>
            <a:fld id="{8E561D99-E4D8-4EEE-BDA3-BAE998843D2D}" type="slidenum">
              <a:rPr lang="en-US">
                <a:solidFill>
                  <a:prstClr val="black"/>
                </a:solidFill>
                <a:latin typeface="Calibri" panose="020F0502020204030204"/>
              </a:rPr>
              <a:pPr defTabSz="483306">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570175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5B0E7-71E0-D59C-63A3-8DA211639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5CFE1-360E-DD07-B26A-BA4BB54CD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646ED-390E-340E-C742-75C2BD2E74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7886FD-35FB-6C4B-C349-F36D7CF1AABF}"/>
              </a:ext>
            </a:extLst>
          </p:cNvPr>
          <p:cNvSpPr>
            <a:spLocks noGrp="1"/>
          </p:cNvSpPr>
          <p:nvPr>
            <p:ph type="sldNum" sz="quarter" idx="5"/>
          </p:nvPr>
        </p:nvSpPr>
        <p:spPr/>
        <p:txBody>
          <a:bodyPr/>
          <a:lstStyle/>
          <a:p>
            <a:fld id="{43197358-34D1-4CE7-8A25-F97F41D7E26B}" type="slidenum">
              <a:rPr lang="en-US" smtClean="0"/>
              <a:t>82</a:t>
            </a:fld>
            <a:endParaRPr lang="en-US"/>
          </a:p>
        </p:txBody>
      </p:sp>
    </p:spTree>
    <p:extLst>
      <p:ext uri="{BB962C8B-B14F-4D97-AF65-F5344CB8AC3E}">
        <p14:creationId xmlns:p14="http://schemas.microsoft.com/office/powerpoint/2010/main" val="4076196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0F94B-8D17-F5CB-551F-35E3AE2B0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A3DE72-8462-CB32-B205-5D450C114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2F1A2-96FB-D788-EB07-35950A3D4F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84F8FC-C9CF-29A7-42AF-3CF57073F4D7}"/>
              </a:ext>
            </a:extLst>
          </p:cNvPr>
          <p:cNvSpPr>
            <a:spLocks noGrp="1"/>
          </p:cNvSpPr>
          <p:nvPr>
            <p:ph type="sldNum" sz="quarter" idx="5"/>
          </p:nvPr>
        </p:nvSpPr>
        <p:spPr/>
        <p:txBody>
          <a:bodyPr/>
          <a:lstStyle/>
          <a:p>
            <a:fld id="{43197358-34D1-4CE7-8A25-F97F41D7E26B}" type="slidenum">
              <a:rPr lang="en-US" smtClean="0"/>
              <a:t>83</a:t>
            </a:fld>
            <a:endParaRPr lang="en-US"/>
          </a:p>
        </p:txBody>
      </p:sp>
    </p:spTree>
    <p:extLst>
      <p:ext uri="{BB962C8B-B14F-4D97-AF65-F5344CB8AC3E}">
        <p14:creationId xmlns:p14="http://schemas.microsoft.com/office/powerpoint/2010/main" val="1142513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E0221-49F0-B96E-0077-EE54D048B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4613F-DE55-63B2-68D6-86967EDAF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E102C-A98A-1616-B627-D08BAB79AB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63DC1D-AA13-3643-A491-F27FE2CE4301}"/>
              </a:ext>
            </a:extLst>
          </p:cNvPr>
          <p:cNvSpPr>
            <a:spLocks noGrp="1"/>
          </p:cNvSpPr>
          <p:nvPr>
            <p:ph type="sldNum" sz="quarter" idx="5"/>
          </p:nvPr>
        </p:nvSpPr>
        <p:spPr/>
        <p:txBody>
          <a:bodyPr/>
          <a:lstStyle/>
          <a:p>
            <a:fld id="{43197358-34D1-4CE7-8A25-F97F41D7E26B}" type="slidenum">
              <a:rPr lang="en-US" smtClean="0"/>
              <a:t>84</a:t>
            </a:fld>
            <a:endParaRPr lang="en-US"/>
          </a:p>
        </p:txBody>
      </p:sp>
    </p:spTree>
    <p:extLst>
      <p:ext uri="{BB962C8B-B14F-4D97-AF65-F5344CB8AC3E}">
        <p14:creationId xmlns:p14="http://schemas.microsoft.com/office/powerpoint/2010/main" val="599567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0FC4C-1904-4761-5466-B6AE3ECC3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E18B3-5D9E-B70B-1F5D-FC0CEB888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C0EE95-8037-1840-D66C-D57F07E303CF}"/>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1411375E-23B5-F00D-6574-9DFD348552AA}"/>
              </a:ext>
            </a:extLst>
          </p:cNvPr>
          <p:cNvSpPr>
            <a:spLocks noGrp="1"/>
          </p:cNvSpPr>
          <p:nvPr>
            <p:ph type="hdr" sz="quarter" idx="10"/>
          </p:nvPr>
        </p:nvSpPr>
        <p:spPr/>
        <p:txBody>
          <a:bodyPr/>
          <a:lstStyle/>
          <a:p>
            <a:pPr defTabSz="483306">
              <a:defRPr/>
            </a:pPr>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FC3172D0-0495-2041-387B-9901BCBA0AF2}"/>
              </a:ext>
            </a:extLst>
          </p:cNvPr>
          <p:cNvSpPr>
            <a:spLocks noGrp="1"/>
          </p:cNvSpPr>
          <p:nvPr>
            <p:ph type="ftr" sz="quarter" idx="11"/>
          </p:nvPr>
        </p:nvSpPr>
        <p:spPr/>
        <p:txBody>
          <a:bodyPr/>
          <a:lstStyle/>
          <a:p>
            <a:pPr defTabSz="483306">
              <a:defRPr/>
            </a:pPr>
            <a:endParaRPr lang="en-US">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9283FBE9-F294-BD34-031A-C17535CFF820}"/>
              </a:ext>
            </a:extLst>
          </p:cNvPr>
          <p:cNvSpPr>
            <a:spLocks noGrp="1"/>
          </p:cNvSpPr>
          <p:nvPr>
            <p:ph type="sldNum" sz="quarter" idx="12"/>
          </p:nvPr>
        </p:nvSpPr>
        <p:spPr/>
        <p:txBody>
          <a:bodyPr/>
          <a:lstStyle/>
          <a:p>
            <a:pPr defTabSz="483306">
              <a:defRPr/>
            </a:pPr>
            <a:fld id="{8E561D99-E4D8-4EEE-BDA3-BAE998843D2D}" type="slidenum">
              <a:rPr lang="en-US">
                <a:solidFill>
                  <a:prstClr val="black"/>
                </a:solidFill>
                <a:latin typeface="Calibri" panose="020F0502020204030204"/>
              </a:rPr>
              <a:pPr defTabSz="483306">
                <a:defRPr/>
              </a:pPr>
              <a:t>95</a:t>
            </a:fld>
            <a:endParaRPr lang="en-US">
              <a:solidFill>
                <a:prstClr val="black"/>
              </a:solidFill>
              <a:latin typeface="Calibri" panose="020F0502020204030204"/>
            </a:endParaRPr>
          </a:p>
        </p:txBody>
      </p:sp>
    </p:spTree>
    <p:extLst>
      <p:ext uri="{BB962C8B-B14F-4D97-AF65-F5344CB8AC3E}">
        <p14:creationId xmlns:p14="http://schemas.microsoft.com/office/powerpoint/2010/main" val="2867091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DABFD-E956-5482-176D-05A8284CF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2C085-40B4-E2A0-CDF7-ECC425275D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38C17D-8B16-8702-1CC6-5A8BC4147C87}"/>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DAD5D701-8B79-4EC3-4A7F-FF774D9B6085}"/>
              </a:ext>
            </a:extLst>
          </p:cNvPr>
          <p:cNvSpPr>
            <a:spLocks noGrp="1"/>
          </p:cNvSpPr>
          <p:nvPr>
            <p:ph type="hdr" sz="quarter" idx="10"/>
          </p:nvPr>
        </p:nvSpPr>
        <p:spPr/>
        <p:txBody>
          <a:bodyPr/>
          <a:lstStyle/>
          <a:p>
            <a:pPr defTabSz="483306">
              <a:defRPr/>
            </a:pPr>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51C06DC1-0916-826C-715E-83CBFAAE5C52}"/>
              </a:ext>
            </a:extLst>
          </p:cNvPr>
          <p:cNvSpPr>
            <a:spLocks noGrp="1"/>
          </p:cNvSpPr>
          <p:nvPr>
            <p:ph type="ftr" sz="quarter" idx="11"/>
          </p:nvPr>
        </p:nvSpPr>
        <p:spPr/>
        <p:txBody>
          <a:bodyPr/>
          <a:lstStyle/>
          <a:p>
            <a:pPr defTabSz="483306">
              <a:defRPr/>
            </a:pPr>
            <a:endParaRPr lang="en-US">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BCA39896-868E-281B-E5AA-1DCACBEC0B7E}"/>
              </a:ext>
            </a:extLst>
          </p:cNvPr>
          <p:cNvSpPr>
            <a:spLocks noGrp="1"/>
          </p:cNvSpPr>
          <p:nvPr>
            <p:ph type="sldNum" sz="quarter" idx="12"/>
          </p:nvPr>
        </p:nvSpPr>
        <p:spPr/>
        <p:txBody>
          <a:bodyPr/>
          <a:lstStyle/>
          <a:p>
            <a:pPr defTabSz="483306">
              <a:defRPr/>
            </a:pPr>
            <a:fld id="{8E561D99-E4D8-4EEE-BDA3-BAE998843D2D}" type="slidenum">
              <a:rPr lang="en-US">
                <a:solidFill>
                  <a:prstClr val="black"/>
                </a:solidFill>
                <a:latin typeface="Calibri" panose="020F0502020204030204"/>
              </a:rPr>
              <a:pPr defTabSz="483306">
                <a:defRPr/>
              </a:pPr>
              <a:t>99</a:t>
            </a:fld>
            <a:endParaRPr lang="en-US">
              <a:solidFill>
                <a:prstClr val="black"/>
              </a:solidFill>
              <a:latin typeface="Calibri" panose="020F0502020204030204"/>
            </a:endParaRPr>
          </a:p>
        </p:txBody>
      </p:sp>
    </p:spTree>
    <p:extLst>
      <p:ext uri="{BB962C8B-B14F-4D97-AF65-F5344CB8AC3E}">
        <p14:creationId xmlns:p14="http://schemas.microsoft.com/office/powerpoint/2010/main" val="1008856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BFDB7-4447-924E-0D91-B5B904216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744CE-28C9-D7A5-EA85-52DA761D4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CE494-78D5-7350-A7AC-79C3AF02EB81}"/>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33D6F9FC-72FB-7B0E-3E0B-2F052AFE7407}"/>
              </a:ext>
            </a:extLst>
          </p:cNvPr>
          <p:cNvSpPr>
            <a:spLocks noGrp="1"/>
          </p:cNvSpPr>
          <p:nvPr>
            <p:ph type="hdr" sz="quarter" idx="10"/>
          </p:nvPr>
        </p:nvSpPr>
        <p:spPr/>
        <p:txBody>
          <a:bodyPr/>
          <a:lstStyle/>
          <a:p>
            <a:pPr defTabSz="483306">
              <a:defRPr/>
            </a:pPr>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FAFC1C17-F7E8-6D9E-2027-E14AA29696C3}"/>
              </a:ext>
            </a:extLst>
          </p:cNvPr>
          <p:cNvSpPr>
            <a:spLocks noGrp="1"/>
          </p:cNvSpPr>
          <p:nvPr>
            <p:ph type="ftr" sz="quarter" idx="11"/>
          </p:nvPr>
        </p:nvSpPr>
        <p:spPr/>
        <p:txBody>
          <a:bodyPr/>
          <a:lstStyle/>
          <a:p>
            <a:pPr defTabSz="483306">
              <a:defRPr/>
            </a:pPr>
            <a:endParaRPr lang="en-US">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CD575E72-F667-68E0-44CC-1D180B1A055B}"/>
              </a:ext>
            </a:extLst>
          </p:cNvPr>
          <p:cNvSpPr>
            <a:spLocks noGrp="1"/>
          </p:cNvSpPr>
          <p:nvPr>
            <p:ph type="sldNum" sz="quarter" idx="12"/>
          </p:nvPr>
        </p:nvSpPr>
        <p:spPr/>
        <p:txBody>
          <a:bodyPr/>
          <a:lstStyle/>
          <a:p>
            <a:pPr defTabSz="483306">
              <a:defRPr/>
            </a:pPr>
            <a:fld id="{8E561D99-E4D8-4EEE-BDA3-BAE998843D2D}" type="slidenum">
              <a:rPr lang="en-US">
                <a:solidFill>
                  <a:prstClr val="black"/>
                </a:solidFill>
                <a:latin typeface="Calibri" panose="020F0502020204030204"/>
              </a:rPr>
              <a:pPr defTabSz="483306">
                <a:defRPr/>
              </a:pPr>
              <a:t>103</a:t>
            </a:fld>
            <a:endParaRPr lang="en-US">
              <a:solidFill>
                <a:prstClr val="black"/>
              </a:solidFill>
              <a:latin typeface="Calibri" panose="020F0502020204030204"/>
            </a:endParaRPr>
          </a:p>
        </p:txBody>
      </p:sp>
    </p:spTree>
    <p:extLst>
      <p:ext uri="{BB962C8B-B14F-4D97-AF65-F5344CB8AC3E}">
        <p14:creationId xmlns:p14="http://schemas.microsoft.com/office/powerpoint/2010/main" val="289234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5C738-4E16-1FAA-0AD7-EF692CE15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4DB8D-7AC5-5717-36D6-7F309585B20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315F8B-91B5-826E-B257-992431162619}"/>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A0423165-2858-B3F3-B41E-16C901EC4E03}"/>
              </a:ext>
            </a:extLst>
          </p:cNvPr>
          <p:cNvSpPr>
            <a:spLocks noGrp="1"/>
          </p:cNvSpPr>
          <p:nvPr>
            <p:ph type="hdr" sz="quarter" idx="10"/>
          </p:nvPr>
        </p:nvSpPr>
        <p:spPr/>
        <p:txBody>
          <a:bodyPr/>
          <a:lstStyle/>
          <a:p>
            <a:pPr defTabSz="483306">
              <a:defRPr/>
            </a:pPr>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69B25244-C89B-8527-CF05-4A1B8C37C603}"/>
              </a:ext>
            </a:extLst>
          </p:cNvPr>
          <p:cNvSpPr>
            <a:spLocks noGrp="1"/>
          </p:cNvSpPr>
          <p:nvPr>
            <p:ph type="ftr" sz="quarter" idx="11"/>
          </p:nvPr>
        </p:nvSpPr>
        <p:spPr/>
        <p:txBody>
          <a:bodyPr/>
          <a:lstStyle/>
          <a:p>
            <a:pPr defTabSz="483306">
              <a:defRPr/>
            </a:pPr>
            <a:endParaRPr lang="en-US">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EB3C4B83-148D-D907-70D2-F0D98A2FA20D}"/>
              </a:ext>
            </a:extLst>
          </p:cNvPr>
          <p:cNvSpPr>
            <a:spLocks noGrp="1"/>
          </p:cNvSpPr>
          <p:nvPr>
            <p:ph type="sldNum" sz="quarter" idx="12"/>
          </p:nvPr>
        </p:nvSpPr>
        <p:spPr/>
        <p:txBody>
          <a:bodyPr/>
          <a:lstStyle/>
          <a:p>
            <a:pPr defTabSz="483306">
              <a:defRPr/>
            </a:pPr>
            <a:fld id="{8E561D99-E4D8-4EEE-BDA3-BAE998843D2D}" type="slidenum">
              <a:rPr lang="en-US">
                <a:solidFill>
                  <a:prstClr val="black"/>
                </a:solidFill>
                <a:latin typeface="Calibri" panose="020F0502020204030204"/>
              </a:rPr>
              <a:pPr defTabSz="483306">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90757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197358-34D1-4CE7-8A25-F97F41D7E26B}" type="slidenum">
              <a:rPr lang="en-US" smtClean="0"/>
              <a:t>9</a:t>
            </a:fld>
            <a:endParaRPr lang="en-US"/>
          </a:p>
        </p:txBody>
      </p:sp>
    </p:spTree>
    <p:extLst>
      <p:ext uri="{BB962C8B-B14F-4D97-AF65-F5344CB8AC3E}">
        <p14:creationId xmlns:p14="http://schemas.microsoft.com/office/powerpoint/2010/main" val="322532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3B81D-CE8C-8A53-4793-B6AEF0597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D7FFF-F09B-23BF-0BB2-DE6F093E3A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D5B7ED2-0341-F99F-99FA-D26F8AF44159}"/>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C55DEEBA-F64B-A983-F76D-17973055B1BA}"/>
              </a:ext>
            </a:extLst>
          </p:cNvPr>
          <p:cNvSpPr>
            <a:spLocks noGrp="1"/>
          </p:cNvSpPr>
          <p:nvPr>
            <p:ph type="hdr" sz="quarter" idx="10"/>
          </p:nvPr>
        </p:nvSpPr>
        <p:spPr/>
        <p:txBody>
          <a:bodyPr/>
          <a:lstStyle/>
          <a:p>
            <a:pPr defTabSz="483306">
              <a:defRPr/>
            </a:pPr>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FC1A0053-389D-6EFA-06E5-4BA93EFEA6C7}"/>
              </a:ext>
            </a:extLst>
          </p:cNvPr>
          <p:cNvSpPr>
            <a:spLocks noGrp="1"/>
          </p:cNvSpPr>
          <p:nvPr>
            <p:ph type="ftr" sz="quarter" idx="11"/>
          </p:nvPr>
        </p:nvSpPr>
        <p:spPr/>
        <p:txBody>
          <a:bodyPr/>
          <a:lstStyle/>
          <a:p>
            <a:pPr defTabSz="483306">
              <a:defRPr/>
            </a:pPr>
            <a:endParaRPr lang="en-US">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B0CEEF68-DD39-208E-D422-0AF01A1E03E2}"/>
              </a:ext>
            </a:extLst>
          </p:cNvPr>
          <p:cNvSpPr>
            <a:spLocks noGrp="1"/>
          </p:cNvSpPr>
          <p:nvPr>
            <p:ph type="sldNum" sz="quarter" idx="12"/>
          </p:nvPr>
        </p:nvSpPr>
        <p:spPr/>
        <p:txBody>
          <a:bodyPr/>
          <a:lstStyle/>
          <a:p>
            <a:pPr defTabSz="483306">
              <a:defRPr/>
            </a:pPr>
            <a:fld id="{8E561D99-E4D8-4EEE-BDA3-BAE998843D2D}" type="slidenum">
              <a:rPr lang="en-US">
                <a:solidFill>
                  <a:prstClr val="black"/>
                </a:solidFill>
                <a:latin typeface="Calibri" panose="020F0502020204030204"/>
              </a:rPr>
              <a:pPr defTabSz="483306">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64058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197358-34D1-4CE7-8A25-F97F41D7E26B}" type="slidenum">
              <a:rPr lang="en-US" smtClean="0"/>
              <a:t>13</a:t>
            </a:fld>
            <a:endParaRPr lang="en-US"/>
          </a:p>
        </p:txBody>
      </p:sp>
    </p:spTree>
    <p:extLst>
      <p:ext uri="{BB962C8B-B14F-4D97-AF65-F5344CB8AC3E}">
        <p14:creationId xmlns:p14="http://schemas.microsoft.com/office/powerpoint/2010/main" val="384329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8CFB2-16A4-4A55-928B-5C522023C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A1386-D5F8-61E1-3AEE-3D1FFB02310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26C511-AC06-03EA-87A1-B4C6044FD63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2ABB7179-5169-2720-24B6-D7261092D89F}"/>
              </a:ext>
            </a:extLst>
          </p:cNvPr>
          <p:cNvSpPr>
            <a:spLocks noGrp="1"/>
          </p:cNvSpPr>
          <p:nvPr>
            <p:ph type="hdr" sz="quarter" idx="10"/>
          </p:nvPr>
        </p:nvSpPr>
        <p:spPr/>
        <p:txBody>
          <a:bodyPr/>
          <a:lstStyle/>
          <a:p>
            <a:pPr defTabSz="483306">
              <a:defRPr/>
            </a:pPr>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E62BCD8B-8FD9-79DA-B85A-A234D3026B5C}"/>
              </a:ext>
            </a:extLst>
          </p:cNvPr>
          <p:cNvSpPr>
            <a:spLocks noGrp="1"/>
          </p:cNvSpPr>
          <p:nvPr>
            <p:ph type="ftr" sz="quarter" idx="11"/>
          </p:nvPr>
        </p:nvSpPr>
        <p:spPr/>
        <p:txBody>
          <a:bodyPr/>
          <a:lstStyle/>
          <a:p>
            <a:pPr defTabSz="483306">
              <a:defRPr/>
            </a:pPr>
            <a:endParaRPr lang="en-US">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65447831-840B-C88A-9742-55774C3F082C}"/>
              </a:ext>
            </a:extLst>
          </p:cNvPr>
          <p:cNvSpPr>
            <a:spLocks noGrp="1"/>
          </p:cNvSpPr>
          <p:nvPr>
            <p:ph type="sldNum" sz="quarter" idx="12"/>
          </p:nvPr>
        </p:nvSpPr>
        <p:spPr/>
        <p:txBody>
          <a:bodyPr/>
          <a:lstStyle/>
          <a:p>
            <a:pPr defTabSz="483306">
              <a:defRPr/>
            </a:pPr>
            <a:fld id="{8E561D99-E4D8-4EEE-BDA3-BAE998843D2D}" type="slidenum">
              <a:rPr lang="en-US">
                <a:solidFill>
                  <a:prstClr val="black"/>
                </a:solidFill>
                <a:latin typeface="Calibri" panose="020F0502020204030204"/>
              </a:rPr>
              <a:pPr defTabSz="483306">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23269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30"/>
            <a:ext cx="10363200" cy="1470025"/>
          </a:xfrm>
        </p:spPr>
        <p:txBody>
          <a:bodyPr/>
          <a:lstStyle>
            <a:lvl1pPr>
              <a:defRPr>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937004"/>
            <a:ext cx="8534400" cy="1134533"/>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000000"/>
                </a:solidFill>
              </a:defRPr>
            </a:lvl1pPr>
          </a:lstStyle>
          <a:p>
            <a:fld id="{3FC94FA2-3B34-4DC7-B2F2-377B53267515}" type="datetimeFigureOut">
              <a:rPr lang="en-US" smtClean="0"/>
              <a:t>2/24/2026</a:t>
            </a:fld>
            <a:endParaRPr lang="en-US"/>
          </a:p>
        </p:txBody>
      </p:sp>
      <p:sp>
        <p:nvSpPr>
          <p:cNvPr id="5" name="Slide Number Placeholder 5"/>
          <p:cNvSpPr>
            <a:spLocks noGrp="1"/>
          </p:cNvSpPr>
          <p:nvPr>
            <p:ph type="sldNum" sz="quarter" idx="11"/>
          </p:nvPr>
        </p:nvSpPr>
        <p:spPr/>
        <p:txBody>
          <a:bodyPr/>
          <a:lstStyle>
            <a:lvl1pPr>
              <a:defRPr>
                <a:solidFill>
                  <a:srgbClr val="000000"/>
                </a:solidFill>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145506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387844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66186" y="6446838"/>
            <a:ext cx="11459633" cy="0"/>
          </a:xfrm>
          <a:prstGeom prst="line">
            <a:avLst/>
          </a:prstGeom>
          <a:noFill/>
          <a:ln w="9525" algn="ctr">
            <a:solidFill>
              <a:srgbClr val="D1D1D1"/>
            </a:solidFill>
            <a:round/>
            <a:headEnd/>
            <a:tailEnd/>
          </a:ln>
          <a:extLst>
            <a:ext uri="{909E8E84-426E-40DD-AFC4-6F175D3DCCD1}">
              <a14:hiddenFill xmlns:a14="http://schemas.microsoft.com/office/drawing/2010/main">
                <a:noFill/>
              </a14:hiddenFill>
            </a:ext>
          </a:extLst>
        </p:spPr>
      </p:cxnSp>
      <p:sp>
        <p:nvSpPr>
          <p:cNvPr id="5" name="Text Box 47"/>
          <p:cNvSpPr txBox="1">
            <a:spLocks noChangeArrowheads="1"/>
          </p:cNvSpPr>
          <p:nvPr/>
        </p:nvSpPr>
        <p:spPr bwMode="auto">
          <a:xfrm>
            <a:off x="5974016" y="6583364"/>
            <a:ext cx="1965603"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defRPr/>
            </a:pPr>
            <a:r>
              <a:rPr lang="en-US" altLang="en-US" sz="525">
                <a:solidFill>
                  <a:srgbClr val="7F7F7F"/>
                </a:solidFill>
              </a:rPr>
              <a:t>© 2017 Electric Power Research Institute, Inc. All rights reserved.</a:t>
            </a:r>
          </a:p>
        </p:txBody>
      </p:sp>
      <p:pic>
        <p:nvPicPr>
          <p:cNvPr id="6" name="Picture 10" descr="EPRI logo 2014_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3602" y="6492875"/>
            <a:ext cx="207221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hasCustomPrompt="1"/>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10826753" y="6194428"/>
            <a:ext cx="755649" cy="365125"/>
          </a:xfrm>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168707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2671263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118084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2268285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3524191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226368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1480213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296843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lvl1pPr>
              <a:defRPr>
                <a:solidFill>
                  <a:srgbClr val="000000"/>
                </a:solidFill>
              </a:defRPr>
            </a:lvl1pPr>
          </a:lstStyle>
          <a:p>
            <a:r>
              <a:rPr lang="en-US"/>
              <a:t>Click to edit Master title style</a:t>
            </a:r>
          </a:p>
        </p:txBody>
      </p:sp>
      <p:sp>
        <p:nvSpPr>
          <p:cNvPr id="3" name="Subtitle 2"/>
          <p:cNvSpPr>
            <a:spLocks noGrp="1"/>
          </p:cNvSpPr>
          <p:nvPr>
            <p:ph type="subTitle" idx="1"/>
          </p:nvPr>
        </p:nvSpPr>
        <p:spPr>
          <a:xfrm>
            <a:off x="1828800" y="3937004"/>
            <a:ext cx="8534400" cy="1134533"/>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000000"/>
                </a:solidFill>
              </a:defRPr>
            </a:lvl1pPr>
          </a:lstStyle>
          <a:p>
            <a:fld id="{3FC94FA2-3B34-4DC7-B2F2-377B53267515}" type="datetimeFigureOut">
              <a:rPr lang="en-US" smtClean="0"/>
              <a:t>2/24/2026</a:t>
            </a:fld>
            <a:endParaRPr lang="en-US"/>
          </a:p>
        </p:txBody>
      </p:sp>
      <p:sp>
        <p:nvSpPr>
          <p:cNvPr id="5" name="Slide Number Placeholder 5"/>
          <p:cNvSpPr>
            <a:spLocks noGrp="1"/>
          </p:cNvSpPr>
          <p:nvPr>
            <p:ph type="sldNum" sz="quarter" idx="11"/>
          </p:nvPr>
        </p:nvSpPr>
        <p:spPr/>
        <p:txBody>
          <a:bodyPr/>
          <a:lstStyle>
            <a:lvl1pPr>
              <a:defRPr>
                <a:solidFill>
                  <a:srgbClr val="000000"/>
                </a:solidFill>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192787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1900" y="274639"/>
            <a:ext cx="6781800" cy="1218200"/>
          </a:xfrm>
        </p:spPr>
        <p:txBody>
          <a:bodyPr/>
          <a:lstStyle>
            <a:lvl1pPr>
              <a:defRPr sz="2400"/>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1351702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1900" y="274639"/>
            <a:ext cx="6781800" cy="1218200"/>
          </a:xfrm>
        </p:spPr>
        <p:txBody>
          <a:bodyPr/>
          <a:lstStyle>
            <a:lvl1pPr>
              <a:defRPr sz="24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eaLnBrk="1" hangingPunct="1">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2567669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eaLnBrk="1" hangingPunct="1">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3107790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eaLnBrk="1" hangingPunct="1">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1169072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lvl1pPr eaLnBrk="1" hangingPunct="1">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4080089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lvl1pPr eaLnBrk="1" hangingPunct="1">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4167973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lvl1pPr eaLnBrk="1" hangingPunct="1">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3301988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eaLnBrk="1" hangingPunct="1">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1075171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eaLnBrk="1" hangingPunct="1">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664840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eaLnBrk="1" hangingPunct="1">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3019844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66186" y="6446838"/>
            <a:ext cx="11459633" cy="0"/>
          </a:xfrm>
          <a:prstGeom prst="line">
            <a:avLst/>
          </a:prstGeom>
          <a:noFill/>
          <a:ln w="9525" algn="ctr">
            <a:solidFill>
              <a:srgbClr val="D1D1D1"/>
            </a:solidFill>
            <a:round/>
            <a:headEnd/>
            <a:tailEnd/>
          </a:ln>
          <a:extLst>
            <a:ext uri="{909E8E84-426E-40DD-AFC4-6F175D3DCCD1}">
              <a14:hiddenFill xmlns:a14="http://schemas.microsoft.com/office/drawing/2010/main">
                <a:noFill/>
              </a14:hiddenFill>
            </a:ext>
          </a:extLst>
        </p:spPr>
      </p:cxnSp>
      <p:sp>
        <p:nvSpPr>
          <p:cNvPr id="5" name="Text Box 47"/>
          <p:cNvSpPr txBox="1">
            <a:spLocks noChangeArrowheads="1"/>
          </p:cNvSpPr>
          <p:nvPr/>
        </p:nvSpPr>
        <p:spPr bwMode="auto">
          <a:xfrm>
            <a:off x="5974016" y="6583364"/>
            <a:ext cx="1965603"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defRPr/>
            </a:pPr>
            <a:r>
              <a:rPr lang="en-US" altLang="en-US" sz="525">
                <a:solidFill>
                  <a:srgbClr val="7F7F7F"/>
                </a:solidFill>
              </a:rPr>
              <a:t>© 2017 Electric Power Research Institute, Inc. All rights reserved.</a:t>
            </a:r>
          </a:p>
        </p:txBody>
      </p:sp>
      <p:pic>
        <p:nvPicPr>
          <p:cNvPr id="6" name="Picture 10" descr="EPRI logo 2014_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3602" y="6492875"/>
            <a:ext cx="207221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10826753" y="6194428"/>
            <a:ext cx="755649" cy="365125"/>
          </a:xfrm>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31460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DD54C0-E3E0-2ABD-2A94-59D08BD6A796}"/>
              </a:ext>
            </a:extLst>
          </p:cNvPr>
          <p:cNvSpPr/>
          <p:nvPr userDrawn="1"/>
        </p:nvSpPr>
        <p:spPr>
          <a:xfrm>
            <a:off x="0" y="0"/>
            <a:ext cx="12192000" cy="685800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63084" y="4406905"/>
            <a:ext cx="10363200" cy="1362075"/>
          </a:xfrm>
        </p:spPr>
        <p:txBody>
          <a:bodyPr anchor="t"/>
          <a:lstStyle>
            <a:lvl1pPr algn="l">
              <a:defRPr sz="3000"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pic>
        <p:nvPicPr>
          <p:cNvPr id="8" name="Picture 6">
            <a:extLst>
              <a:ext uri="{FF2B5EF4-FFF2-40B4-BE49-F238E27FC236}">
                <a16:creationId xmlns:a16="http://schemas.microsoft.com/office/drawing/2014/main" id="{3E58996C-0EBC-4D7A-C532-A995478958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904854" y="274641"/>
            <a:ext cx="1227710" cy="105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CC96786-0515-46AE-CD99-99AE0767649A}"/>
              </a:ext>
            </a:extLst>
          </p:cNvPr>
          <p:cNvSpPr/>
          <p:nvPr userDrawn="1"/>
        </p:nvSpPr>
        <p:spPr>
          <a:xfrm>
            <a:off x="609600" y="1447800"/>
            <a:ext cx="10668000" cy="44450"/>
          </a:xfrm>
          <a:prstGeom prst="rect">
            <a:avLst/>
          </a:prstGeom>
          <a:gradFill flip="none" rotWithShape="1">
            <a:gsLst>
              <a:gs pos="0">
                <a:srgbClr val="FF0000"/>
              </a:gs>
              <a:gs pos="99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335914637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1386327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1510709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1911825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3012269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2100567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2458968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4003302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4190556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3"/>
          <p:cNvSpPr>
            <a:spLocks noGrp="1"/>
          </p:cNvSpPr>
          <p:nvPr>
            <p:ph idx="1"/>
          </p:nvPr>
        </p:nvSpPr>
        <p:spPr>
          <a:xfrm>
            <a:off x="609600" y="1284270"/>
            <a:ext cx="10972800" cy="4841893"/>
          </a:xfrm>
        </p:spPr>
        <p:txBody>
          <a:bodyPr/>
          <a:lstStyle/>
          <a:p>
            <a:endParaRPr lang="en-US"/>
          </a:p>
        </p:txBody>
      </p:sp>
    </p:spTree>
    <p:extLst>
      <p:ext uri="{BB962C8B-B14F-4D97-AF65-F5344CB8AC3E}">
        <p14:creationId xmlns:p14="http://schemas.microsoft.com/office/powerpoint/2010/main" val="359557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eaLnBrk="1" hangingPunct="1">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115602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lvl1pPr eaLnBrk="1" hangingPunct="1">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196742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192317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FC94FA2-3B34-4DC7-B2F2-377B53267515}" type="datetimeFigureOut">
              <a:rPr lang="en-US" smtClean="0"/>
              <a:pPr/>
              <a:t>2/24/2026</a:t>
            </a:fld>
            <a:endParaRPr lang="en-US"/>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E2FECEC-C406-4FCA-9DA9-8E7136CAA90C}" type="slidenum">
              <a:rPr lang="en-US" smtClean="0"/>
              <a:pPr/>
              <a:t>‹#›</a:t>
            </a:fld>
            <a:endParaRPr lang="en-US"/>
          </a:p>
        </p:txBody>
      </p:sp>
    </p:spTree>
    <p:extLst>
      <p:ext uri="{BB962C8B-B14F-4D97-AF65-F5344CB8AC3E}">
        <p14:creationId xmlns:p14="http://schemas.microsoft.com/office/powerpoint/2010/main" val="229072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355443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FC94FA2-3B34-4DC7-B2F2-377B53267515}" type="datetimeFigureOut">
              <a:rPr lang="en-US" smtClean="0"/>
              <a:t>2/24/2026</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2FECEC-C406-4FCA-9DA9-8E7136CAA90C}" type="slidenum">
              <a:rPr lang="en-US" smtClean="0"/>
              <a:t>‹#›</a:t>
            </a:fld>
            <a:endParaRPr lang="en-US"/>
          </a:p>
        </p:txBody>
      </p:sp>
    </p:spTree>
    <p:extLst>
      <p:ext uri="{BB962C8B-B14F-4D97-AF65-F5344CB8AC3E}">
        <p14:creationId xmlns:p14="http://schemas.microsoft.com/office/powerpoint/2010/main" val="301938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20">
            <a:extLst>
              <a:ext uri="{28A0092B-C50C-407E-A947-70E740481C1C}">
                <a14:useLocalDpi xmlns:a14="http://schemas.microsoft.com/office/drawing/2010/main" val="0"/>
              </a:ext>
            </a:extLst>
          </a:blip>
          <a:srcRect/>
          <a:stretch/>
        </p:blipFill>
        <p:spPr bwMode="auto">
          <a:xfrm>
            <a:off x="904854" y="274641"/>
            <a:ext cx="122771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736852" y="274638"/>
            <a:ext cx="8845549"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811339"/>
            <a:ext cx="109728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2" y="6356353"/>
            <a:ext cx="944033"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cs typeface="Arial" panose="020B0604020202020204" pitchFamily="34" charset="0"/>
              </a:defRPr>
            </a:lvl1pPr>
          </a:lstStyle>
          <a:p>
            <a:fld id="{3FC94FA2-3B34-4DC7-B2F2-377B53267515}" type="datetimeFigureOut">
              <a:rPr lang="en-US" smtClean="0"/>
              <a:pPr/>
              <a:t>2/24/2026</a:t>
            </a:fld>
            <a:endParaRPr lang="en-US"/>
          </a:p>
        </p:txBody>
      </p:sp>
      <p:sp>
        <p:nvSpPr>
          <p:cNvPr id="6" name="Slide Number Placeholder 5"/>
          <p:cNvSpPr>
            <a:spLocks noGrp="1"/>
          </p:cNvSpPr>
          <p:nvPr>
            <p:ph type="sldNum" sz="quarter" idx="4"/>
          </p:nvPr>
        </p:nvSpPr>
        <p:spPr>
          <a:xfrm>
            <a:off x="10826753" y="6356353"/>
            <a:ext cx="755649"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Arial" panose="020B0604020202020204" pitchFamily="34" charset="0"/>
                <a:cs typeface="Arial" panose="020B0604020202020204" pitchFamily="34" charset="0"/>
              </a:defRPr>
            </a:lvl1pPr>
          </a:lstStyle>
          <a:p>
            <a:fld id="{0E2FECEC-C406-4FCA-9DA9-8E7136CAA90C}" type="slidenum">
              <a:rPr lang="en-US" smtClean="0"/>
              <a:pPr/>
              <a:t>‹#›</a:t>
            </a:fld>
            <a:endParaRPr lang="en-US"/>
          </a:p>
        </p:txBody>
      </p:sp>
      <p:sp>
        <p:nvSpPr>
          <p:cNvPr id="10" name="Rectangle 9"/>
          <p:cNvSpPr/>
          <p:nvPr/>
        </p:nvSpPr>
        <p:spPr>
          <a:xfrm>
            <a:off x="609600" y="1447800"/>
            <a:ext cx="10668000" cy="44450"/>
          </a:xfrm>
          <a:prstGeom prst="rect">
            <a:avLst/>
          </a:prstGeom>
          <a:gradFill flip="none" rotWithShape="1">
            <a:gsLst>
              <a:gs pos="0">
                <a:srgbClr val="FF0000"/>
              </a:gs>
              <a:gs pos="99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1508867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9" r:id="rId17"/>
    <p:sldLayoutId id="2147483680" r:id="rId18"/>
  </p:sldLayoutIdLst>
  <p:txStyles>
    <p:titleStyle>
      <a:lvl1pPr algn="ctr" defTabSz="342900" rtl="0" eaLnBrk="0" fontAlgn="base" hangingPunct="0">
        <a:spcBef>
          <a:spcPct val="0"/>
        </a:spcBef>
        <a:spcAft>
          <a:spcPct val="0"/>
        </a:spcAft>
        <a:defRPr sz="2700" b="1" kern="1200">
          <a:solidFill>
            <a:schemeClr val="tx1"/>
          </a:solidFill>
          <a:latin typeface="Arial" panose="020B0604020202020204" pitchFamily="34" charset="0"/>
          <a:ea typeface="+mj-ea"/>
          <a:cs typeface="Arial" panose="020B0604020202020204" pitchFamily="34" charset="0"/>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rgbClr val="000000"/>
          </a:solidFill>
          <a:latin typeface="Arial" panose="020B0604020202020204" pitchFamily="34" charset="0"/>
          <a:ea typeface="+mn-ea"/>
          <a:cs typeface="Arial" panose="020B0604020202020204" pitchFamily="34" charset="0"/>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2818" y="274641"/>
            <a:ext cx="199178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736852" y="274638"/>
            <a:ext cx="8845549"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811339"/>
            <a:ext cx="109728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2" y="6356353"/>
            <a:ext cx="944033"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fld id="{3FC94FA2-3B34-4DC7-B2F2-377B53267515}" type="datetimeFigureOut">
              <a:rPr lang="en-US" smtClean="0"/>
              <a:t>2/24/2026</a:t>
            </a:fld>
            <a:endParaRPr lang="en-US"/>
          </a:p>
        </p:txBody>
      </p:sp>
      <p:sp>
        <p:nvSpPr>
          <p:cNvPr id="6" name="Slide Number Placeholder 5"/>
          <p:cNvSpPr>
            <a:spLocks noGrp="1"/>
          </p:cNvSpPr>
          <p:nvPr>
            <p:ph type="sldNum" sz="quarter" idx="4"/>
          </p:nvPr>
        </p:nvSpPr>
        <p:spPr>
          <a:xfrm>
            <a:off x="10826753" y="6356353"/>
            <a:ext cx="755649"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0E2FECEC-C406-4FCA-9DA9-8E7136CAA90C}" type="slidenum">
              <a:rPr lang="en-US" smtClean="0"/>
              <a:t>‹#›</a:t>
            </a:fld>
            <a:endParaRPr lang="en-US"/>
          </a:p>
        </p:txBody>
      </p:sp>
      <p:sp>
        <p:nvSpPr>
          <p:cNvPr id="10" name="Rectangle 9"/>
          <p:cNvSpPr/>
          <p:nvPr/>
        </p:nvSpPr>
        <p:spPr>
          <a:xfrm>
            <a:off x="609600" y="1447800"/>
            <a:ext cx="10668000" cy="44450"/>
          </a:xfrm>
          <a:prstGeom prst="rect">
            <a:avLst/>
          </a:prstGeom>
          <a:gradFill flip="none" rotWithShape="1">
            <a:gsLst>
              <a:gs pos="0">
                <a:srgbClr val="FF0000"/>
              </a:gs>
              <a:gs pos="99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10893071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ctr" defTabSz="342900" rtl="0" eaLnBrk="0" fontAlgn="base" hangingPunct="0">
        <a:spcBef>
          <a:spcPct val="0"/>
        </a:spcBef>
        <a:spcAft>
          <a:spcPct val="0"/>
        </a:spcAft>
        <a:defRPr sz="2700" b="1" kern="1200">
          <a:solidFill>
            <a:schemeClr val="tx1"/>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rgbClr val="000000"/>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rgbClr val="000000"/>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Dmatthews@resource-innovations.com" TargetMode="External"/><Relationship Id="rId7" Type="http://schemas.openxmlformats.org/officeDocument/2006/relationships/hyperlink" Target="mailto:drichard@resource-innovations.com" TargetMode="External"/><Relationship Id="rId2" Type="http://schemas.openxmlformats.org/officeDocument/2006/relationships/hyperlink" Target="mailto:dmgilliland@aep.com" TargetMode="External"/><Relationship Id="rId1" Type="http://schemas.openxmlformats.org/officeDocument/2006/relationships/slideLayout" Target="../slideLayouts/slideLayout2.xml"/><Relationship Id="rId6" Type="http://schemas.openxmlformats.org/officeDocument/2006/relationships/hyperlink" Target="mailto:cgreene@resource-innovations.com" TargetMode="External"/><Relationship Id="rId5" Type="http://schemas.openxmlformats.org/officeDocument/2006/relationships/hyperlink" Target="mailto:tpetrides@resource-innovations.com" TargetMode="External"/><Relationship Id="rId4" Type="http://schemas.openxmlformats.org/officeDocument/2006/relationships/hyperlink" Target="mailto:Dkissel@resource-innovations.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aepohio.ri-esuite.com/public/programs/aep_residential" TargetMode="External"/><Relationship Id="rId2" Type="http://schemas.openxmlformats.org/officeDocument/2006/relationships/hyperlink" Target="https://www.aepohio.com/savings/home/energy/high-efficiency-low-incom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hyperlink" Target="mailto:firstname.lastname@placeholder.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aepohiohelp@resource-innovations.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7.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6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7.png"/><Relationship Id="rId7"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energy.gov/scep/wap/articles/refrigerator-and-freezer-energy-rating-online-search-tool" TargetMode="External"/><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7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90.png"/><Relationship Id="rId4" Type="http://schemas.openxmlformats.org/officeDocument/2006/relationships/image" Target="../media/image880.png"/></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7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8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8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8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8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8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8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hyperlink" Target="https://aepohhelp.com/help-resource-hub/"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hyperlink" Target="http://www.aep-ohio-contractor-portal.com/"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mailto:aepohiohelp@resource-innovations.com" TargetMode="External"/><Relationship Id="rId2" Type="http://schemas.openxmlformats.org/officeDocument/2006/relationships/hyperlink" Target="https://aepohhelp.com/help-resource-hub/"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F44B4-487E-A1F5-B276-E70F660331DF}"/>
              </a:ext>
            </a:extLst>
          </p:cNvPr>
          <p:cNvSpPr>
            <a:spLocks noGrp="1"/>
          </p:cNvSpPr>
          <p:nvPr>
            <p:ph type="title"/>
          </p:nvPr>
        </p:nvSpPr>
        <p:spPr>
          <a:xfrm>
            <a:off x="2398816" y="274638"/>
            <a:ext cx="9183585" cy="899644"/>
          </a:xfrm>
        </p:spPr>
        <p:txBody>
          <a:bodyPr wrap="square" anchor="ctr">
            <a:normAutofit/>
          </a:bodyPr>
          <a:lstStyle/>
          <a:p>
            <a:pPr>
              <a:lnSpc>
                <a:spcPct val="90000"/>
              </a:lnSpc>
            </a:pPr>
            <a:r>
              <a:rPr lang="en-US" sz="2400">
                <a:latin typeface="Arial"/>
                <a:cs typeface="Arial"/>
              </a:rPr>
              <a:t>HIGH EFFICIENCY FOR LOW-INCOME PROGRAM (HELP)</a:t>
            </a:r>
          </a:p>
        </p:txBody>
      </p:sp>
      <p:sp>
        <p:nvSpPr>
          <p:cNvPr id="3" name="Subtitle 2"/>
          <p:cNvSpPr>
            <a:spLocks noGrp="1"/>
          </p:cNvSpPr>
          <p:nvPr>
            <p:ph sz="half" idx="1"/>
          </p:nvPr>
        </p:nvSpPr>
        <p:spPr>
          <a:xfrm>
            <a:off x="609600" y="1600205"/>
            <a:ext cx="5384800" cy="4525963"/>
          </a:xfrm>
        </p:spPr>
        <p:txBody>
          <a:bodyPr vert="horz" wrap="square" lIns="91440" tIns="45720" rIns="91440" bIns="45720" numCol="1" anchor="ctr" anchorCtr="0" compatLnSpc="1">
            <a:prstTxWarp prst="textNoShape">
              <a:avLst/>
            </a:prstTxWarp>
            <a:normAutofit/>
          </a:bodyPr>
          <a:lstStyle/>
          <a:p>
            <a:pPr marL="0" indent="0" algn="ctr">
              <a:buNone/>
            </a:pPr>
            <a:r>
              <a:rPr lang="en-US" sz="2400" b="1" dirty="0"/>
              <a:t>AEP Ohio HELP Program </a:t>
            </a:r>
          </a:p>
          <a:p>
            <a:pPr marL="0" indent="0" algn="ctr">
              <a:buNone/>
            </a:pPr>
            <a:r>
              <a:rPr lang="en-US" sz="2400" b="1" dirty="0"/>
              <a:t>2026 Training</a:t>
            </a:r>
          </a:p>
          <a:p>
            <a:pPr marL="0" indent="0" algn="ctr">
              <a:buNone/>
            </a:pPr>
            <a:r>
              <a:rPr lang="en-US" sz="2400" dirty="0"/>
              <a:t>January | 27 | 2026</a:t>
            </a:r>
          </a:p>
        </p:txBody>
      </p:sp>
      <p:pic>
        <p:nvPicPr>
          <p:cNvPr id="7" name="Picture 6" descr="Light bulb on green grass">
            <a:extLst>
              <a:ext uri="{FF2B5EF4-FFF2-40B4-BE49-F238E27FC236}">
                <a16:creationId xmlns:a16="http://schemas.microsoft.com/office/drawing/2014/main" id="{46543D01-842C-D168-0AD5-E7785BE8FF22}"/>
              </a:ext>
            </a:extLst>
          </p:cNvPr>
          <p:cNvPicPr>
            <a:picLocks noChangeAspect="1"/>
          </p:cNvPicPr>
          <p:nvPr/>
        </p:nvPicPr>
        <p:blipFill>
          <a:blip r:embed="rId4">
            <a:extLst>
              <a:ext uri="{28A0092B-C50C-407E-A947-70E740481C1C}">
                <a14:useLocalDpi xmlns:a14="http://schemas.microsoft.com/office/drawing/2010/main" val="0"/>
              </a:ext>
            </a:extLst>
          </a:blip>
          <a:srcRect l="11592" r="8991" b="-1"/>
          <a:stretch/>
        </p:blipFill>
        <p:spPr>
          <a:xfrm>
            <a:off x="6197603" y="1866423"/>
            <a:ext cx="5384794" cy="4525963"/>
          </a:xfrm>
          <a:prstGeom prst="rect">
            <a:avLst/>
          </a:prstGeom>
          <a:noFill/>
        </p:spPr>
      </p:pic>
    </p:spTree>
    <p:extLst>
      <p:ext uri="{BB962C8B-B14F-4D97-AF65-F5344CB8AC3E}">
        <p14:creationId xmlns:p14="http://schemas.microsoft.com/office/powerpoint/2010/main" val="174944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AF619-4463-30B7-75C0-347B8930B6B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81FBE41-7AD6-1202-8CF7-3B7571759422}"/>
              </a:ext>
            </a:extLst>
          </p:cNvPr>
          <p:cNvSpPr txBox="1">
            <a:spLocks noGrp="1"/>
          </p:cNvSpPr>
          <p:nvPr>
            <p:ph type="title"/>
          </p:nvPr>
        </p:nvSpPr>
        <p:spPr bwMode="auto">
          <a:xfrm>
            <a:off x="1900518" y="274638"/>
            <a:ext cx="9466729" cy="1217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rmAutofit/>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pPr>
              <a:spcAft>
                <a:spcPts val="600"/>
              </a:spcAft>
            </a:pPr>
            <a:r>
              <a:rPr lang="en-US" sz="2400" b="1" kern="1200">
                <a:solidFill>
                  <a:schemeClr val="tx1"/>
                </a:solidFill>
                <a:latin typeface="Arial" panose="020B0604020202020204" pitchFamily="34" charset="0"/>
                <a:cs typeface="Arial" panose="020B0604020202020204" pitchFamily="34" charset="0"/>
              </a:rPr>
              <a:t>RETROFIT</a:t>
            </a:r>
            <a:r>
              <a:rPr lang="en-US" sz="2400">
                <a:solidFill>
                  <a:schemeClr val="tx1"/>
                </a:solidFill>
                <a:latin typeface="Arial" panose="020B0604020202020204" pitchFamily="34" charset="0"/>
                <a:cs typeface="Arial" panose="020B0604020202020204" pitchFamily="34" charset="0"/>
              </a:rPr>
              <a:t> MEASURE INCENTIVES</a:t>
            </a:r>
            <a:endParaRPr lang="en-US" sz="2400" b="1" kern="1200">
              <a:solidFill>
                <a:schemeClr val="tx1"/>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D1A58F4F-44EB-22A0-9313-2A00D01E1DFB}"/>
              </a:ext>
            </a:extLst>
          </p:cNvPr>
          <p:cNvGraphicFramePr>
            <a:graphicFrameLocks noGrp="1"/>
          </p:cNvGraphicFramePr>
          <p:nvPr>
            <p:extLst>
              <p:ext uri="{D42A27DB-BD31-4B8C-83A1-F6EECF244321}">
                <p14:modId xmlns:p14="http://schemas.microsoft.com/office/powerpoint/2010/main" val="3236344381"/>
              </p:ext>
            </p:extLst>
          </p:nvPr>
        </p:nvGraphicFramePr>
        <p:xfrm>
          <a:off x="294131" y="1779803"/>
          <a:ext cx="11603737" cy="3597940"/>
        </p:xfrm>
        <a:graphic>
          <a:graphicData uri="http://schemas.openxmlformats.org/drawingml/2006/table">
            <a:tbl>
              <a:tblPr firstRow="1" bandRow="1">
                <a:tableStyleId>{5C22544A-7EE6-4342-B048-85BDC9FD1C3A}</a:tableStyleId>
              </a:tblPr>
              <a:tblGrid>
                <a:gridCol w="4495862">
                  <a:extLst>
                    <a:ext uri="{9D8B030D-6E8A-4147-A177-3AD203B41FA5}">
                      <a16:colId xmlns:a16="http://schemas.microsoft.com/office/drawing/2014/main" val="782720245"/>
                    </a:ext>
                  </a:extLst>
                </a:gridCol>
                <a:gridCol w="831433">
                  <a:extLst>
                    <a:ext uri="{9D8B030D-6E8A-4147-A177-3AD203B41FA5}">
                      <a16:colId xmlns:a16="http://schemas.microsoft.com/office/drawing/2014/main" val="219392275"/>
                    </a:ext>
                  </a:extLst>
                </a:gridCol>
                <a:gridCol w="1084174">
                  <a:extLst>
                    <a:ext uri="{9D8B030D-6E8A-4147-A177-3AD203B41FA5}">
                      <a16:colId xmlns:a16="http://schemas.microsoft.com/office/drawing/2014/main" val="3754957136"/>
                    </a:ext>
                  </a:extLst>
                </a:gridCol>
                <a:gridCol w="1016000">
                  <a:extLst>
                    <a:ext uri="{9D8B030D-6E8A-4147-A177-3AD203B41FA5}">
                      <a16:colId xmlns:a16="http://schemas.microsoft.com/office/drawing/2014/main" val="3215966794"/>
                    </a:ext>
                  </a:extLst>
                </a:gridCol>
                <a:gridCol w="1050518">
                  <a:extLst>
                    <a:ext uri="{9D8B030D-6E8A-4147-A177-3AD203B41FA5}">
                      <a16:colId xmlns:a16="http://schemas.microsoft.com/office/drawing/2014/main" val="211826331"/>
                    </a:ext>
                  </a:extLst>
                </a:gridCol>
                <a:gridCol w="1608166">
                  <a:extLst>
                    <a:ext uri="{9D8B030D-6E8A-4147-A177-3AD203B41FA5}">
                      <a16:colId xmlns:a16="http://schemas.microsoft.com/office/drawing/2014/main" val="2754441627"/>
                    </a:ext>
                  </a:extLst>
                </a:gridCol>
                <a:gridCol w="1517584">
                  <a:extLst>
                    <a:ext uri="{9D8B030D-6E8A-4147-A177-3AD203B41FA5}">
                      <a16:colId xmlns:a16="http://schemas.microsoft.com/office/drawing/2014/main" val="316555728"/>
                    </a:ext>
                  </a:extLst>
                </a:gridCol>
              </a:tblGrid>
              <a:tr h="517674">
                <a:tc>
                  <a:txBody>
                    <a:bodyPr/>
                    <a:lstStyle/>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Retrofit Measure Name</a:t>
                      </a:r>
                      <a:endParaRPr lang="en-US" sz="13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300" b="1" i="0" u="none" strike="noStrike" dirty="0">
                          <a:solidFill>
                            <a:schemeClr val="bg1"/>
                          </a:solidFill>
                          <a:effectLst/>
                          <a:latin typeface="Arial" panose="020B0604020202020204" pitchFamily="34" charset="0"/>
                          <a:cs typeface="Arial" panose="020B0604020202020204" pitchFamily="34" charset="0"/>
                        </a:rPr>
                        <a:t>Unit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Measure Cost</a:t>
                      </a:r>
                      <a:endParaRPr lang="en-US" sz="1300" b="1" i="0" u="none" strike="noStrike" baseline="30000"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Labor </a:t>
                      </a:r>
                    </a:p>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Cost</a:t>
                      </a:r>
                      <a:endParaRPr lang="en-US" sz="1300" b="1" i="0" u="none" strike="noStrike" baseline="30000"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marL="0" algn="ctr" defTabSz="342900" rtl="0" eaLnBrk="1" fontAlgn="ctr" latinLnBrk="0" hangingPunct="1"/>
                      <a:r>
                        <a:rPr lang="en-US" sz="1300" b="1" u="none" strike="noStrike" kern="1200" dirty="0">
                          <a:solidFill>
                            <a:schemeClr val="bg1"/>
                          </a:solidFill>
                          <a:effectLst/>
                          <a:latin typeface="Arial" panose="020B0604020202020204" pitchFamily="34" charset="0"/>
                          <a:ea typeface="+mn-ea"/>
                          <a:cs typeface="Arial" panose="020B0604020202020204" pitchFamily="34" charset="0"/>
                        </a:rPr>
                        <a:t>Total Incentive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CAP Incentive per </a:t>
                      </a:r>
                    </a:p>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Unit (</a:t>
                      </a:r>
                      <a:r>
                        <a:rPr lang="en-US" sz="1300" b="1" u="none" strike="noStrike" dirty="0">
                          <a:solidFill>
                            <a:schemeClr val="tx1"/>
                          </a:solidFill>
                          <a:effectLst/>
                          <a:highlight>
                            <a:srgbClr val="FFFF00"/>
                          </a:highlight>
                          <a:latin typeface="Arial" panose="020B0604020202020204" pitchFamily="34" charset="0"/>
                          <a:cs typeface="Arial" panose="020B0604020202020204" pitchFamily="34" charset="0"/>
                        </a:rPr>
                        <a:t>90% of Cost</a:t>
                      </a:r>
                      <a:r>
                        <a:rPr lang="en-US" sz="1300" b="1" u="none" strike="noStrike" dirty="0">
                          <a:solidFill>
                            <a:schemeClr val="bg1"/>
                          </a:solidFill>
                          <a:effectLst/>
                          <a:latin typeface="Arial" panose="020B0604020202020204" pitchFamily="34" charset="0"/>
                          <a:cs typeface="Arial" panose="020B0604020202020204" pitchFamily="34" charset="0"/>
                        </a:rPr>
                        <a:t>)</a:t>
                      </a:r>
                      <a:endParaRPr lang="en-US" sz="1300" b="1" i="0" u="none" strike="noStrike" baseline="30000"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SLP Incentive per </a:t>
                      </a:r>
                    </a:p>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Unit (65% of Cost)</a:t>
                      </a:r>
                      <a:endParaRPr lang="en-US" sz="1300" b="1" i="0" u="none" strike="noStrike" baseline="30000"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extLst>
                  <a:ext uri="{0D108BD9-81ED-4DB2-BD59-A6C34878D82A}">
                    <a16:rowId xmlns:a16="http://schemas.microsoft.com/office/drawing/2014/main" val="3481934787"/>
                  </a:ext>
                </a:extLst>
              </a:tr>
              <a:tr h="515437">
                <a:tc>
                  <a:txBody>
                    <a:bodyPr/>
                    <a:lstStyle/>
                    <a:p>
                      <a:pPr marL="91440" algn="l" fontAlgn="ctr"/>
                      <a:r>
                        <a:rPr lang="en-US" sz="1200" b="0" u="none" strike="noStrike" dirty="0">
                          <a:solidFill>
                            <a:schemeClr val="tx1"/>
                          </a:solidFill>
                          <a:effectLst/>
                          <a:latin typeface="Arial" panose="020B0604020202020204" pitchFamily="34" charset="0"/>
                          <a:cs typeface="Arial" panose="020B0604020202020204" pitchFamily="34" charset="0"/>
                        </a:rPr>
                        <a:t>ENERGY STAR Refrigerator Replacement </a:t>
                      </a:r>
                      <a:r>
                        <a:rPr lang="en-US" sz="1200" kern="1200" dirty="0">
                          <a:solidFill>
                            <a:schemeClr val="dk1"/>
                          </a:solidFill>
                          <a:effectLst/>
                          <a:latin typeface="Arial" panose="020B0604020202020204" pitchFamily="34" charset="0"/>
                          <a:ea typeface="+mn-ea"/>
                          <a:cs typeface="Arial" panose="020B0604020202020204" pitchFamily="34" charset="0"/>
                        </a:rPr>
                        <a:t>20-22 Top Freezer </a:t>
                      </a:r>
                    </a:p>
                    <a:p>
                      <a:pPr marL="91440" algn="l" fontAlgn="ctr"/>
                      <a:r>
                        <a:rPr lang="en-US" sz="1200" kern="1200" dirty="0">
                          <a:solidFill>
                            <a:schemeClr val="dk1"/>
                          </a:solidFill>
                          <a:effectLst/>
                          <a:latin typeface="Arial" panose="020B0604020202020204" pitchFamily="34" charset="0"/>
                          <a:ea typeface="+mn-ea"/>
                          <a:cs typeface="Arial" panose="020B0604020202020204" pitchFamily="34" charset="0"/>
                        </a:rPr>
                        <a:t>(includes icemaker if required)</a:t>
                      </a:r>
                      <a:endParaRPr lang="en-US" sz="1200" b="0" i="0" u="none" strike="noStrike" baseline="30000"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ctr" fontAlgn="ctr"/>
                      <a:r>
                        <a:rPr lang="en-US" sz="1200" b="0" i="0" u="none" strike="noStrike" dirty="0">
                          <a:solidFill>
                            <a:schemeClr val="tx1"/>
                          </a:solidFill>
                          <a:effectLst/>
                          <a:latin typeface="Arial" panose="020B0604020202020204" pitchFamily="34" charset="0"/>
                          <a:cs typeface="Arial" panose="020B0604020202020204" pitchFamily="34" charset="0"/>
                        </a:rPr>
                        <a:t>Each</a:t>
                      </a:r>
                      <a:endParaRPr lang="en-US" sz="1200" b="0" i="0" u="none" strike="noStrike" baseline="30000"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$890.00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$225.00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$1,115.00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342900" rtl="0" eaLnBrk="1" fontAlgn="b" latinLnBrk="0" hangingPunct="1">
                        <a:buNone/>
                      </a:pPr>
                      <a:r>
                        <a:rPr lang="en-US" sz="1200" kern="1200" spc="-10" dirty="0">
                          <a:solidFill>
                            <a:schemeClr val="dk1"/>
                          </a:solidFill>
                          <a:effectLst/>
                          <a:latin typeface="Arial" panose="020B0604020202020204" pitchFamily="34" charset="0"/>
                          <a:ea typeface="Tahoma" panose="020B0604030504040204" pitchFamily="34" charset="0"/>
                          <a:cs typeface="Arial" panose="020B0604020202020204" pitchFamily="34" charset="0"/>
                        </a:rPr>
                        <a:t>$1,003.50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25" dirty="0">
                          <a:solidFill>
                            <a:schemeClr val="tx1"/>
                          </a:solidFill>
                          <a:effectLst/>
                          <a:latin typeface="Arial" panose="020B0604020202020204" pitchFamily="34" charset="0"/>
                          <a:ea typeface="Tahoma" panose="020B0604030504040204" pitchFamily="34" charset="0"/>
                          <a:cs typeface="Arial" panose="020B0604020202020204" pitchFamily="34" charset="0"/>
                        </a:rPr>
                        <a:t>$724.75</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00690920"/>
                  </a:ext>
                </a:extLst>
              </a:tr>
              <a:tr h="515437">
                <a:tc>
                  <a:txBody>
                    <a:bodyPr/>
                    <a:lstStyle/>
                    <a:p>
                      <a:pPr marL="91440" marR="0" lvl="0" indent="0" algn="l" defTabSz="342900" rtl="0" eaLnBrk="1" fontAlgn="ctr" latinLnBrk="0" hangingPunct="1">
                        <a:lnSpc>
                          <a:spcPct val="100000"/>
                        </a:lnSpc>
                        <a:spcBef>
                          <a:spcPts val="0"/>
                        </a:spcBef>
                        <a:spcAft>
                          <a:spcPts val="0"/>
                        </a:spcAft>
                        <a:buClrTx/>
                        <a:buSzTx/>
                        <a:buFontTx/>
                        <a:buNone/>
                        <a:tabLst/>
                        <a:defRPr/>
                      </a:pPr>
                      <a:r>
                        <a:rPr lang="en-US" sz="1200" b="0" u="none" strike="noStrike" dirty="0">
                          <a:solidFill>
                            <a:schemeClr val="tx1"/>
                          </a:solidFill>
                          <a:effectLst/>
                          <a:latin typeface="Arial" panose="020B0604020202020204" pitchFamily="34" charset="0"/>
                          <a:cs typeface="Arial" panose="020B0604020202020204" pitchFamily="34" charset="0"/>
                        </a:rPr>
                        <a:t>ENERGY STAR Refrigerator Replacement </a:t>
                      </a:r>
                      <a:r>
                        <a:rPr lang="en-US" sz="1200" kern="1200" dirty="0">
                          <a:solidFill>
                            <a:schemeClr val="dk1"/>
                          </a:solidFill>
                          <a:effectLst/>
                          <a:latin typeface="Arial" panose="020B0604020202020204" pitchFamily="34" charset="0"/>
                          <a:ea typeface="+mn-ea"/>
                          <a:cs typeface="Arial" panose="020B0604020202020204" pitchFamily="34" charset="0"/>
                        </a:rPr>
                        <a:t>19-22 Bottom Freezer </a:t>
                      </a:r>
                    </a:p>
                    <a:p>
                      <a:pPr marL="91440" marR="0" lvl="0" indent="0" algn="l" defTabSz="342900" rtl="0" eaLnBrk="1" fontAlgn="ctr" latinLnBrk="0" hangingPunct="1">
                        <a:lnSpc>
                          <a:spcPct val="100000"/>
                        </a:lnSpc>
                        <a:spcBef>
                          <a:spcPts val="0"/>
                        </a:spcBef>
                        <a:spcAft>
                          <a:spcPts val="0"/>
                        </a:spcAft>
                        <a:buClrTx/>
                        <a:buSzTx/>
                        <a:buFontTx/>
                        <a:buNone/>
                        <a:tabLst/>
                        <a:defRPr/>
                      </a:pPr>
                      <a:r>
                        <a:rPr lang="en-US" sz="1200" kern="1200" dirty="0">
                          <a:solidFill>
                            <a:schemeClr val="dk1"/>
                          </a:solidFill>
                          <a:effectLst/>
                          <a:latin typeface="Arial" panose="020B0604020202020204" pitchFamily="34" charset="0"/>
                          <a:ea typeface="+mn-ea"/>
                          <a:cs typeface="Arial" panose="020B0604020202020204" pitchFamily="34" charset="0"/>
                        </a:rPr>
                        <a:t>(includes icemaker if required)</a:t>
                      </a:r>
                      <a:endParaRPr lang="en-US" sz="1200" b="0" i="0" u="none" strike="noStrike" baseline="30000"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Each</a:t>
                      </a:r>
                      <a:endParaRPr kumimoji="0" lang="en-US" sz="12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$1,150.00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$225.00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$1,375.00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342900" rtl="0" eaLnBrk="1" fontAlgn="b" latinLnBrk="0" hangingPunct="1">
                        <a:buNone/>
                      </a:pPr>
                      <a:r>
                        <a:rPr lang="en-US" sz="1200" kern="1200" spc="-10" dirty="0">
                          <a:solidFill>
                            <a:schemeClr val="dk1"/>
                          </a:solidFill>
                          <a:effectLst/>
                          <a:latin typeface="Arial" panose="020B0604020202020204" pitchFamily="34" charset="0"/>
                          <a:ea typeface="Tahoma" panose="020B0604030504040204" pitchFamily="34" charset="0"/>
                          <a:cs typeface="Arial" panose="020B0604020202020204" pitchFamily="34" charset="0"/>
                        </a:rPr>
                        <a:t>$1,237.50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r>
                        <a:rPr lang="en-US" sz="1200" spc="-25">
                          <a:solidFill>
                            <a:schemeClr val="tx1"/>
                          </a:solidFill>
                          <a:effectLst/>
                          <a:latin typeface="Arial" panose="020B0604020202020204" pitchFamily="34" charset="0"/>
                          <a:ea typeface="Tahoma" panose="020B0604030504040204" pitchFamily="34" charset="0"/>
                          <a:cs typeface="Arial" panose="020B0604020202020204" pitchFamily="34" charset="0"/>
                        </a:rPr>
                        <a:t>$893.75</a:t>
                      </a:r>
                      <a:endParaRPr lang="en-US" sz="120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5927085"/>
                  </a:ext>
                </a:extLst>
              </a:tr>
              <a:tr h="631002">
                <a:tc>
                  <a:txBody>
                    <a:bodyPr/>
                    <a:lstStyle/>
                    <a:p>
                      <a:pPr marL="91440" marR="0" lvl="0" indent="0" algn="l" defTabSz="342900" rtl="0" eaLnBrk="1" fontAlgn="ctr" latinLnBrk="0" hangingPunct="1">
                        <a:lnSpc>
                          <a:spcPct val="100000"/>
                        </a:lnSpc>
                        <a:spcBef>
                          <a:spcPts val="0"/>
                        </a:spcBef>
                        <a:spcAft>
                          <a:spcPts val="0"/>
                        </a:spcAft>
                        <a:buClrTx/>
                        <a:buSzTx/>
                        <a:buFontTx/>
                        <a:buNone/>
                        <a:tabLst/>
                        <a:defRPr/>
                      </a:pPr>
                      <a:r>
                        <a:rPr lang="en-US" sz="1200" b="0" u="none" strike="noStrike" dirty="0">
                          <a:solidFill>
                            <a:schemeClr val="tx1"/>
                          </a:solidFill>
                          <a:effectLst/>
                          <a:latin typeface="Arial" panose="020B0604020202020204" pitchFamily="34" charset="0"/>
                          <a:cs typeface="Arial" panose="020B0604020202020204" pitchFamily="34" charset="0"/>
                        </a:rPr>
                        <a:t>ENERGY STAR Refrigerator Replacement </a:t>
                      </a:r>
                      <a:r>
                        <a:rPr lang="en-US" sz="1200" kern="1200" dirty="0">
                          <a:solidFill>
                            <a:schemeClr val="dk1"/>
                          </a:solidFill>
                          <a:effectLst/>
                          <a:latin typeface="Arial" panose="020B0604020202020204" pitchFamily="34" charset="0"/>
                          <a:ea typeface="+mn-ea"/>
                          <a:cs typeface="Arial" panose="020B0604020202020204" pitchFamily="34" charset="0"/>
                        </a:rPr>
                        <a:t>20-23 Side by Side or French Door</a:t>
                      </a:r>
                    </a:p>
                    <a:p>
                      <a:pPr marL="91440" marR="0" lvl="0" indent="0" algn="l" defTabSz="342900" rtl="0" eaLnBrk="1" fontAlgn="ctr" latinLnBrk="0" hangingPunct="1">
                        <a:lnSpc>
                          <a:spcPct val="100000"/>
                        </a:lnSpc>
                        <a:spcBef>
                          <a:spcPts val="0"/>
                        </a:spcBef>
                        <a:spcAft>
                          <a:spcPts val="0"/>
                        </a:spcAft>
                        <a:buClrTx/>
                        <a:buSzTx/>
                        <a:buFontTx/>
                        <a:buNone/>
                        <a:tabLst/>
                        <a:defRPr/>
                      </a:pPr>
                      <a:r>
                        <a:rPr lang="en-US" sz="1200" kern="1200" dirty="0">
                          <a:solidFill>
                            <a:schemeClr val="dk1"/>
                          </a:solidFill>
                          <a:effectLst/>
                          <a:latin typeface="Arial" panose="020B0604020202020204" pitchFamily="34" charset="0"/>
                          <a:ea typeface="+mn-ea"/>
                          <a:cs typeface="Arial" panose="020B0604020202020204" pitchFamily="34" charset="0"/>
                        </a:rPr>
                        <a:t>(always includes icemaker)</a:t>
                      </a:r>
                      <a:endParaRPr lang="en-US" sz="1200" b="0" i="0" u="none" strike="noStrike" baseline="30000"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Each</a:t>
                      </a:r>
                      <a:endParaRPr kumimoji="0" lang="en-US" sz="12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$1,300.00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$225.00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$1,525.00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342900" rtl="0" eaLnBrk="1" fontAlgn="b" latinLnBrk="0" hangingPunct="1">
                        <a:buNone/>
                      </a:pPr>
                      <a:r>
                        <a:rPr lang="en-US" sz="1200" kern="1200" spc="-10" dirty="0">
                          <a:solidFill>
                            <a:schemeClr val="dk1"/>
                          </a:solidFill>
                          <a:effectLst/>
                          <a:latin typeface="Arial" panose="020B0604020202020204" pitchFamily="34" charset="0"/>
                          <a:ea typeface="Tahoma" panose="020B0604030504040204" pitchFamily="34" charset="0"/>
                          <a:cs typeface="Arial" panose="020B0604020202020204" pitchFamily="34" charset="0"/>
                        </a:rPr>
                        <a:t>$1,372.50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25" dirty="0">
                          <a:solidFill>
                            <a:schemeClr val="tx1"/>
                          </a:solidFill>
                          <a:effectLst/>
                          <a:latin typeface="Arial" panose="020B0604020202020204" pitchFamily="34" charset="0"/>
                          <a:ea typeface="Tahoma" panose="020B0604030504040204" pitchFamily="34" charset="0"/>
                          <a:cs typeface="Arial" panose="020B0604020202020204" pitchFamily="34" charset="0"/>
                        </a:rPr>
                        <a:t>$991.25</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89897356"/>
                  </a:ext>
                </a:extLst>
              </a:tr>
              <a:tr h="515437">
                <a:tc>
                  <a:txBody>
                    <a:bodyPr/>
                    <a:lstStyle/>
                    <a:p>
                      <a:pPr marL="91440" marR="0" lvl="0" indent="0" algn="l" defTabSz="342900" rtl="0" eaLnBrk="1" fontAlgn="ctr" latinLnBrk="0" hangingPunct="1">
                        <a:lnSpc>
                          <a:spcPct val="100000"/>
                        </a:lnSpc>
                        <a:spcBef>
                          <a:spcPts val="0"/>
                        </a:spcBef>
                        <a:spcAft>
                          <a:spcPts val="0"/>
                        </a:spcAft>
                        <a:buClrTx/>
                        <a:buSzTx/>
                        <a:buFontTx/>
                        <a:buNone/>
                        <a:tabLst/>
                        <a:defRPr/>
                      </a:pPr>
                      <a:r>
                        <a:rPr lang="en-US" sz="1200" b="0" u="none" strike="noStrike" dirty="0">
                          <a:solidFill>
                            <a:schemeClr val="tx1"/>
                          </a:solidFill>
                          <a:effectLst/>
                          <a:latin typeface="Arial" panose="020B0604020202020204" pitchFamily="34" charset="0"/>
                          <a:cs typeface="Arial" panose="020B0604020202020204" pitchFamily="34" charset="0"/>
                        </a:rPr>
                        <a:t>ENERGY STAR Refrigerator Replacement </a:t>
                      </a:r>
                      <a:r>
                        <a:rPr lang="en-US" sz="1200" kern="1200" dirty="0">
                          <a:solidFill>
                            <a:schemeClr val="dk1"/>
                          </a:solidFill>
                          <a:effectLst/>
                          <a:latin typeface="Arial" panose="020B0604020202020204" pitchFamily="34" charset="0"/>
                          <a:ea typeface="+mn-ea"/>
                          <a:cs typeface="Arial" panose="020B0604020202020204" pitchFamily="34" charset="0"/>
                        </a:rPr>
                        <a:t>24-26 Side by Side </a:t>
                      </a:r>
                    </a:p>
                    <a:p>
                      <a:pPr marL="91440" marR="0" lvl="0" indent="0" algn="l" defTabSz="342900" rtl="0" eaLnBrk="1" fontAlgn="ctr" latinLnBrk="0" hangingPunct="1">
                        <a:lnSpc>
                          <a:spcPct val="100000"/>
                        </a:lnSpc>
                        <a:spcBef>
                          <a:spcPts val="0"/>
                        </a:spcBef>
                        <a:spcAft>
                          <a:spcPts val="0"/>
                        </a:spcAft>
                        <a:buClrTx/>
                        <a:buSzTx/>
                        <a:buFontTx/>
                        <a:buNone/>
                        <a:tabLst/>
                        <a:defRPr/>
                      </a:pPr>
                      <a:r>
                        <a:rPr lang="en-US" sz="1200" kern="1200" dirty="0">
                          <a:solidFill>
                            <a:schemeClr val="dk1"/>
                          </a:solidFill>
                          <a:effectLst/>
                          <a:latin typeface="Arial" panose="020B0604020202020204" pitchFamily="34" charset="0"/>
                          <a:ea typeface="+mn-ea"/>
                          <a:cs typeface="Arial" panose="020B0604020202020204" pitchFamily="34" charset="0"/>
                        </a:rPr>
                        <a:t>(always includes icemaker)</a:t>
                      </a:r>
                      <a:endParaRPr lang="en-US" sz="1200" b="0" i="0" u="none" strike="noStrike" baseline="30000"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a:t>
                      </a:r>
                      <a:endParaRPr kumimoji="0" lang="en-US"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$1,325.00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$225.00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$1,550.00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342900" rtl="0" eaLnBrk="1" fontAlgn="b" latinLnBrk="0" hangingPunct="1">
                        <a:buNone/>
                      </a:pPr>
                      <a:r>
                        <a:rPr lang="en-US" sz="1200" kern="1200" spc="-10" dirty="0">
                          <a:solidFill>
                            <a:schemeClr val="dk1"/>
                          </a:solidFill>
                          <a:effectLst/>
                          <a:latin typeface="Arial" panose="020B0604020202020204" pitchFamily="34" charset="0"/>
                          <a:ea typeface="Tahoma" panose="020B0604030504040204" pitchFamily="34" charset="0"/>
                          <a:cs typeface="Arial" panose="020B0604020202020204" pitchFamily="34" charset="0"/>
                        </a:rPr>
                        <a:t>$1,395.00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r>
                        <a:rPr lang="en-US" sz="1200" spc="-25" dirty="0">
                          <a:solidFill>
                            <a:schemeClr val="tx1"/>
                          </a:solidFill>
                          <a:effectLst/>
                          <a:latin typeface="Arial" panose="020B0604020202020204" pitchFamily="34" charset="0"/>
                          <a:ea typeface="Tahoma" panose="020B0604030504040204" pitchFamily="34" charset="0"/>
                          <a:cs typeface="Arial" panose="020B0604020202020204" pitchFamily="34" charset="0"/>
                        </a:rPr>
                        <a:t>$1,007.50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237728"/>
                  </a:ext>
                </a:extLst>
              </a:tr>
              <a:tr h="500593">
                <a:tc>
                  <a:txBody>
                    <a:bodyPr/>
                    <a:lstStyle/>
                    <a:p>
                      <a:pPr marL="91440" marR="0" lvl="0" indent="0" algn="l"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ENERGY STAR Refrigerator Replacement 24-26 French Door</a:t>
                      </a:r>
                    </a:p>
                    <a:p>
                      <a:pPr marL="91440" marR="0" lvl="0" indent="0" algn="l"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(always includes icemaker)</a:t>
                      </a:r>
                      <a:endParaRPr kumimoji="0" lang="en-US" sz="1200" b="0" i="0" u="none" strike="noStrike" kern="1200" cap="none" spc="0" normalizeH="0" baseline="3000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a:t>
                      </a:r>
                      <a:endParaRPr kumimoji="0" lang="en-US"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$1,500.00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$225.00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$1,725.00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342900" rtl="0" eaLnBrk="1" fontAlgn="b" latinLnBrk="0" hangingPunct="1">
                        <a:buNone/>
                      </a:pPr>
                      <a:r>
                        <a:rPr lang="en-US" sz="1200" kern="1200" spc="-10" dirty="0">
                          <a:solidFill>
                            <a:schemeClr val="dk1"/>
                          </a:solidFill>
                          <a:effectLst/>
                          <a:latin typeface="Arial" panose="020B0604020202020204" pitchFamily="34" charset="0"/>
                          <a:ea typeface="Tahoma" panose="020B0604030504040204" pitchFamily="34" charset="0"/>
                          <a:cs typeface="Arial" panose="020B0604020202020204" pitchFamily="34" charset="0"/>
                        </a:rPr>
                        <a:t>$1,552.50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25" dirty="0">
                          <a:solidFill>
                            <a:schemeClr val="tx1"/>
                          </a:solidFill>
                          <a:effectLst/>
                          <a:latin typeface="Arial" panose="020B0604020202020204" pitchFamily="34" charset="0"/>
                          <a:ea typeface="Tahoma" panose="020B0604030504040204" pitchFamily="34" charset="0"/>
                          <a:cs typeface="Arial" panose="020B0604020202020204" pitchFamily="34" charset="0"/>
                        </a:rPr>
                        <a:t>$1,121.25</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2280530"/>
                  </a:ext>
                </a:extLst>
              </a:tr>
              <a:tr h="402360">
                <a:tc>
                  <a:txBody>
                    <a:bodyPr/>
                    <a:lstStyle/>
                    <a:p>
                      <a:pPr marL="91440" algn="l" fontAlgn="ctr"/>
                      <a:r>
                        <a:rPr lang="en-US" sz="1200" u="none" strike="noStrike" dirty="0">
                          <a:solidFill>
                            <a:schemeClr val="tx1"/>
                          </a:solidFill>
                          <a:effectLst/>
                          <a:highlight>
                            <a:srgbClr val="FFFF00"/>
                          </a:highlight>
                          <a:latin typeface="Arial" panose="020B0604020202020204" pitchFamily="34" charset="0"/>
                          <a:cs typeface="Arial" panose="020B0604020202020204" pitchFamily="34" charset="0"/>
                        </a:rPr>
                        <a:t>ENERGY STAR </a:t>
                      </a:r>
                      <a:r>
                        <a:rPr lang="en-US" sz="1200" b="0" i="0" u="none" strike="noStrike" dirty="0">
                          <a:solidFill>
                            <a:schemeClr val="tx1"/>
                          </a:solidFill>
                          <a:effectLst/>
                          <a:highlight>
                            <a:srgbClr val="FFFF00"/>
                          </a:highlight>
                          <a:latin typeface="Arial" panose="020B0604020202020204" pitchFamily="34" charset="0"/>
                          <a:cs typeface="Arial" panose="020B0604020202020204" pitchFamily="34" charset="0"/>
                        </a:rPr>
                        <a:t>Heat Pump Clothes Dryer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$1,500.00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$1,700.00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342900" rtl="0" eaLnBrk="1" fontAlgn="b" latinLnBrk="0" hangingPunct="1">
                        <a:buNone/>
                      </a:pPr>
                      <a:r>
                        <a:rPr lang="en-US" sz="1200" kern="1200" spc="-10" dirty="0">
                          <a:solidFill>
                            <a:schemeClr val="dk1"/>
                          </a:solidFill>
                          <a:effectLst/>
                          <a:latin typeface="Arial" panose="020B0604020202020204" pitchFamily="34" charset="0"/>
                          <a:ea typeface="Tahoma" panose="020B0604030504040204" pitchFamily="34" charset="0"/>
                          <a:cs typeface="Arial" panose="020B0604020202020204" pitchFamily="34" charset="0"/>
                        </a:rPr>
                        <a:t>$1,530.00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$1,105.00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7132120"/>
                  </a:ext>
                </a:extLst>
              </a:tr>
            </a:tbl>
          </a:graphicData>
        </a:graphic>
      </p:graphicFrame>
      <p:sp>
        <p:nvSpPr>
          <p:cNvPr id="2" name="TextBox 1">
            <a:extLst>
              <a:ext uri="{FF2B5EF4-FFF2-40B4-BE49-F238E27FC236}">
                <a16:creationId xmlns:a16="http://schemas.microsoft.com/office/drawing/2014/main" id="{97547662-E4C1-3F20-3308-6420D9B0B00B}"/>
              </a:ext>
            </a:extLst>
          </p:cNvPr>
          <p:cNvSpPr txBox="1"/>
          <p:nvPr/>
        </p:nvSpPr>
        <p:spPr>
          <a:xfrm>
            <a:off x="294131" y="5434463"/>
            <a:ext cx="11603737" cy="461665"/>
          </a:xfrm>
          <a:prstGeom prst="rect">
            <a:avLst/>
          </a:prstGeom>
          <a:noFill/>
        </p:spPr>
        <p:txBody>
          <a:bodyPr wrap="square" rtlCol="0">
            <a:spAutoFit/>
          </a:bodyPr>
          <a:lstStyle/>
          <a:p>
            <a:r>
              <a:rPr lang="en-US" sz="1200" i="1" dirty="0">
                <a:highlight>
                  <a:srgbClr val="FFFF00"/>
                </a:highlight>
                <a:latin typeface="Arial" panose="020B0604020202020204" pitchFamily="34" charset="0"/>
                <a:cs typeface="Arial" panose="020B0604020202020204" pitchFamily="34" charset="0"/>
              </a:rPr>
              <a:t>*Previously offered 27-28 cu. ft. French Door refrigerator replacements will no longer be included as an eligible measure due to cost effectiveness. Customers with this size and style unit may be eligible for replacement if they are willing to downsize to a 24–26 cu. ft. French door refrigerator.</a:t>
            </a:r>
          </a:p>
        </p:txBody>
      </p:sp>
    </p:spTree>
    <p:extLst>
      <p:ext uri="{BB962C8B-B14F-4D97-AF65-F5344CB8AC3E}">
        <p14:creationId xmlns:p14="http://schemas.microsoft.com/office/powerpoint/2010/main" val="7308218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2FA6-3BC9-5357-178A-D5BA64BAD0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53788E-78C4-F949-EA2E-DC2B67852885}"/>
              </a:ext>
            </a:extLst>
          </p:cNvPr>
          <p:cNvSpPr>
            <a:spLocks noGrp="1"/>
          </p:cNvSpPr>
          <p:nvPr>
            <p:ph type="title"/>
          </p:nvPr>
        </p:nvSpPr>
        <p:spPr/>
        <p:txBody>
          <a:bodyPr/>
          <a:lstStyle/>
          <a:p>
            <a:r>
              <a:rPr lang="en-US"/>
              <a:t>THANK YOU FOR JOINING US TODAY!</a:t>
            </a:r>
          </a:p>
        </p:txBody>
      </p:sp>
      <p:sp>
        <p:nvSpPr>
          <p:cNvPr id="5" name="Text Placeholder 4">
            <a:extLst>
              <a:ext uri="{FF2B5EF4-FFF2-40B4-BE49-F238E27FC236}">
                <a16:creationId xmlns:a16="http://schemas.microsoft.com/office/drawing/2014/main" id="{8371A081-3905-87D1-6EB0-431507D48D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92299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4282DA-DA80-FD48-5C85-30AFB4752D8F}"/>
              </a:ext>
            </a:extLst>
          </p:cNvPr>
          <p:cNvSpPr>
            <a:spLocks noGrp="1"/>
          </p:cNvSpPr>
          <p:nvPr>
            <p:ph type="title"/>
          </p:nvPr>
        </p:nvSpPr>
        <p:spPr>
          <a:xfrm>
            <a:off x="963084" y="2906713"/>
            <a:ext cx="10363200" cy="2862267"/>
          </a:xfrm>
        </p:spPr>
        <p:txBody>
          <a:bodyPr anchor="ctr"/>
          <a:lstStyle/>
          <a:p>
            <a:r>
              <a:rPr lang="en-US" sz="3200"/>
              <a:t>APPENDIX</a:t>
            </a:r>
          </a:p>
        </p:txBody>
      </p:sp>
    </p:spTree>
    <p:extLst>
      <p:ext uri="{BB962C8B-B14F-4D97-AF65-F5344CB8AC3E}">
        <p14:creationId xmlns:p14="http://schemas.microsoft.com/office/powerpoint/2010/main" val="6671506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648D3-33A5-9CA8-BFE2-DEB90D4D889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93E4D37-3A67-4AA6-CF4D-44CA8940A335}"/>
              </a:ext>
            </a:extLst>
          </p:cNvPr>
          <p:cNvSpPr>
            <a:spLocks noGrp="1"/>
          </p:cNvSpPr>
          <p:nvPr>
            <p:ph type="title"/>
          </p:nvPr>
        </p:nvSpPr>
        <p:spPr>
          <a:xfrm>
            <a:off x="963084" y="2906713"/>
            <a:ext cx="10363200" cy="2862267"/>
          </a:xfrm>
        </p:spPr>
        <p:txBody>
          <a:bodyPr anchor="ctr"/>
          <a:lstStyle/>
          <a:p>
            <a:r>
              <a:rPr lang="en-US" sz="3200" dirty="0"/>
              <a:t>Customer Eligibility &amp; 2026 FPL Guidelines</a:t>
            </a:r>
          </a:p>
        </p:txBody>
      </p:sp>
    </p:spTree>
    <p:extLst>
      <p:ext uri="{BB962C8B-B14F-4D97-AF65-F5344CB8AC3E}">
        <p14:creationId xmlns:p14="http://schemas.microsoft.com/office/powerpoint/2010/main" val="24245993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0FEBB-BC88-8E45-3CC6-94146DE6241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1077BAD-EB2A-F44F-9478-CA6A5885CE8B}"/>
              </a:ext>
            </a:extLst>
          </p:cNvPr>
          <p:cNvSpPr>
            <a:spLocks noGrp="1"/>
          </p:cNvSpPr>
          <p:nvPr>
            <p:ph type="subTitle" idx="1"/>
          </p:nvPr>
        </p:nvSpPr>
        <p:spPr>
          <a:xfrm>
            <a:off x="824753" y="1594881"/>
            <a:ext cx="10068300" cy="4881045"/>
          </a:xfrm>
        </p:spPr>
        <p:txBody>
          <a:bodyPr/>
          <a:lstStyle/>
          <a:p>
            <a:pPr marL="285750" indent="-285750" algn="l">
              <a:buFont typeface="Arial" panose="020B0604020202020204" pitchFamily="34" charset="0"/>
              <a:buChar char="•"/>
            </a:pPr>
            <a:r>
              <a:rPr lang="en-US" sz="1600" dirty="0">
                <a:solidFill>
                  <a:srgbClr val="000000"/>
                </a:solidFill>
              </a:rPr>
              <a:t>Must be a current</a:t>
            </a:r>
            <a:r>
              <a:rPr lang="en-US" sz="1600" b="0" dirty="0">
                <a:solidFill>
                  <a:srgbClr val="000000"/>
                </a:solidFill>
                <a:effectLst/>
              </a:rPr>
              <a:t> AEP </a:t>
            </a:r>
            <a:r>
              <a:rPr lang="en-US" sz="1600" dirty="0">
                <a:solidFill>
                  <a:srgbClr val="000000"/>
                </a:solidFill>
              </a:rPr>
              <a:t>Ohio residential</a:t>
            </a:r>
            <a:r>
              <a:rPr lang="en-US" sz="1600" b="0" dirty="0">
                <a:solidFill>
                  <a:srgbClr val="000000"/>
                </a:solidFill>
                <a:effectLst/>
              </a:rPr>
              <a:t> electric customer participating in the Community Assistance Program (CAP) or Supplemental Low-Income Program (SLP):</a:t>
            </a:r>
          </a:p>
          <a:p>
            <a:pPr marL="285750" indent="-285750" algn="l">
              <a:buFont typeface="Arial" panose="020B0604020202020204" pitchFamily="34" charset="0"/>
              <a:buChar char="•"/>
            </a:pPr>
            <a:endParaRPr lang="en-US" sz="1800" dirty="0">
              <a:solidFill>
                <a:srgbClr val="000000"/>
              </a:solidFill>
            </a:endParaRPr>
          </a:p>
          <a:p>
            <a:pPr marL="285750" indent="-285750" algn="l">
              <a:buFont typeface="Arial" panose="020B0604020202020204" pitchFamily="34" charset="0"/>
              <a:buChar char="•"/>
            </a:pPr>
            <a:endParaRPr lang="en-US" sz="1800" dirty="0">
              <a:solidFill>
                <a:srgbClr val="000000"/>
              </a:solidFill>
            </a:endParaRPr>
          </a:p>
          <a:p>
            <a:pPr marL="285750" indent="-285750" algn="l">
              <a:buFont typeface="Arial" panose="020B0604020202020204" pitchFamily="34" charset="0"/>
              <a:buChar char="•"/>
            </a:pPr>
            <a:endParaRPr lang="en-US" sz="1800" dirty="0">
              <a:solidFill>
                <a:srgbClr val="000000"/>
              </a:solidFill>
            </a:endParaRPr>
          </a:p>
          <a:p>
            <a:pPr marL="285750" indent="-285750" algn="l">
              <a:buFont typeface="Arial" panose="020B0604020202020204" pitchFamily="34" charset="0"/>
              <a:buChar char="•"/>
            </a:pPr>
            <a:endParaRPr lang="en-US" sz="1800" dirty="0">
              <a:solidFill>
                <a:srgbClr val="000000"/>
              </a:solidFill>
            </a:endParaRPr>
          </a:p>
          <a:p>
            <a:pPr marL="285750" indent="-285750" algn="l">
              <a:buFont typeface="Arial" panose="020B0604020202020204" pitchFamily="34" charset="0"/>
              <a:buChar char="•"/>
            </a:pPr>
            <a:endParaRPr lang="en-US" sz="1800" dirty="0">
              <a:solidFill>
                <a:srgbClr val="000000"/>
              </a:solidFill>
            </a:endParaRPr>
          </a:p>
          <a:p>
            <a:pPr algn="l"/>
            <a:endParaRPr lang="en-US" sz="1800" dirty="0">
              <a:solidFill>
                <a:srgbClr val="000000"/>
              </a:solidFill>
            </a:endParaRPr>
          </a:p>
          <a:p>
            <a:pPr algn="l"/>
            <a:endParaRPr lang="en-US" sz="1800" dirty="0">
              <a:solidFill>
                <a:srgbClr val="000000"/>
              </a:solidFill>
            </a:endParaRPr>
          </a:p>
          <a:p>
            <a:pPr marL="285750" indent="-285750" algn="l">
              <a:buFont typeface="Arial" panose="020B0604020202020204" pitchFamily="34" charset="0"/>
              <a:buChar char="•"/>
            </a:pPr>
            <a:r>
              <a:rPr lang="en-US" sz="1600" b="1" dirty="0">
                <a:solidFill>
                  <a:srgbClr val="000000"/>
                </a:solidFill>
              </a:rPr>
              <a:t>Property Eligibility</a:t>
            </a:r>
            <a:r>
              <a:rPr lang="en-US" sz="1600" dirty="0">
                <a:solidFill>
                  <a:srgbClr val="000000"/>
                </a:solidFill>
              </a:rPr>
              <a:t>: Single-family homes, townhomes, manufactured homes, and separately metered multi-family dwellings (apartments and condos). Renters must obtain a signed Landlord Authorization Form.</a:t>
            </a:r>
          </a:p>
          <a:p>
            <a:pPr algn="l"/>
            <a:endParaRPr lang="en-US" sz="1000" dirty="0">
              <a:solidFill>
                <a:srgbClr val="000000"/>
              </a:solidFill>
              <a:highlight>
                <a:srgbClr val="FFFF00"/>
              </a:highlight>
            </a:endParaRPr>
          </a:p>
          <a:p>
            <a:pPr lvl="1" algn="l"/>
            <a:endParaRPr lang="en-US" sz="1500" dirty="0">
              <a:solidFill>
                <a:srgbClr val="000000"/>
              </a:solidFill>
            </a:endParaRPr>
          </a:p>
          <a:p>
            <a:pPr marL="171450" indent="-171450" algn="l">
              <a:buFont typeface="Arial" panose="020B0604020202020204" pitchFamily="34" charset="0"/>
              <a:buChar char="•"/>
            </a:pPr>
            <a:endParaRPr lang="en-US" sz="1000" dirty="0">
              <a:solidFill>
                <a:srgbClr val="000000"/>
              </a:solidFill>
            </a:endParaRPr>
          </a:p>
          <a:p>
            <a:pPr marL="171450" indent="-171450" algn="l">
              <a:buFont typeface="Arial" panose="020B0604020202020204" pitchFamily="34" charset="0"/>
              <a:buChar char="•"/>
            </a:pPr>
            <a:endParaRPr lang="en-US" sz="1000" dirty="0">
              <a:solidFill>
                <a:srgbClr val="000000"/>
              </a:solidFill>
            </a:endParaRPr>
          </a:p>
          <a:p>
            <a:pPr marL="285750" indent="-285750" algn="l">
              <a:buFont typeface="Arial" panose="020B0604020202020204" pitchFamily="34" charset="0"/>
              <a:buChar char="•"/>
            </a:pPr>
            <a:endParaRPr lang="en-US" sz="1800" i="1" dirty="0">
              <a:solidFill>
                <a:srgbClr val="000000"/>
              </a:solidFill>
            </a:endParaRPr>
          </a:p>
          <a:p>
            <a:pPr algn="l"/>
            <a:endParaRPr lang="en-US" sz="1800" b="1" u="sng" dirty="0">
              <a:solidFill>
                <a:srgbClr val="000000"/>
              </a:solidFill>
              <a:effectLst/>
            </a:endParaRPr>
          </a:p>
          <a:p>
            <a:pPr marL="285750" indent="-285750" algn="l" rtl="0" fontAlgn="base">
              <a:buFont typeface="Arial" panose="020B0604020202020204" pitchFamily="34" charset="0"/>
              <a:buChar char="•"/>
            </a:pPr>
            <a:endParaRPr lang="en-US" sz="1800" b="0" dirty="0">
              <a:solidFill>
                <a:srgbClr val="000000"/>
              </a:solidFill>
              <a:effectLst/>
            </a:endParaRPr>
          </a:p>
        </p:txBody>
      </p:sp>
      <p:sp>
        <p:nvSpPr>
          <p:cNvPr id="4" name="Title 1">
            <a:extLst>
              <a:ext uri="{FF2B5EF4-FFF2-40B4-BE49-F238E27FC236}">
                <a16:creationId xmlns:a16="http://schemas.microsoft.com/office/drawing/2014/main" id="{605D427B-96D8-4BBB-30B1-E41EA3C2E837}"/>
              </a:ext>
            </a:extLst>
          </p:cNvPr>
          <p:cNvSpPr txBox="1">
            <a:spLocks/>
          </p:cNvSpPr>
          <p:nvPr/>
        </p:nvSpPr>
        <p:spPr bwMode="auto">
          <a:xfrm>
            <a:off x="2348345" y="546876"/>
            <a:ext cx="8544708" cy="69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r>
              <a:rPr lang="en-US" sz="2400">
                <a:solidFill>
                  <a:schemeClr val="tx1"/>
                </a:solidFill>
                <a:latin typeface="Arial" panose="020B0604020202020204" pitchFamily="34" charset="0"/>
                <a:cs typeface="Arial" panose="020B0604020202020204" pitchFamily="34" charset="0"/>
              </a:rPr>
              <a:t>CUSTOMER ELIGIBILITY</a:t>
            </a:r>
            <a:br>
              <a:rPr lang="en-US" sz="2400">
                <a:latin typeface="Arial" panose="020B0604020202020204" pitchFamily="34" charset="0"/>
                <a:ea typeface="Aptos" panose="020B0004020202020204" pitchFamily="34" charset="0"/>
                <a:cs typeface="Arial" panose="020B0604020202020204" pitchFamily="34" charset="0"/>
              </a:rPr>
            </a:br>
            <a:endParaRPr lang="en-US" sz="240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E584CB79-66C4-32F4-1682-7637CE52740B}"/>
              </a:ext>
            </a:extLst>
          </p:cNvPr>
          <p:cNvGraphicFramePr>
            <a:graphicFrameLocks noGrp="1"/>
          </p:cNvGraphicFramePr>
          <p:nvPr>
            <p:extLst>
              <p:ext uri="{D42A27DB-BD31-4B8C-83A1-F6EECF244321}">
                <p14:modId xmlns:p14="http://schemas.microsoft.com/office/powerpoint/2010/main" val="3367339086"/>
              </p:ext>
            </p:extLst>
          </p:nvPr>
        </p:nvGraphicFramePr>
        <p:xfrm>
          <a:off x="932270" y="2242890"/>
          <a:ext cx="10142776" cy="1608704"/>
        </p:xfrm>
        <a:graphic>
          <a:graphicData uri="http://schemas.openxmlformats.org/drawingml/2006/table">
            <a:tbl>
              <a:tblPr firstRow="1" bandRow="1">
                <a:tableStyleId>{5C22544A-7EE6-4342-B048-85BDC9FD1C3A}</a:tableStyleId>
              </a:tblPr>
              <a:tblGrid>
                <a:gridCol w="1423993">
                  <a:extLst>
                    <a:ext uri="{9D8B030D-6E8A-4147-A177-3AD203B41FA5}">
                      <a16:colId xmlns:a16="http://schemas.microsoft.com/office/drawing/2014/main" val="1741904500"/>
                    </a:ext>
                  </a:extLst>
                </a:gridCol>
                <a:gridCol w="4044461">
                  <a:extLst>
                    <a:ext uri="{9D8B030D-6E8A-4147-A177-3AD203B41FA5}">
                      <a16:colId xmlns:a16="http://schemas.microsoft.com/office/drawing/2014/main" val="4188269236"/>
                    </a:ext>
                  </a:extLst>
                </a:gridCol>
                <a:gridCol w="4674322">
                  <a:extLst>
                    <a:ext uri="{9D8B030D-6E8A-4147-A177-3AD203B41FA5}">
                      <a16:colId xmlns:a16="http://schemas.microsoft.com/office/drawing/2014/main" val="4054003224"/>
                    </a:ext>
                  </a:extLst>
                </a:gridCol>
              </a:tblGrid>
              <a:tr h="277279">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a:r>
                        <a:rPr lang="en-US" sz="1200">
                          <a:latin typeface="Arial" panose="020B0604020202020204" pitchFamily="34" charset="0"/>
                          <a:cs typeface="Arial" panose="020B0604020202020204" pitchFamily="34" charset="0"/>
                        </a:rPr>
                        <a:t>CAP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a:r>
                        <a:rPr lang="en-US" sz="1200">
                          <a:latin typeface="Arial" panose="020B0604020202020204" pitchFamily="34" charset="0"/>
                          <a:cs typeface="Arial" panose="020B0604020202020204" pitchFamily="34" charset="0"/>
                        </a:rPr>
                        <a:t>SLP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extLst>
                  <a:ext uri="{0D108BD9-81ED-4DB2-BD59-A6C34878D82A}">
                    <a16:rowId xmlns:a16="http://schemas.microsoft.com/office/drawing/2014/main" val="1739685229"/>
                  </a:ext>
                </a:extLst>
              </a:tr>
              <a:tr h="407587">
                <a:tc>
                  <a:txBody>
                    <a:bodyPr/>
                    <a:lstStyle/>
                    <a:p>
                      <a:pPr algn="l"/>
                      <a:r>
                        <a:rPr lang="en-US" sz="1200" b="1" i="0">
                          <a:solidFill>
                            <a:schemeClr val="bg1"/>
                          </a:solidFill>
                          <a:latin typeface="Arial" panose="020B0604020202020204" pitchFamily="34" charset="0"/>
                          <a:cs typeface="Arial" panose="020B0604020202020204" pitchFamily="34" charset="0"/>
                        </a:rPr>
                        <a:t>Income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a:r>
                        <a:rPr lang="en-US" sz="1200" b="0">
                          <a:solidFill>
                            <a:srgbClr val="000000"/>
                          </a:solidFill>
                          <a:effectLst/>
                          <a:latin typeface="Arial" panose="020B0604020202020204" pitchFamily="34" charset="0"/>
                          <a:cs typeface="Arial" panose="020B0604020202020204" pitchFamily="34" charset="0"/>
                        </a:rPr>
                        <a:t>Customers </a:t>
                      </a:r>
                      <a:r>
                        <a:rPr lang="en-US" sz="1350" kern="1200">
                          <a:solidFill>
                            <a:schemeClr val="dk1"/>
                          </a:solidFill>
                          <a:effectLst/>
                          <a:latin typeface="+mn-lt"/>
                          <a:ea typeface="+mn-ea"/>
                          <a:cs typeface="+mn-cs"/>
                        </a:rPr>
                        <a:t>≤ </a:t>
                      </a:r>
                      <a:r>
                        <a:rPr lang="en-US" sz="1200" b="0">
                          <a:solidFill>
                            <a:srgbClr val="000000"/>
                          </a:solidFill>
                          <a:effectLst/>
                          <a:latin typeface="Arial" panose="020B0604020202020204" pitchFamily="34" charset="0"/>
                          <a:cs typeface="Arial" panose="020B0604020202020204" pitchFamily="34" charset="0"/>
                        </a:rPr>
                        <a:t>200% of the Federal Poverty Level</a:t>
                      </a: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a:solidFill>
                            <a:srgbClr val="000000"/>
                          </a:solidFill>
                          <a:effectLst/>
                          <a:latin typeface="Arial" panose="020B0604020202020204" pitchFamily="34" charset="0"/>
                          <a:cs typeface="Arial" panose="020B0604020202020204" pitchFamily="34" charset="0"/>
                        </a:rPr>
                        <a:t>Customers between 201% </a:t>
                      </a:r>
                      <a:r>
                        <a:rPr lang="en-US" sz="1350" b="0" kern="1200">
                          <a:solidFill>
                            <a:schemeClr val="dk1"/>
                          </a:solidFill>
                          <a:effectLst/>
                          <a:latin typeface="+mn-lt"/>
                          <a:ea typeface="+mn-ea"/>
                          <a:cs typeface="+mn-cs"/>
                        </a:rPr>
                        <a:t>- </a:t>
                      </a:r>
                      <a:r>
                        <a:rPr lang="en-US" sz="1200" b="0">
                          <a:solidFill>
                            <a:srgbClr val="000000"/>
                          </a:solidFill>
                          <a:effectLst/>
                          <a:latin typeface="Arial" panose="020B0604020202020204" pitchFamily="34" charset="0"/>
                          <a:cs typeface="Arial" panose="020B0604020202020204" pitchFamily="34" charset="0"/>
                        </a:rPr>
                        <a:t>300% of the Federal Poverty Level</a:t>
                      </a: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2234400"/>
                  </a:ext>
                </a:extLst>
              </a:tr>
              <a:tr h="874225">
                <a:tc>
                  <a:txBody>
                    <a:bodyPr/>
                    <a:lstStyle/>
                    <a:p>
                      <a:pPr algn="l"/>
                      <a:r>
                        <a:rPr lang="en-US" sz="1200" b="1">
                          <a:solidFill>
                            <a:schemeClr val="bg1"/>
                          </a:solidFill>
                          <a:latin typeface="Arial" panose="020B0604020202020204" pitchFamily="34" charset="0"/>
                          <a:cs typeface="Arial" panose="020B0604020202020204" pitchFamily="34" charset="0"/>
                        </a:rPr>
                        <a:t>HELP Program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gridSpan="2">
                  <a:txBody>
                    <a:bodyPr/>
                    <a:lstStyle/>
                    <a:p>
                      <a:pPr marL="285750" indent="-285750" algn="l">
                        <a:buFont typeface="Arial" panose="020B0604020202020204" pitchFamily="34" charset="0"/>
                        <a:buChar char="•"/>
                      </a:pPr>
                      <a:r>
                        <a:rPr lang="en-US" sz="1200" dirty="0">
                          <a:latin typeface="Arial" panose="020B0604020202020204" pitchFamily="34" charset="0"/>
                          <a:cs typeface="Arial" panose="020B0604020202020204" pitchFamily="34" charset="0"/>
                        </a:rPr>
                        <a:t>Free home energy assessment</a:t>
                      </a:r>
                    </a:p>
                    <a:p>
                      <a:pPr marL="285750" indent="-285750" algn="l">
                        <a:buFont typeface="Arial" panose="020B0604020202020204" pitchFamily="34" charset="0"/>
                        <a:buChar char="•"/>
                      </a:pPr>
                      <a:r>
                        <a:rPr lang="en-US" sz="1200" dirty="0">
                          <a:latin typeface="Arial" panose="020B0604020202020204" pitchFamily="34" charset="0"/>
                          <a:cs typeface="Arial" panose="020B0604020202020204" pitchFamily="34" charset="0"/>
                        </a:rPr>
                        <a:t>Free installation of program eligible </a:t>
                      </a:r>
                      <a:r>
                        <a:rPr lang="en-US" sz="1200" i="1" dirty="0">
                          <a:latin typeface="Arial" panose="020B0604020202020204" pitchFamily="34" charset="0"/>
                          <a:cs typeface="Arial" panose="020B0604020202020204" pitchFamily="34" charset="0"/>
                        </a:rPr>
                        <a:t>*direct install </a:t>
                      </a:r>
                      <a:r>
                        <a:rPr lang="en-US" sz="1200" dirty="0">
                          <a:latin typeface="Arial" panose="020B0604020202020204" pitchFamily="34" charset="0"/>
                          <a:cs typeface="Arial" panose="020B0604020202020204" pitchFamily="34" charset="0"/>
                        </a:rPr>
                        <a:t>measures (100% cost coverage)</a:t>
                      </a:r>
                    </a:p>
                    <a:p>
                      <a:pPr marL="285750" indent="-285750" algn="l">
                        <a:buFont typeface="Arial" panose="020B0604020202020204" pitchFamily="34" charset="0"/>
                        <a:buChar char="•"/>
                      </a:pPr>
                      <a:r>
                        <a:rPr lang="en-US" sz="1200" dirty="0">
                          <a:latin typeface="Arial" panose="020B0604020202020204" pitchFamily="34" charset="0"/>
                          <a:cs typeface="Arial" panose="020B0604020202020204" pitchFamily="34" charset="0"/>
                        </a:rPr>
                        <a:t>No cost or discounted installation of program eligible </a:t>
                      </a:r>
                      <a:r>
                        <a:rPr lang="en-US" sz="1200" i="1" dirty="0">
                          <a:latin typeface="Arial" panose="020B0604020202020204" pitchFamily="34" charset="0"/>
                          <a:cs typeface="Arial" panose="020B0604020202020204" pitchFamily="34" charset="0"/>
                        </a:rPr>
                        <a:t>*contractor install </a:t>
                      </a:r>
                      <a:r>
                        <a:rPr lang="en-US" sz="1200" dirty="0">
                          <a:latin typeface="Arial" panose="020B0604020202020204" pitchFamily="34" charset="0"/>
                          <a:cs typeface="Arial" panose="020B0604020202020204" pitchFamily="34" charset="0"/>
                        </a:rPr>
                        <a:t>measures </a:t>
                      </a:r>
                    </a:p>
                    <a:p>
                      <a:pPr marL="628650" lvl="1" indent="-285750" algn="l">
                        <a:buFont typeface="Arial" panose="020B0604020202020204" pitchFamily="34" charset="0"/>
                        <a:buChar char="–"/>
                      </a:pPr>
                      <a:r>
                        <a:rPr lang="en-US" sz="1200" dirty="0">
                          <a:latin typeface="Arial" panose="020B0604020202020204" pitchFamily="34" charset="0"/>
                          <a:cs typeface="Arial" panose="020B0604020202020204" pitchFamily="34" charset="0"/>
                        </a:rPr>
                        <a:t>please refer to slides 9-11 as coverage varies by measure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3282592"/>
                  </a:ext>
                </a:extLst>
              </a:tr>
            </a:tbl>
          </a:graphicData>
        </a:graphic>
      </p:graphicFrame>
      <p:sp>
        <p:nvSpPr>
          <p:cNvPr id="5" name="TextBox 4">
            <a:extLst>
              <a:ext uri="{FF2B5EF4-FFF2-40B4-BE49-F238E27FC236}">
                <a16:creationId xmlns:a16="http://schemas.microsoft.com/office/drawing/2014/main" id="{69DDD4E0-FD34-8BD3-03F2-8FB47D971239}"/>
              </a:ext>
            </a:extLst>
          </p:cNvPr>
          <p:cNvSpPr txBox="1"/>
          <p:nvPr/>
        </p:nvSpPr>
        <p:spPr>
          <a:xfrm>
            <a:off x="2348345" y="3870644"/>
            <a:ext cx="5909953"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*Direct install = measures installed during home energy assessment</a:t>
            </a:r>
          </a:p>
          <a:p>
            <a:r>
              <a:rPr lang="en-US" sz="1200" i="1" dirty="0">
                <a:latin typeface="Arial" panose="020B0604020202020204" pitchFamily="34" charset="0"/>
                <a:cs typeface="Arial" panose="020B0604020202020204" pitchFamily="34" charset="0"/>
              </a:rPr>
              <a:t>*Contractor Install = retrofit opportunities and other more complex installations</a:t>
            </a:r>
          </a:p>
        </p:txBody>
      </p:sp>
    </p:spTree>
    <p:extLst>
      <p:ext uri="{BB962C8B-B14F-4D97-AF65-F5344CB8AC3E}">
        <p14:creationId xmlns:p14="http://schemas.microsoft.com/office/powerpoint/2010/main" val="27423352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E3A16-821E-CC80-E296-3CAD6512242A}"/>
              </a:ext>
            </a:extLst>
          </p:cNvPr>
          <p:cNvSpPr>
            <a:spLocks noGrp="1"/>
          </p:cNvSpPr>
          <p:nvPr>
            <p:ph type="title"/>
          </p:nvPr>
        </p:nvSpPr>
        <p:spPr/>
        <p:txBody>
          <a:bodyPr/>
          <a:lstStyle/>
          <a:p>
            <a:r>
              <a:rPr lang="en-US" dirty="0"/>
              <a:t>2026 Federal Poverty Level Chart</a:t>
            </a:r>
          </a:p>
        </p:txBody>
      </p:sp>
      <p:graphicFrame>
        <p:nvGraphicFramePr>
          <p:cNvPr id="6" name="Content Placeholder 5">
            <a:extLst>
              <a:ext uri="{FF2B5EF4-FFF2-40B4-BE49-F238E27FC236}">
                <a16:creationId xmlns:a16="http://schemas.microsoft.com/office/drawing/2014/main" id="{ECEBFAA7-02C6-3463-E187-8131B800F179}"/>
              </a:ext>
            </a:extLst>
          </p:cNvPr>
          <p:cNvGraphicFramePr>
            <a:graphicFrameLocks noGrp="1"/>
          </p:cNvGraphicFramePr>
          <p:nvPr>
            <p:ph idx="1"/>
            <p:extLst>
              <p:ext uri="{D42A27DB-BD31-4B8C-83A1-F6EECF244321}">
                <p14:modId xmlns:p14="http://schemas.microsoft.com/office/powerpoint/2010/main" val="3133570789"/>
              </p:ext>
            </p:extLst>
          </p:nvPr>
        </p:nvGraphicFramePr>
        <p:xfrm>
          <a:off x="2020389" y="1811336"/>
          <a:ext cx="7214300" cy="4294191"/>
        </p:xfrm>
        <a:graphic>
          <a:graphicData uri="http://schemas.openxmlformats.org/drawingml/2006/table">
            <a:tbl>
              <a:tblPr/>
              <a:tblGrid>
                <a:gridCol w="1893048">
                  <a:extLst>
                    <a:ext uri="{9D8B030D-6E8A-4147-A177-3AD203B41FA5}">
                      <a16:colId xmlns:a16="http://schemas.microsoft.com/office/drawing/2014/main" val="3739718213"/>
                    </a:ext>
                  </a:extLst>
                </a:gridCol>
                <a:gridCol w="1893048">
                  <a:extLst>
                    <a:ext uri="{9D8B030D-6E8A-4147-A177-3AD203B41FA5}">
                      <a16:colId xmlns:a16="http://schemas.microsoft.com/office/drawing/2014/main" val="356097598"/>
                    </a:ext>
                  </a:extLst>
                </a:gridCol>
                <a:gridCol w="1714102">
                  <a:extLst>
                    <a:ext uri="{9D8B030D-6E8A-4147-A177-3AD203B41FA5}">
                      <a16:colId xmlns:a16="http://schemas.microsoft.com/office/drawing/2014/main" val="2152426631"/>
                    </a:ext>
                  </a:extLst>
                </a:gridCol>
                <a:gridCol w="1714102">
                  <a:extLst>
                    <a:ext uri="{9D8B030D-6E8A-4147-A177-3AD203B41FA5}">
                      <a16:colId xmlns:a16="http://schemas.microsoft.com/office/drawing/2014/main" val="3502735454"/>
                    </a:ext>
                  </a:extLst>
                </a:gridCol>
              </a:tblGrid>
              <a:tr h="426141">
                <a:tc rowSpan="2">
                  <a:txBody>
                    <a:bodyPr/>
                    <a:lstStyle/>
                    <a:p>
                      <a:pPr algn="ctr" fontAlgn="base">
                        <a:lnSpc>
                          <a:spcPts val="1950"/>
                        </a:lnSpc>
                        <a:buNone/>
                      </a:pPr>
                      <a:r>
                        <a:rPr lang="en-US" sz="1400" b="1" i="0" u="none" strike="noStrike">
                          <a:solidFill>
                            <a:srgbClr val="FFFFFF"/>
                          </a:solidFill>
                          <a:effectLst/>
                          <a:latin typeface="Arial" panose="020B0604020202020204" pitchFamily="34" charset="0"/>
                        </a:rPr>
                        <a:t>Household Family Size</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gridSpan="3">
                  <a:txBody>
                    <a:bodyPr/>
                    <a:lstStyle/>
                    <a:p>
                      <a:pPr algn="ctr" fontAlgn="base">
                        <a:lnSpc>
                          <a:spcPts val="1950"/>
                        </a:lnSpc>
                        <a:buNone/>
                      </a:pPr>
                      <a:r>
                        <a:rPr lang="en-US" sz="1400" b="1" i="0" u="none" strike="noStrike" dirty="0">
                          <a:solidFill>
                            <a:srgbClr val="FFFFFF"/>
                          </a:solidFill>
                          <a:effectLst/>
                          <a:latin typeface="Arial" panose="020B0604020202020204" pitchFamily="34" charset="0"/>
                        </a:rPr>
                        <a:t>2026 Federal Poverty Level (Annual Income)</a:t>
                      </a:r>
                      <a:r>
                        <a:rPr lang="en-US" sz="1400" b="0" i="0" dirty="0">
                          <a:solidFill>
                            <a:srgbClr val="000000"/>
                          </a:solidFill>
                          <a:effectLst/>
                          <a:latin typeface="Arial" panose="020B0604020202020204" pitchFamily="34" charset="0"/>
                        </a:rPr>
                        <a:t>​</a:t>
                      </a:r>
                      <a:endParaRPr lang="en-US" sz="1200" b="0" i="0" dirty="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1667361"/>
                  </a:ext>
                </a:extLst>
              </a:tr>
              <a:tr h="352386">
                <a:tc vMerge="1">
                  <a:txBody>
                    <a:bodyPr/>
                    <a:lstStyle/>
                    <a:p>
                      <a:endParaRPr lang="en-US"/>
                    </a:p>
                  </a:txBody>
                  <a:tcPr/>
                </a:tc>
                <a:tc>
                  <a:txBody>
                    <a:bodyPr/>
                    <a:lstStyle/>
                    <a:p>
                      <a:pPr algn="ctr" fontAlgn="base">
                        <a:lnSpc>
                          <a:spcPts val="1950"/>
                        </a:lnSpc>
                        <a:buNone/>
                      </a:pPr>
                      <a:r>
                        <a:rPr lang="en-US" sz="1400" b="0" i="0" u="none" strike="noStrike" dirty="0">
                          <a:solidFill>
                            <a:srgbClr val="FFFFFF"/>
                          </a:solidFill>
                          <a:effectLst/>
                          <a:latin typeface="Arial" panose="020B0604020202020204" pitchFamily="34" charset="0"/>
                        </a:rPr>
                        <a:t>100%</a:t>
                      </a:r>
                      <a:r>
                        <a:rPr lang="en-US" sz="1400" b="0" i="0" dirty="0">
                          <a:solidFill>
                            <a:srgbClr val="000000"/>
                          </a:solidFill>
                          <a:effectLst/>
                          <a:latin typeface="Arial" panose="020B0604020202020204" pitchFamily="34" charset="0"/>
                        </a:rPr>
                        <a:t>​</a:t>
                      </a:r>
                      <a:endParaRPr lang="en-US" sz="1200" b="0" i="0" dirty="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a:txBody>
                    <a:bodyPr/>
                    <a:lstStyle/>
                    <a:p>
                      <a:pPr algn="ctr" fontAlgn="base">
                        <a:lnSpc>
                          <a:spcPts val="1950"/>
                        </a:lnSpc>
                        <a:buNone/>
                      </a:pPr>
                      <a:r>
                        <a:rPr lang="en-US" sz="1400" b="0" i="0" u="none" strike="noStrike">
                          <a:solidFill>
                            <a:srgbClr val="FFFFFF"/>
                          </a:solidFill>
                          <a:effectLst/>
                          <a:latin typeface="Arial" panose="020B0604020202020204" pitchFamily="34" charset="0"/>
                        </a:rPr>
                        <a:t>200%</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a:txBody>
                    <a:bodyPr/>
                    <a:lstStyle/>
                    <a:p>
                      <a:pPr algn="ctr" fontAlgn="base">
                        <a:lnSpc>
                          <a:spcPts val="1950"/>
                        </a:lnSpc>
                        <a:buNone/>
                      </a:pPr>
                      <a:r>
                        <a:rPr lang="en-US" sz="1400" b="0" i="0" u="none" strike="noStrike">
                          <a:solidFill>
                            <a:srgbClr val="FFFFFF"/>
                          </a:solidFill>
                          <a:effectLst/>
                          <a:latin typeface="Arial" panose="020B0604020202020204" pitchFamily="34" charset="0"/>
                        </a:rPr>
                        <a:t>300%</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67392867"/>
                  </a:ext>
                </a:extLst>
              </a:tr>
              <a:tr h="352386">
                <a:tc>
                  <a:txBody>
                    <a:bodyPr/>
                    <a:lstStyle/>
                    <a:p>
                      <a:pPr algn="ctr" fontAlgn="base">
                        <a:lnSpc>
                          <a:spcPts val="1950"/>
                        </a:lnSpc>
                        <a:buNone/>
                      </a:pPr>
                      <a:r>
                        <a:rPr lang="en-US" sz="1400" b="1" i="0" u="none" strike="noStrike">
                          <a:solidFill>
                            <a:srgbClr val="FFFFFF"/>
                          </a:solidFill>
                          <a:effectLst/>
                          <a:latin typeface="Arial" panose="020B0604020202020204" pitchFamily="34" charset="0"/>
                        </a:rPr>
                        <a:t>1</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a:txBody>
                    <a:bodyPr/>
                    <a:lstStyle/>
                    <a:p>
                      <a:pPr marL="68580" marR="0" algn="ctr">
                        <a:spcBef>
                          <a:spcPts val="770"/>
                        </a:spcBef>
                        <a:buNone/>
                      </a:pPr>
                      <a:r>
                        <a:rPr lang="en-US" sz="1400" spc="-10" dirty="0">
                          <a:effectLst/>
                          <a:latin typeface="Arial" panose="020B0604020202020204" pitchFamily="34" charset="0"/>
                          <a:ea typeface="Tahoma" panose="020B0604030504040204" pitchFamily="34" charset="0"/>
                          <a:cs typeface="Arial" panose="020B0604020202020204" pitchFamily="34" charset="0"/>
                        </a:rPr>
                        <a:t>$15,960</a:t>
                      </a:r>
                      <a:endParaRPr lang="en-US" sz="14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70"/>
                        </a:spcBef>
                        <a:buNone/>
                      </a:pPr>
                      <a:r>
                        <a:rPr lang="en-US" sz="1400" spc="-10">
                          <a:effectLst/>
                          <a:latin typeface="Arial" panose="020B0604020202020204" pitchFamily="34" charset="0"/>
                          <a:ea typeface="Tahoma" panose="020B0604030504040204" pitchFamily="34" charset="0"/>
                          <a:cs typeface="Arial" panose="020B0604020202020204" pitchFamily="34" charset="0"/>
                        </a:rPr>
                        <a:t>$31,920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70"/>
                        </a:spcBef>
                        <a:buNone/>
                      </a:pPr>
                      <a:r>
                        <a:rPr lang="en-US" sz="1400" spc="-10">
                          <a:effectLst/>
                          <a:latin typeface="Arial" panose="020B0604020202020204" pitchFamily="34" charset="0"/>
                          <a:ea typeface="Tahoma" panose="020B0604030504040204" pitchFamily="34" charset="0"/>
                          <a:cs typeface="Arial" panose="020B0604020202020204" pitchFamily="34" charset="0"/>
                        </a:rPr>
                        <a:t>$47,880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1895834"/>
                  </a:ext>
                </a:extLst>
              </a:tr>
              <a:tr h="352386">
                <a:tc>
                  <a:txBody>
                    <a:bodyPr/>
                    <a:lstStyle/>
                    <a:p>
                      <a:pPr algn="ctr" fontAlgn="base">
                        <a:lnSpc>
                          <a:spcPts val="1950"/>
                        </a:lnSpc>
                        <a:buNone/>
                      </a:pPr>
                      <a:r>
                        <a:rPr lang="en-US" sz="1400" b="1" i="0" u="none" strike="noStrike">
                          <a:solidFill>
                            <a:srgbClr val="FFFFFF"/>
                          </a:solidFill>
                          <a:effectLst/>
                          <a:latin typeface="Arial" panose="020B0604020202020204" pitchFamily="34" charset="0"/>
                        </a:rPr>
                        <a:t>2</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a:txBody>
                    <a:bodyPr/>
                    <a:lstStyle/>
                    <a:p>
                      <a:pPr marL="68580" marR="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$21,640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$43,280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$64,920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0891971"/>
                  </a:ext>
                </a:extLst>
              </a:tr>
              <a:tr h="352386">
                <a:tc>
                  <a:txBody>
                    <a:bodyPr/>
                    <a:lstStyle/>
                    <a:p>
                      <a:pPr algn="ctr" fontAlgn="base">
                        <a:lnSpc>
                          <a:spcPts val="1950"/>
                        </a:lnSpc>
                        <a:buNone/>
                      </a:pPr>
                      <a:r>
                        <a:rPr lang="en-US" sz="1400" b="1" i="0" u="none" strike="noStrike">
                          <a:solidFill>
                            <a:srgbClr val="FFFFFF"/>
                          </a:solidFill>
                          <a:effectLst/>
                          <a:latin typeface="Arial" panose="020B0604020202020204" pitchFamily="34" charset="0"/>
                        </a:rPr>
                        <a:t>3</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a:txBody>
                    <a:bodyPr/>
                    <a:lstStyle/>
                    <a:p>
                      <a:pPr marL="68580" marR="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$27,320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dirty="0">
                          <a:effectLst/>
                          <a:latin typeface="Arial" panose="020B0604020202020204" pitchFamily="34" charset="0"/>
                          <a:ea typeface="Tahoma" panose="020B0604030504040204" pitchFamily="34" charset="0"/>
                          <a:cs typeface="Arial" panose="020B0604020202020204" pitchFamily="34" charset="0"/>
                        </a:rPr>
                        <a:t>$54,640</a:t>
                      </a:r>
                      <a:endParaRPr lang="en-US" sz="14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$81,960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222237"/>
                  </a:ext>
                </a:extLst>
              </a:tr>
              <a:tr h="352386">
                <a:tc>
                  <a:txBody>
                    <a:bodyPr/>
                    <a:lstStyle/>
                    <a:p>
                      <a:pPr algn="ctr" fontAlgn="base">
                        <a:lnSpc>
                          <a:spcPts val="1950"/>
                        </a:lnSpc>
                        <a:buNone/>
                      </a:pPr>
                      <a:r>
                        <a:rPr lang="en-US" sz="1400" b="1" i="0" u="none" strike="noStrike">
                          <a:solidFill>
                            <a:srgbClr val="FFFFFF"/>
                          </a:solidFill>
                          <a:effectLst/>
                          <a:latin typeface="Arial" panose="020B0604020202020204" pitchFamily="34" charset="0"/>
                        </a:rPr>
                        <a:t>4</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a:txBody>
                    <a:bodyPr/>
                    <a:lstStyle/>
                    <a:p>
                      <a:pPr marL="68580" marR="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$33,000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dirty="0">
                          <a:effectLst/>
                          <a:latin typeface="Arial" panose="020B0604020202020204" pitchFamily="34" charset="0"/>
                          <a:ea typeface="Tahoma" panose="020B0604030504040204" pitchFamily="34" charset="0"/>
                          <a:cs typeface="Arial" panose="020B0604020202020204" pitchFamily="34" charset="0"/>
                        </a:rPr>
                        <a:t>$66,000</a:t>
                      </a:r>
                      <a:endParaRPr lang="en-US" sz="14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$99,000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728310"/>
                  </a:ext>
                </a:extLst>
              </a:tr>
              <a:tr h="352386">
                <a:tc>
                  <a:txBody>
                    <a:bodyPr/>
                    <a:lstStyle/>
                    <a:p>
                      <a:pPr algn="ctr" fontAlgn="base">
                        <a:lnSpc>
                          <a:spcPts val="1950"/>
                        </a:lnSpc>
                        <a:buNone/>
                      </a:pPr>
                      <a:r>
                        <a:rPr lang="en-US" sz="1400" b="1" i="0" u="none" strike="noStrike">
                          <a:solidFill>
                            <a:srgbClr val="FFFFFF"/>
                          </a:solidFill>
                          <a:effectLst/>
                          <a:latin typeface="Arial" panose="020B0604020202020204" pitchFamily="34" charset="0"/>
                        </a:rPr>
                        <a:t>5</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a:txBody>
                    <a:bodyPr/>
                    <a:lstStyle/>
                    <a:p>
                      <a:pPr marL="68580" marR="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$38,680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$77,360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dirty="0">
                          <a:effectLst/>
                          <a:latin typeface="Arial" panose="020B0604020202020204" pitchFamily="34" charset="0"/>
                          <a:ea typeface="Tahoma" panose="020B0604030504040204" pitchFamily="34" charset="0"/>
                          <a:cs typeface="Arial" panose="020B0604020202020204" pitchFamily="34" charset="0"/>
                        </a:rPr>
                        <a:t>$116,040</a:t>
                      </a:r>
                      <a:endParaRPr lang="en-US" sz="14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900732"/>
                  </a:ext>
                </a:extLst>
              </a:tr>
              <a:tr h="352386">
                <a:tc>
                  <a:txBody>
                    <a:bodyPr/>
                    <a:lstStyle/>
                    <a:p>
                      <a:pPr algn="ctr" fontAlgn="base">
                        <a:lnSpc>
                          <a:spcPts val="1950"/>
                        </a:lnSpc>
                        <a:buNone/>
                      </a:pPr>
                      <a:r>
                        <a:rPr lang="en-US" sz="1400" b="1" i="0" u="none" strike="noStrike">
                          <a:solidFill>
                            <a:srgbClr val="FFFFFF"/>
                          </a:solidFill>
                          <a:effectLst/>
                          <a:latin typeface="Arial" panose="020B0604020202020204" pitchFamily="34" charset="0"/>
                        </a:rPr>
                        <a:t>6</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a:txBody>
                    <a:bodyPr/>
                    <a:lstStyle/>
                    <a:p>
                      <a:pPr marL="68580" marR="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$44,360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$88,720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$133,080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2518587"/>
                  </a:ext>
                </a:extLst>
              </a:tr>
              <a:tr h="352386">
                <a:tc>
                  <a:txBody>
                    <a:bodyPr/>
                    <a:lstStyle/>
                    <a:p>
                      <a:pPr algn="ctr" fontAlgn="base">
                        <a:lnSpc>
                          <a:spcPts val="1950"/>
                        </a:lnSpc>
                        <a:buNone/>
                      </a:pPr>
                      <a:r>
                        <a:rPr lang="en-US" sz="1400" b="1" i="0" u="none" strike="noStrike">
                          <a:solidFill>
                            <a:srgbClr val="FFFFFF"/>
                          </a:solidFill>
                          <a:effectLst/>
                          <a:latin typeface="Arial" panose="020B0604020202020204" pitchFamily="34" charset="0"/>
                        </a:rPr>
                        <a:t>7</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a:txBody>
                    <a:bodyPr/>
                    <a:lstStyle/>
                    <a:p>
                      <a:pPr marL="68580" marR="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$50,040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$100,080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dirty="0">
                          <a:effectLst/>
                          <a:latin typeface="Arial" panose="020B0604020202020204" pitchFamily="34" charset="0"/>
                          <a:ea typeface="Tahoma" panose="020B0604030504040204" pitchFamily="34" charset="0"/>
                          <a:cs typeface="Arial" panose="020B0604020202020204" pitchFamily="34" charset="0"/>
                        </a:rPr>
                        <a:t>$150,120</a:t>
                      </a:r>
                      <a:endParaRPr lang="en-US" sz="14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9122581"/>
                  </a:ext>
                </a:extLst>
              </a:tr>
              <a:tr h="352386">
                <a:tc>
                  <a:txBody>
                    <a:bodyPr/>
                    <a:lstStyle/>
                    <a:p>
                      <a:pPr algn="ctr" fontAlgn="base">
                        <a:lnSpc>
                          <a:spcPts val="1950"/>
                        </a:lnSpc>
                        <a:buNone/>
                      </a:pPr>
                      <a:r>
                        <a:rPr lang="en-US" sz="1400" b="1" i="0" u="none" strike="noStrike">
                          <a:solidFill>
                            <a:srgbClr val="FFFFFF"/>
                          </a:solidFill>
                          <a:effectLst/>
                          <a:latin typeface="Arial" panose="020B0604020202020204" pitchFamily="34" charset="0"/>
                        </a:rPr>
                        <a:t>8</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a:txBody>
                    <a:bodyPr/>
                    <a:lstStyle/>
                    <a:p>
                      <a:pPr marL="68580" marR="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$55,720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$111,440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dirty="0">
                          <a:effectLst/>
                          <a:latin typeface="Arial" panose="020B0604020202020204" pitchFamily="34" charset="0"/>
                          <a:ea typeface="Tahoma" panose="020B0604030504040204" pitchFamily="34" charset="0"/>
                          <a:cs typeface="Arial" panose="020B0604020202020204" pitchFamily="34" charset="0"/>
                        </a:rPr>
                        <a:t>$167,160</a:t>
                      </a:r>
                      <a:endParaRPr lang="en-US" sz="14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6096780"/>
                  </a:ext>
                </a:extLst>
              </a:tr>
              <a:tr h="696576">
                <a:tc>
                  <a:txBody>
                    <a:bodyPr/>
                    <a:lstStyle/>
                    <a:p>
                      <a:pPr algn="ctr" fontAlgn="base">
                        <a:lnSpc>
                          <a:spcPts val="1950"/>
                        </a:lnSpc>
                        <a:buNone/>
                      </a:pPr>
                      <a:r>
                        <a:rPr lang="en-US" sz="1400" b="1" i="0">
                          <a:solidFill>
                            <a:srgbClr val="FFFFFF"/>
                          </a:solidFill>
                          <a:effectLst/>
                          <a:latin typeface="Arial" panose="020B0604020202020204" pitchFamily="34" charset="0"/>
                        </a:rPr>
                        <a:t>Each person over 8, add</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78672" marR="78672" marT="39336" marB="39336"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solidFill>
                      <a:srgbClr val="FF0000"/>
                    </a:solidFill>
                  </a:tcPr>
                </a:tc>
                <a:tc>
                  <a:txBody>
                    <a:bodyPr/>
                    <a:lstStyle/>
                    <a:p>
                      <a:pPr marL="68580" marR="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$5,680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a:effectLst/>
                          <a:latin typeface="Arial" panose="020B0604020202020204" pitchFamily="34" charset="0"/>
                          <a:ea typeface="Tahoma" panose="020B0604030504040204" pitchFamily="34" charset="0"/>
                          <a:cs typeface="Arial" panose="020B0604020202020204" pitchFamily="34" charset="0"/>
                        </a:rPr>
                        <a:t>$11,360</a:t>
                      </a:r>
                      <a:endParaRPr lang="en-US" sz="14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tc>
                  <a:txBody>
                    <a:bodyPr/>
                    <a:lstStyle/>
                    <a:p>
                      <a:pPr marL="69215" marR="1270" algn="ctr">
                        <a:spcBef>
                          <a:spcPts val="745"/>
                        </a:spcBef>
                        <a:buNone/>
                      </a:pPr>
                      <a:r>
                        <a:rPr lang="en-US" sz="1400" spc="-10" dirty="0">
                          <a:effectLst/>
                          <a:latin typeface="Arial" panose="020B0604020202020204" pitchFamily="34" charset="0"/>
                          <a:ea typeface="Tahoma" panose="020B0604030504040204" pitchFamily="34" charset="0"/>
                          <a:cs typeface="Arial" panose="020B0604020202020204" pitchFamily="34" charset="0"/>
                        </a:rPr>
                        <a:t>$17,040</a:t>
                      </a:r>
                      <a:endParaRPr lang="en-US" sz="14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3221" cap="flat" cmpd="sng" algn="ctr">
                      <a:solidFill>
                        <a:srgbClr val="000000"/>
                      </a:solidFill>
                      <a:prstDash val="solid"/>
                      <a:round/>
                      <a:headEnd type="none" w="med" len="med"/>
                      <a:tailEnd type="none" w="med" len="med"/>
                    </a:lnL>
                    <a:lnR w="13221" cap="flat" cmpd="sng" algn="ctr">
                      <a:solidFill>
                        <a:srgbClr val="000000"/>
                      </a:solidFill>
                      <a:prstDash val="solid"/>
                      <a:round/>
                      <a:headEnd type="none" w="med" len="med"/>
                      <a:tailEnd type="none" w="med" len="med"/>
                    </a:lnR>
                    <a:lnT w="13221" cap="flat" cmpd="sng" algn="ctr">
                      <a:solidFill>
                        <a:srgbClr val="000000"/>
                      </a:solidFill>
                      <a:prstDash val="solid"/>
                      <a:round/>
                      <a:headEnd type="none" w="med" len="med"/>
                      <a:tailEnd type="none" w="med" len="med"/>
                    </a:lnT>
                    <a:lnB w="1322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2704315"/>
                  </a:ext>
                </a:extLst>
              </a:tr>
            </a:tbl>
          </a:graphicData>
        </a:graphic>
      </p:graphicFrame>
      <p:sp>
        <p:nvSpPr>
          <p:cNvPr id="7" name="Rectangle 1">
            <a:extLst>
              <a:ext uri="{FF2B5EF4-FFF2-40B4-BE49-F238E27FC236}">
                <a16:creationId xmlns:a16="http://schemas.microsoft.com/office/drawing/2014/main" id="{845AF047-3B16-DD34-55A4-81672A2D60FC}"/>
              </a:ext>
            </a:extLst>
          </p:cNvPr>
          <p:cNvSpPr>
            <a:spLocks noChangeArrowheads="1"/>
          </p:cNvSpPr>
          <p:nvPr/>
        </p:nvSpPr>
        <p:spPr bwMode="auto">
          <a:xfrm>
            <a:off x="2957513" y="1811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77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1681D8-4E87-B4DA-231F-877681EA4226}"/>
              </a:ext>
            </a:extLst>
          </p:cNvPr>
          <p:cNvSpPr txBox="1">
            <a:spLocks noGrp="1"/>
          </p:cNvSpPr>
          <p:nvPr>
            <p:ph type="title"/>
          </p:nvPr>
        </p:nvSpPr>
        <p:spPr bwMode="auto">
          <a:xfrm>
            <a:off x="1900518" y="274638"/>
            <a:ext cx="9466729" cy="1217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rmAutofit/>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pPr>
              <a:spcAft>
                <a:spcPts val="600"/>
              </a:spcAft>
            </a:pPr>
            <a:r>
              <a:rPr lang="en-US" sz="2400" b="1" kern="1200">
                <a:solidFill>
                  <a:schemeClr val="tx1"/>
                </a:solidFill>
                <a:latin typeface="Arial" panose="020B0604020202020204" pitchFamily="34" charset="0"/>
                <a:cs typeface="Arial" panose="020B0604020202020204" pitchFamily="34" charset="0"/>
              </a:rPr>
              <a:t>RETROFIT</a:t>
            </a:r>
            <a:r>
              <a:rPr lang="en-US" sz="2400">
                <a:solidFill>
                  <a:schemeClr val="tx1"/>
                </a:solidFill>
                <a:latin typeface="Arial" panose="020B0604020202020204" pitchFamily="34" charset="0"/>
                <a:cs typeface="Arial" panose="020B0604020202020204" pitchFamily="34" charset="0"/>
              </a:rPr>
              <a:t> MEASURE INCENTIVES</a:t>
            </a:r>
            <a:endParaRPr lang="en-US" sz="2400" b="1" kern="1200">
              <a:solidFill>
                <a:schemeClr val="tx1"/>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EAE0366-9811-217A-56E3-38CBB0D32BEB}"/>
              </a:ext>
            </a:extLst>
          </p:cNvPr>
          <p:cNvGraphicFramePr>
            <a:graphicFrameLocks noGrp="1"/>
          </p:cNvGraphicFramePr>
          <p:nvPr>
            <p:extLst>
              <p:ext uri="{D42A27DB-BD31-4B8C-83A1-F6EECF244321}">
                <p14:modId xmlns:p14="http://schemas.microsoft.com/office/powerpoint/2010/main" val="907902639"/>
              </p:ext>
            </p:extLst>
          </p:nvPr>
        </p:nvGraphicFramePr>
        <p:xfrm>
          <a:off x="294131" y="1685924"/>
          <a:ext cx="11622787" cy="4333879"/>
        </p:xfrm>
        <a:graphic>
          <a:graphicData uri="http://schemas.openxmlformats.org/drawingml/2006/table">
            <a:tbl>
              <a:tblPr firstRow="1" bandRow="1">
                <a:tableStyleId>{5C22544A-7EE6-4342-B048-85BDC9FD1C3A}</a:tableStyleId>
              </a:tblPr>
              <a:tblGrid>
                <a:gridCol w="3677794">
                  <a:extLst>
                    <a:ext uri="{9D8B030D-6E8A-4147-A177-3AD203B41FA5}">
                      <a16:colId xmlns:a16="http://schemas.microsoft.com/office/drawing/2014/main" val="782720245"/>
                    </a:ext>
                  </a:extLst>
                </a:gridCol>
                <a:gridCol w="1343025">
                  <a:extLst>
                    <a:ext uri="{9D8B030D-6E8A-4147-A177-3AD203B41FA5}">
                      <a16:colId xmlns:a16="http://schemas.microsoft.com/office/drawing/2014/main" val="219392275"/>
                    </a:ext>
                  </a:extLst>
                </a:gridCol>
                <a:gridCol w="1485900">
                  <a:extLst>
                    <a:ext uri="{9D8B030D-6E8A-4147-A177-3AD203B41FA5}">
                      <a16:colId xmlns:a16="http://schemas.microsoft.com/office/drawing/2014/main" val="3754957136"/>
                    </a:ext>
                  </a:extLst>
                </a:gridCol>
                <a:gridCol w="1487423">
                  <a:extLst>
                    <a:ext uri="{9D8B030D-6E8A-4147-A177-3AD203B41FA5}">
                      <a16:colId xmlns:a16="http://schemas.microsoft.com/office/drawing/2014/main" val="3396382148"/>
                    </a:ext>
                  </a:extLst>
                </a:gridCol>
                <a:gridCol w="1866900">
                  <a:extLst>
                    <a:ext uri="{9D8B030D-6E8A-4147-A177-3AD203B41FA5}">
                      <a16:colId xmlns:a16="http://schemas.microsoft.com/office/drawing/2014/main" val="2754441627"/>
                    </a:ext>
                  </a:extLst>
                </a:gridCol>
                <a:gridCol w="1761745">
                  <a:extLst>
                    <a:ext uri="{9D8B030D-6E8A-4147-A177-3AD203B41FA5}">
                      <a16:colId xmlns:a16="http://schemas.microsoft.com/office/drawing/2014/main" val="316555728"/>
                    </a:ext>
                  </a:extLst>
                </a:gridCol>
              </a:tblGrid>
              <a:tr h="758428">
                <a:tc>
                  <a:txBody>
                    <a:bodyPr/>
                    <a:lstStyle/>
                    <a:p>
                      <a:pPr algn="ctr" fontAlgn="ctr"/>
                      <a:r>
                        <a:rPr lang="en-US" sz="1300" b="1" u="none" strike="noStrike">
                          <a:solidFill>
                            <a:schemeClr val="bg1"/>
                          </a:solidFill>
                          <a:effectLst/>
                          <a:latin typeface="Arial" panose="020B0604020202020204" pitchFamily="34" charset="0"/>
                          <a:cs typeface="Arial" panose="020B0604020202020204" pitchFamily="34" charset="0"/>
                        </a:rPr>
                        <a:t>Retrofit Measure Name</a:t>
                      </a:r>
                      <a:endParaRPr lang="en-US" sz="1300" b="1" i="0" u="none" strike="noStrike">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300" b="1" i="0" u="none" strike="noStrike">
                          <a:solidFill>
                            <a:schemeClr val="bg1"/>
                          </a:solidFill>
                          <a:effectLst/>
                          <a:latin typeface="Arial" panose="020B0604020202020204" pitchFamily="34" charset="0"/>
                          <a:cs typeface="Arial" panose="020B0604020202020204" pitchFamily="34" charset="0"/>
                        </a:rPr>
                        <a:t>Unit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a:solidFill>
                            <a:schemeClr val="bg1"/>
                          </a:solidFill>
                          <a:effectLst/>
                          <a:latin typeface="Arial" panose="020B0604020202020204" pitchFamily="34" charset="0"/>
                          <a:cs typeface="Arial" panose="020B0604020202020204" pitchFamily="34" charset="0"/>
                        </a:rPr>
                        <a:t>Measure Cost</a:t>
                      </a:r>
                      <a:endParaRPr lang="en-US" sz="1300" b="1" i="0" u="none" strike="noStrike" baseline="3000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Labor </a:t>
                      </a:r>
                    </a:p>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Cost</a:t>
                      </a: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CAP Incentive per </a:t>
                      </a:r>
                    </a:p>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Unit (100% of Cost)</a:t>
                      </a:r>
                      <a:endParaRPr lang="en-US" sz="1300" b="1" i="0" u="none" strike="noStrike" baseline="30000"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SLP Incentive per </a:t>
                      </a:r>
                    </a:p>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Unit (65% of Cost)</a:t>
                      </a:r>
                      <a:endParaRPr lang="en-US" sz="1300" b="1" i="0" u="none" strike="noStrike" baseline="30000"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extLst>
                  <a:ext uri="{0D108BD9-81ED-4DB2-BD59-A6C34878D82A}">
                    <a16:rowId xmlns:a16="http://schemas.microsoft.com/office/drawing/2014/main" val="3481934787"/>
                  </a:ext>
                </a:extLst>
              </a:tr>
              <a:tr h="325041">
                <a:tc>
                  <a:txBody>
                    <a:bodyPr/>
                    <a:lstStyle/>
                    <a:p>
                      <a:pPr marL="91440" algn="l" fontAlgn="ctr"/>
                      <a:r>
                        <a:rPr lang="en-US" sz="1200" u="none" strike="noStrike" dirty="0">
                          <a:solidFill>
                            <a:schemeClr val="tx1"/>
                          </a:solidFill>
                          <a:effectLst/>
                          <a:latin typeface="Arial" panose="020B0604020202020204" pitchFamily="34" charset="0"/>
                          <a:cs typeface="Arial" panose="020B0604020202020204" pitchFamily="34" charset="0"/>
                        </a:rPr>
                        <a:t>Home that has air sealing performed</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ctr" fontAlgn="ctr"/>
                      <a:r>
                        <a:rPr lang="en-US" sz="1200" b="0" i="0" u="none" strike="noStrike">
                          <a:solidFill>
                            <a:schemeClr val="tx1"/>
                          </a:solidFill>
                          <a:effectLst/>
                          <a:latin typeface="Arial" panose="020B0604020202020204" pitchFamily="34" charset="0"/>
                          <a:cs typeface="Arial" panose="020B0604020202020204" pitchFamily="34" charset="0"/>
                        </a:rPr>
                        <a:t>∆100 CFM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$300.00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algn="ctr"/>
                      <a:r>
                        <a:rPr lang="en-US" sz="1200" spc="-10">
                          <a:solidFill>
                            <a:schemeClr val="tx1"/>
                          </a:solidFill>
                          <a:effectLst/>
                          <a:latin typeface="Arial" panose="020B0604020202020204" pitchFamily="34" charset="0"/>
                          <a:ea typeface="Tahoma" panose="020B0604030504040204" pitchFamily="34" charset="0"/>
                          <a:cs typeface="Arial" panose="020B0604020202020204" pitchFamily="34" charset="0"/>
                        </a:rPr>
                        <a:t>$300.00</a:t>
                      </a:r>
                      <a:endParaRPr lang="en-US" sz="120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25" dirty="0">
                          <a:solidFill>
                            <a:schemeClr val="tx1"/>
                          </a:solidFill>
                          <a:effectLst/>
                          <a:latin typeface="Arial" panose="020B0604020202020204" pitchFamily="34" charset="0"/>
                          <a:ea typeface="Tahoma" panose="020B0604030504040204" pitchFamily="34" charset="0"/>
                          <a:cs typeface="Arial" panose="020B0604020202020204" pitchFamily="34" charset="0"/>
                        </a:rPr>
                        <a:t>$195.00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2280530"/>
                  </a:ext>
                </a:extLst>
              </a:tr>
              <a:tr h="325041">
                <a:tc>
                  <a:txBody>
                    <a:bodyPr/>
                    <a:lstStyle/>
                    <a:p>
                      <a:pPr marL="91440" algn="l" fontAlgn="ctr"/>
                      <a:r>
                        <a:rPr lang="en-US" sz="1200" u="none" strike="noStrike" dirty="0">
                          <a:solidFill>
                            <a:schemeClr val="tx1"/>
                          </a:solidFill>
                          <a:effectLst/>
                          <a:latin typeface="Arial" panose="020B0604020202020204" pitchFamily="34" charset="0"/>
                          <a:cs typeface="Arial" panose="020B0604020202020204" pitchFamily="34" charset="0"/>
                        </a:rPr>
                        <a:t>Sealed duct in unconditioned spaces*</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ctr" fontAlgn="ctr"/>
                      <a:r>
                        <a:rPr lang="en-US" sz="1200" b="0" i="0" u="none" strike="noStrike">
                          <a:solidFill>
                            <a:schemeClr val="tx1"/>
                          </a:solidFill>
                          <a:effectLst/>
                          <a:latin typeface="Arial" panose="020B0604020202020204" pitchFamily="34" charset="0"/>
                          <a:cs typeface="Arial" panose="020B0604020202020204" pitchFamily="34" charset="0"/>
                        </a:rPr>
                        <a:t>∆25 CFM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US" sz="1200" b="0" i="0" u="none" strike="noStrike" dirty="0">
                          <a:solidFill>
                            <a:srgbClr val="000000"/>
                          </a:solidFill>
                          <a:effectLst/>
                          <a:highlight>
                            <a:srgbClr val="FFFF00"/>
                          </a:highlight>
                          <a:latin typeface="Arial" panose="020B0604020202020204" pitchFamily="34" charset="0"/>
                          <a:cs typeface="Arial" panose="020B0604020202020204" pitchFamily="34" charset="0"/>
                        </a:rPr>
                        <a:t>$200.00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r>
                        <a:rPr lang="en-US" sz="1200" spc="-10" dirty="0">
                          <a:solidFill>
                            <a:schemeClr val="tx1"/>
                          </a:solidFill>
                          <a:effectLst/>
                          <a:highlight>
                            <a:srgbClr val="FFFF00"/>
                          </a:highlight>
                          <a:latin typeface="Arial" panose="020B0604020202020204" pitchFamily="34" charset="0"/>
                          <a:ea typeface="Tahoma" panose="020B0604030504040204" pitchFamily="34" charset="0"/>
                          <a:cs typeface="Arial" panose="020B0604020202020204" pitchFamily="34" charset="0"/>
                        </a:rPr>
                        <a:t>$200.00</a:t>
                      </a:r>
                      <a:endParaRPr lang="en-US" sz="1200" dirty="0">
                        <a:solidFill>
                          <a:schemeClr val="tx1"/>
                        </a:solidFill>
                        <a:effectLst/>
                        <a:highlight>
                          <a:srgbClr val="FFFF00"/>
                        </a:highligh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r>
                        <a:rPr lang="en-US" sz="1200" spc="-25" dirty="0">
                          <a:solidFill>
                            <a:schemeClr val="tx1"/>
                          </a:solidFill>
                          <a:effectLst/>
                          <a:highlight>
                            <a:srgbClr val="FFFF00"/>
                          </a:highlight>
                          <a:latin typeface="Arial" panose="020B0604020202020204" pitchFamily="34" charset="0"/>
                          <a:ea typeface="Tahoma" panose="020B0604030504040204" pitchFamily="34" charset="0"/>
                          <a:cs typeface="Arial" panose="020B0604020202020204" pitchFamily="34" charset="0"/>
                        </a:rPr>
                        <a:t>$130.00</a:t>
                      </a:r>
                      <a:endParaRPr lang="en-US" sz="1200" dirty="0">
                        <a:solidFill>
                          <a:schemeClr val="tx1"/>
                        </a:solidFill>
                        <a:effectLst/>
                        <a:highlight>
                          <a:srgbClr val="FFFF00"/>
                        </a:highligh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990590"/>
                  </a:ext>
                </a:extLst>
              </a:tr>
              <a:tr h="325041">
                <a:tc>
                  <a:txBody>
                    <a:bodyPr/>
                    <a:lstStyle/>
                    <a:p>
                      <a:pPr marL="91440" algn="l" fontAlgn="ctr"/>
                      <a:r>
                        <a:rPr lang="en-US" sz="1200" u="none" strike="noStrike">
                          <a:solidFill>
                            <a:schemeClr val="tx1"/>
                          </a:solidFill>
                          <a:effectLst/>
                          <a:latin typeface="Arial" panose="020B0604020202020204" pitchFamily="34" charset="0"/>
                          <a:cs typeface="Arial" panose="020B0604020202020204" pitchFamily="34" charset="0"/>
                        </a:rPr>
                        <a:t>Attic insulation</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ctr" fontAlgn="ctr"/>
                      <a:r>
                        <a:rPr lang="en-US" sz="1200" b="0" i="0" u="none" strike="noStrike">
                          <a:solidFill>
                            <a:schemeClr val="tx1"/>
                          </a:solidFill>
                          <a:effectLst/>
                          <a:latin typeface="Arial" panose="020B0604020202020204" pitchFamily="34" charset="0"/>
                          <a:cs typeface="Arial" panose="020B0604020202020204" pitchFamily="34" charset="0"/>
                        </a:rPr>
                        <a:t>100 SQ 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algn="ctr"/>
                      <a:r>
                        <a:rPr lang="en-US" sz="1200" spc="-10">
                          <a:solidFill>
                            <a:schemeClr val="tx1"/>
                          </a:solidFill>
                          <a:effectLst/>
                          <a:latin typeface="Arial" panose="020B0604020202020204" pitchFamily="34" charset="0"/>
                          <a:ea typeface="Tahoma" panose="020B0604030504040204" pitchFamily="34" charset="0"/>
                          <a:cs typeface="Arial" panose="020B0604020202020204" pitchFamily="34" charset="0"/>
                        </a:rPr>
                        <a:t>$200.00</a:t>
                      </a:r>
                      <a:endParaRPr lang="en-US" sz="120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25">
                          <a:solidFill>
                            <a:schemeClr val="tx1"/>
                          </a:solidFill>
                          <a:effectLst/>
                          <a:latin typeface="Arial" panose="020B0604020202020204" pitchFamily="34" charset="0"/>
                          <a:ea typeface="Tahoma" panose="020B0604030504040204" pitchFamily="34" charset="0"/>
                          <a:cs typeface="Arial" panose="020B0604020202020204" pitchFamily="34" charset="0"/>
                        </a:rPr>
                        <a:t>$130.00</a:t>
                      </a:r>
                      <a:endParaRPr lang="en-US" sz="120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4778750"/>
                  </a:ext>
                </a:extLst>
              </a:tr>
              <a:tr h="325041">
                <a:tc>
                  <a:txBody>
                    <a:bodyPr/>
                    <a:lstStyle/>
                    <a:p>
                      <a:pPr marL="91440" algn="l" fontAlgn="ctr"/>
                      <a:r>
                        <a:rPr lang="en-US" sz="1200" u="none" strike="noStrike">
                          <a:solidFill>
                            <a:schemeClr val="tx1"/>
                          </a:solidFill>
                          <a:effectLst/>
                          <a:latin typeface="Arial" panose="020B0604020202020204" pitchFamily="34" charset="0"/>
                          <a:cs typeface="Arial" panose="020B0604020202020204" pitchFamily="34" charset="0"/>
                        </a:rPr>
                        <a:t>Floor insulation</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 SQ 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$400.00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r>
                        <a:rPr lang="en-US" sz="1200" spc="-10">
                          <a:solidFill>
                            <a:schemeClr val="tx1"/>
                          </a:solidFill>
                          <a:effectLst/>
                          <a:latin typeface="Arial" panose="020B0604020202020204" pitchFamily="34" charset="0"/>
                          <a:ea typeface="Tahoma" panose="020B0604030504040204" pitchFamily="34" charset="0"/>
                          <a:cs typeface="Arial" panose="020B0604020202020204" pitchFamily="34" charset="0"/>
                        </a:rPr>
                        <a:t>$400.00</a:t>
                      </a:r>
                      <a:endParaRPr lang="en-US" sz="120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r>
                        <a:rPr lang="en-US" sz="1200" spc="-25">
                          <a:solidFill>
                            <a:schemeClr val="tx1"/>
                          </a:solidFill>
                          <a:effectLst/>
                          <a:latin typeface="Arial" panose="020B0604020202020204" pitchFamily="34" charset="0"/>
                          <a:ea typeface="Tahoma" panose="020B0604030504040204" pitchFamily="34" charset="0"/>
                          <a:cs typeface="Arial" panose="020B0604020202020204" pitchFamily="34" charset="0"/>
                        </a:rPr>
                        <a:t>$260.00</a:t>
                      </a:r>
                      <a:endParaRPr lang="en-US" sz="120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37173"/>
                  </a:ext>
                </a:extLst>
              </a:tr>
              <a:tr h="325041">
                <a:tc>
                  <a:txBody>
                    <a:bodyPr/>
                    <a:lstStyle/>
                    <a:p>
                      <a:pPr marL="91440" algn="l" fontAlgn="ctr"/>
                      <a:r>
                        <a:rPr lang="en-US" sz="1200" b="0" i="0" u="none" strike="noStrike">
                          <a:solidFill>
                            <a:schemeClr val="tx1"/>
                          </a:solidFill>
                          <a:effectLst/>
                          <a:latin typeface="Arial" panose="020B0604020202020204" pitchFamily="34" charset="0"/>
                          <a:cs typeface="Arial" panose="020B0604020202020204" pitchFamily="34" charset="0"/>
                        </a:rPr>
                        <a:t>Wall insulation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 SQ 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$300.00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marL="0" marR="0" algn="ctr"/>
                      <a:r>
                        <a:rPr lang="en-US" sz="1200" spc="-10">
                          <a:solidFill>
                            <a:schemeClr val="tx1"/>
                          </a:solidFill>
                          <a:effectLst/>
                          <a:latin typeface="Arial" panose="020B0604020202020204" pitchFamily="34" charset="0"/>
                          <a:ea typeface="Tahoma" panose="020B0604030504040204" pitchFamily="34" charset="0"/>
                          <a:cs typeface="Arial" panose="020B0604020202020204" pitchFamily="34" charset="0"/>
                        </a:rPr>
                        <a:t>$300.00</a:t>
                      </a:r>
                      <a:endParaRPr lang="en-US" sz="120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r>
                        <a:rPr lang="en-US" sz="1200" spc="-25">
                          <a:solidFill>
                            <a:schemeClr val="tx1"/>
                          </a:solidFill>
                          <a:effectLst/>
                          <a:latin typeface="Arial" panose="020B0604020202020204" pitchFamily="34" charset="0"/>
                          <a:ea typeface="Tahoma" panose="020B0604030504040204" pitchFamily="34" charset="0"/>
                          <a:cs typeface="Arial" panose="020B0604020202020204" pitchFamily="34" charset="0"/>
                        </a:rPr>
                        <a:t>$195.00</a:t>
                      </a:r>
                      <a:endParaRPr lang="en-US" sz="120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839369901"/>
                  </a:ext>
                </a:extLst>
              </a:tr>
              <a:tr h="325041">
                <a:tc>
                  <a:txBody>
                    <a:bodyPr/>
                    <a:lstStyle/>
                    <a:p>
                      <a:pPr marL="91440" algn="l" fontAlgn="ctr"/>
                      <a:r>
                        <a:rPr lang="en-US" sz="1200" b="0" i="0" u="none" strike="noStrike" dirty="0">
                          <a:solidFill>
                            <a:schemeClr val="tx1"/>
                          </a:solidFill>
                          <a:effectLst/>
                          <a:latin typeface="Arial" panose="020B0604020202020204" pitchFamily="34" charset="0"/>
                          <a:cs typeface="Arial" panose="020B0604020202020204" pitchFamily="34" charset="0"/>
                        </a:rPr>
                        <a:t>Basement / sidewall insulation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 SQ 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$200.00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r>
                        <a:rPr lang="en-US" sz="1200" spc="-25">
                          <a:solidFill>
                            <a:schemeClr val="tx1"/>
                          </a:solidFill>
                          <a:effectLst/>
                          <a:latin typeface="Arial" panose="020B0604020202020204" pitchFamily="34" charset="0"/>
                          <a:ea typeface="Tahoma" panose="020B0604030504040204" pitchFamily="34" charset="0"/>
                          <a:cs typeface="Arial" panose="020B0604020202020204" pitchFamily="34" charset="0"/>
                        </a:rPr>
                        <a:t>$130.00</a:t>
                      </a:r>
                      <a:endParaRPr lang="en-US" sz="120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3086134"/>
                  </a:ext>
                </a:extLst>
              </a:tr>
              <a:tr h="325041">
                <a:tc>
                  <a:txBody>
                    <a:bodyPr/>
                    <a:lstStyle/>
                    <a:p>
                      <a:pPr marL="91440" algn="l" fontAlgn="ctr"/>
                      <a:r>
                        <a:rPr lang="en-US" sz="1200" b="0" i="0" u="none" strike="noStrike">
                          <a:solidFill>
                            <a:schemeClr val="tx1"/>
                          </a:solidFill>
                          <a:effectLst/>
                          <a:latin typeface="Arial" panose="020B0604020202020204" pitchFamily="34" charset="0"/>
                          <a:cs typeface="Arial" panose="020B0604020202020204" pitchFamily="34" charset="0"/>
                        </a:rPr>
                        <a:t>Rim joist insulation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 SQ 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$450.00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marL="0" marR="0" algn="ctr"/>
                      <a:r>
                        <a:rPr lang="en-US" sz="1200"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$450.00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r>
                        <a:rPr lang="en-US" sz="1200" spc="-25" dirty="0">
                          <a:solidFill>
                            <a:schemeClr val="tx1"/>
                          </a:solidFill>
                          <a:effectLst/>
                          <a:latin typeface="Arial" panose="020B0604020202020204" pitchFamily="34" charset="0"/>
                          <a:ea typeface="Tahoma" panose="020B0604030504040204" pitchFamily="34" charset="0"/>
                          <a:cs typeface="Arial" panose="020B0604020202020204" pitchFamily="34" charset="0"/>
                        </a:rPr>
                        <a:t>$292.50</a:t>
                      </a:r>
                      <a:endParaRPr lang="en-US" sz="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694860813"/>
                  </a:ext>
                </a:extLst>
              </a:tr>
              <a:tr h="325041">
                <a:tc>
                  <a:txBody>
                    <a:bodyPr/>
                    <a:lstStyle/>
                    <a:p>
                      <a:pPr marL="91440" algn="l" fontAlgn="ctr"/>
                      <a:r>
                        <a:rPr lang="en-US" sz="1200" u="none" strike="noStrike" dirty="0">
                          <a:solidFill>
                            <a:schemeClr val="tx1"/>
                          </a:solidFill>
                          <a:effectLst/>
                          <a:latin typeface="Arial" panose="020B0604020202020204" pitchFamily="34" charset="0"/>
                          <a:cs typeface="Arial" panose="020B0604020202020204" pitchFamily="34" charset="0"/>
                        </a:rPr>
                        <a:t>ENERGY STAR Freezer Replacement</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algn="ctr" fontAlgn="ctr"/>
                      <a:r>
                        <a:rPr lang="en-US" sz="1200" b="0" i="0" u="none" strike="noStrike" dirty="0">
                          <a:solidFill>
                            <a:schemeClr val="tx1"/>
                          </a:solidFill>
                          <a:effectLst/>
                          <a:latin typeface="Arial" panose="020B0604020202020204" pitchFamily="34" charset="0"/>
                          <a:cs typeface="Arial" panose="020B0604020202020204" pitchFamily="34" charset="0"/>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$675.00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$225.00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$900.00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$585.00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6122600"/>
                  </a:ext>
                </a:extLst>
              </a:tr>
              <a:tr h="325041">
                <a:tc>
                  <a:txBody>
                    <a:bodyPr/>
                    <a:lstStyle/>
                    <a:p>
                      <a:pPr marL="91440" algn="l" fontAlgn="ctr"/>
                      <a:r>
                        <a:rPr lang="en-US" sz="1200" u="none" strike="noStrike" dirty="0">
                          <a:solidFill>
                            <a:schemeClr val="tx1"/>
                          </a:solidFill>
                          <a:effectLst/>
                          <a:highlight>
                            <a:srgbClr val="FFFF00"/>
                          </a:highlight>
                          <a:latin typeface="Arial" panose="020B0604020202020204" pitchFamily="34" charset="0"/>
                          <a:cs typeface="Arial" panose="020B0604020202020204" pitchFamily="34" charset="0"/>
                        </a:rPr>
                        <a:t>ENERGY STAR </a:t>
                      </a:r>
                      <a:r>
                        <a:rPr lang="en-US" sz="1200" b="0" i="0" u="none" strike="noStrike" dirty="0">
                          <a:solidFill>
                            <a:schemeClr val="tx1"/>
                          </a:solidFill>
                          <a:effectLst/>
                          <a:highlight>
                            <a:srgbClr val="FFFF00"/>
                          </a:highlight>
                          <a:latin typeface="Arial" panose="020B0604020202020204" pitchFamily="34" charset="0"/>
                          <a:cs typeface="Arial" panose="020B0604020202020204" pitchFamily="34" charset="0"/>
                        </a:rPr>
                        <a:t>Ceiling Fan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$225.00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$125.00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$350.00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$227.50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750660"/>
                  </a:ext>
                </a:extLst>
              </a:tr>
              <a:tr h="325041">
                <a:tc>
                  <a:txBody>
                    <a:bodyPr/>
                    <a:lstStyle/>
                    <a:p>
                      <a:pPr marL="91440" algn="l" fontAlgn="ctr"/>
                      <a:r>
                        <a:rPr lang="en-US" sz="1200" u="none" strike="noStrike" dirty="0">
                          <a:solidFill>
                            <a:schemeClr val="tx1"/>
                          </a:solidFill>
                          <a:effectLst/>
                          <a:highlight>
                            <a:srgbClr val="FFFF00"/>
                          </a:highlight>
                          <a:latin typeface="Arial" panose="020B0604020202020204" pitchFamily="34" charset="0"/>
                          <a:cs typeface="Arial" panose="020B0604020202020204" pitchFamily="34" charset="0"/>
                        </a:rPr>
                        <a:t>ENERGY STAR </a:t>
                      </a:r>
                      <a:r>
                        <a:rPr lang="en-US" sz="1200" b="0" i="0" u="none" strike="noStrike" dirty="0">
                          <a:solidFill>
                            <a:schemeClr val="tx1"/>
                          </a:solidFill>
                          <a:effectLst/>
                          <a:highlight>
                            <a:srgbClr val="FFFF00"/>
                          </a:highlight>
                          <a:latin typeface="Arial" panose="020B0604020202020204" pitchFamily="34" charset="0"/>
                          <a:cs typeface="Arial" panose="020B0604020202020204" pitchFamily="34" charset="0"/>
                        </a:rPr>
                        <a:t>All-in-One Clothes Washer-Dryer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$2,300.00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$2,500.00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$1,625.00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9165413"/>
                  </a:ext>
                </a:extLst>
              </a:tr>
              <a:tr h="325041">
                <a:tc>
                  <a:txBody>
                    <a:bodyPr/>
                    <a:lstStyle/>
                    <a:p>
                      <a:pPr marL="91440" algn="l" fontAlgn="ctr"/>
                      <a:r>
                        <a:rPr lang="en-US" sz="1200" u="none" strike="noStrike" dirty="0">
                          <a:solidFill>
                            <a:schemeClr val="tx1"/>
                          </a:solidFill>
                          <a:effectLst/>
                          <a:highlight>
                            <a:srgbClr val="FFFF00"/>
                          </a:highlight>
                          <a:latin typeface="Arial" panose="020B0604020202020204" pitchFamily="34" charset="0"/>
                          <a:cs typeface="Arial" panose="020B0604020202020204" pitchFamily="34" charset="0"/>
                        </a:rPr>
                        <a:t>ENERGY STAR </a:t>
                      </a:r>
                      <a:r>
                        <a:rPr lang="en-US" sz="1200" b="0" i="0" u="none" strike="noStrike" dirty="0">
                          <a:solidFill>
                            <a:schemeClr val="tx1"/>
                          </a:solidFill>
                          <a:effectLst/>
                          <a:highlight>
                            <a:srgbClr val="FFFF00"/>
                          </a:highlight>
                          <a:latin typeface="Arial" panose="020B0604020202020204" pitchFamily="34" charset="0"/>
                          <a:cs typeface="Arial" panose="020B0604020202020204" pitchFamily="34" charset="0"/>
                        </a:rPr>
                        <a:t>Clothes Washer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marR="0" lvl="0" indent="0" algn="ctr" defTabSz="3429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$1,000.00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$1,200.00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$780.00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734620"/>
                  </a:ext>
                </a:extLst>
              </a:tr>
            </a:tbl>
          </a:graphicData>
        </a:graphic>
      </p:graphicFrame>
      <p:sp>
        <p:nvSpPr>
          <p:cNvPr id="2" name="Content Placeholder 8">
            <a:extLst>
              <a:ext uri="{FF2B5EF4-FFF2-40B4-BE49-F238E27FC236}">
                <a16:creationId xmlns:a16="http://schemas.microsoft.com/office/drawing/2014/main" id="{7DB3AB4C-EFB8-3F6F-4773-43F22B4715DF}"/>
              </a:ext>
            </a:extLst>
          </p:cNvPr>
          <p:cNvSpPr txBox="1">
            <a:spLocks/>
          </p:cNvSpPr>
          <p:nvPr/>
        </p:nvSpPr>
        <p:spPr bwMode="auto">
          <a:xfrm>
            <a:off x="221362" y="6071559"/>
            <a:ext cx="11768324" cy="2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0" fontAlgn="base" hangingPunct="0">
              <a:spcBef>
                <a:spcPct val="20000"/>
              </a:spcBef>
              <a:spcAft>
                <a:spcPct val="0"/>
              </a:spcAft>
              <a:buFont typeface="Arial" panose="020B0604020202020204" pitchFamily="34" charset="0"/>
              <a:buChar char="•"/>
              <a:defRPr sz="1800" kern="1200">
                <a:solidFill>
                  <a:srgbClr val="000000"/>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350" kern="1200">
                <a:solidFill>
                  <a:srgbClr val="000000"/>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200" kern="1200">
                <a:solidFill>
                  <a:srgbClr val="000000"/>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2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2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2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2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200" kern="1200">
                <a:solidFill>
                  <a:schemeClr val="tx1"/>
                </a:solidFill>
                <a:latin typeface="+mn-lt"/>
                <a:ea typeface="+mn-ea"/>
                <a:cs typeface="+mn-cs"/>
              </a:defRPr>
            </a:lvl9pPr>
          </a:lstStyle>
          <a:p>
            <a:pPr marL="0" indent="0">
              <a:buNone/>
            </a:pPr>
            <a:r>
              <a:rPr lang="en-US" sz="1200" i="1" spc="-10" dirty="0">
                <a:solidFill>
                  <a:schemeClr val="tx1"/>
                </a:solidFill>
                <a:effectLst/>
                <a:highlight>
                  <a:srgbClr val="FFFF00"/>
                </a:highlight>
                <a:latin typeface="Arial" panose="020B0604020202020204" pitchFamily="34" charset="0"/>
                <a:ea typeface="Tahoma" panose="020B0604030504040204" pitchFamily="34" charset="0"/>
                <a:cs typeface="Arial" panose="020B0604020202020204" pitchFamily="34" charset="0"/>
              </a:rPr>
              <a:t>*</a:t>
            </a:r>
            <a:r>
              <a:rPr lang="en-US" sz="1200" i="1" spc="-10" dirty="0">
                <a:solidFill>
                  <a:schemeClr val="tx1"/>
                </a:solidFill>
                <a:highlight>
                  <a:srgbClr val="FFFF00"/>
                </a:highlight>
                <a:latin typeface="Arial" panose="020B0604020202020204" pitchFamily="34" charset="0"/>
                <a:ea typeface="Tahoma" panose="020B0604030504040204" pitchFamily="34" charset="0"/>
                <a:cs typeface="Arial" panose="020B0604020202020204" pitchFamily="34" charset="0"/>
              </a:rPr>
              <a:t>Duct Sealing will receive an $800 minimum incentive for projects reducing less than 100 CFM</a:t>
            </a:r>
            <a:endParaRPr lang="en-US" sz="1200" i="1" dirty="0">
              <a:solidFill>
                <a:schemeClr val="tx1"/>
              </a:solidFill>
              <a:effectLst/>
              <a:highlight>
                <a:srgbClr val="FFFF00"/>
              </a:highlight>
              <a:latin typeface="Arial" panose="020B0604020202020204" pitchFamily="34" charset="0"/>
              <a:ea typeface="Tahoma" panose="020B0604030504040204" pitchFamily="34" charset="0"/>
              <a:cs typeface="Arial" panose="020B0604020202020204" pitchFamily="34" charset="0"/>
            </a:endParaRPr>
          </a:p>
          <a:p>
            <a:pPr marL="0" indent="0">
              <a:buNone/>
            </a:pPr>
            <a:endParaRPr lang="en-US" sz="1200" i="1"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43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67D5B-1BA4-C7AD-BBDD-5F74E2418E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B5A46B0-A442-83CC-4963-3ACEE62DD283}"/>
              </a:ext>
            </a:extLst>
          </p:cNvPr>
          <p:cNvSpPr txBox="1">
            <a:spLocks/>
          </p:cNvSpPr>
          <p:nvPr/>
        </p:nvSpPr>
        <p:spPr bwMode="auto">
          <a:xfrm>
            <a:off x="2286001" y="274638"/>
            <a:ext cx="877824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rmAutofit/>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pPr>
              <a:spcAft>
                <a:spcPts val="600"/>
              </a:spcAft>
            </a:pPr>
            <a:r>
              <a:rPr lang="en-US" sz="2400" b="1" kern="1200">
                <a:solidFill>
                  <a:schemeClr val="tx1"/>
                </a:solidFill>
                <a:latin typeface="Arial" panose="020B0604020202020204" pitchFamily="34" charset="0"/>
                <a:cs typeface="Arial" panose="020B0604020202020204" pitchFamily="34" charset="0"/>
              </a:rPr>
              <a:t>HELP PROGRAM ENERGY ASSESSMENT </a:t>
            </a:r>
            <a:r>
              <a:rPr lang="en-US" sz="2400">
                <a:solidFill>
                  <a:schemeClr val="tx1"/>
                </a:solidFill>
                <a:latin typeface="Arial" panose="020B0604020202020204" pitchFamily="34" charset="0"/>
                <a:cs typeface="Arial" panose="020B0604020202020204" pitchFamily="34" charset="0"/>
              </a:rPr>
              <a:t>FEE</a:t>
            </a:r>
            <a:endParaRPr lang="en-US" sz="2400" b="1" kern="120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CFC19C7-C67B-C39C-E302-4CD35F00242A}"/>
              </a:ext>
            </a:extLst>
          </p:cNvPr>
          <p:cNvSpPr>
            <a:spLocks noGrp="1"/>
          </p:cNvSpPr>
          <p:nvPr>
            <p:ph idx="1"/>
          </p:nvPr>
        </p:nvSpPr>
        <p:spPr>
          <a:xfrm>
            <a:off x="632060" y="1600200"/>
            <a:ext cx="10797940" cy="5257800"/>
          </a:xfrm>
        </p:spPr>
        <p:txBody>
          <a:bodyPr vert="horz" wrap="square" lIns="91440" tIns="45720" rIns="91440" bIns="45720" numCol="1" anchor="t" anchorCtr="0" compatLnSpc="1">
            <a:prstTxWarp prst="textNoShape">
              <a:avLst/>
            </a:prstTxWarp>
            <a:normAutofit fontScale="92500" lnSpcReduction="20000"/>
          </a:bodyPr>
          <a:lstStyle/>
          <a:p>
            <a:r>
              <a:rPr lang="en-US" sz="1800" dirty="0">
                <a:solidFill>
                  <a:schemeClr val="tx1"/>
                </a:solidFill>
                <a:effectLst/>
                <a:ea typeface="Tahoma" panose="020B0604030504040204" pitchFamily="34" charset="0"/>
              </a:rPr>
              <a:t>In addition to the measure and labor incentives, HHEAs and Installation Contractors will receive payments for conducting in-home energy assessments based on the residence’s water heating and fuel type. The payment structure is outlined as follows:</a:t>
            </a:r>
          </a:p>
          <a:p>
            <a:endParaRPr lang="en-US" sz="1800" dirty="0">
              <a:solidFill>
                <a:schemeClr val="tx1"/>
              </a:solidFill>
              <a:ea typeface="Tahoma" panose="020B0604030504040204" pitchFamily="34" charset="0"/>
            </a:endParaRPr>
          </a:p>
          <a:p>
            <a:endParaRPr lang="en-US" sz="1800" dirty="0">
              <a:solidFill>
                <a:schemeClr val="tx1"/>
              </a:solidFill>
              <a:effectLst/>
              <a:ea typeface="Tahoma" panose="020B0604030504040204" pitchFamily="34" charset="0"/>
            </a:endParaRPr>
          </a:p>
          <a:p>
            <a:endParaRPr lang="en-US" sz="1800" dirty="0">
              <a:solidFill>
                <a:schemeClr val="tx1"/>
              </a:solidFill>
              <a:ea typeface="Tahoma" panose="020B0604030504040204" pitchFamily="34" charset="0"/>
            </a:endParaRPr>
          </a:p>
          <a:p>
            <a:endParaRPr lang="en-US" sz="1800" dirty="0">
              <a:solidFill>
                <a:schemeClr val="tx1"/>
              </a:solidFill>
              <a:effectLst/>
              <a:ea typeface="Tahoma" panose="020B0604030504040204" pitchFamily="34" charset="0"/>
            </a:endParaRPr>
          </a:p>
          <a:p>
            <a:endParaRPr lang="en-US" sz="1800" dirty="0">
              <a:solidFill>
                <a:schemeClr val="tx1"/>
              </a:solidFill>
              <a:ea typeface="Tahoma" panose="020B0604030504040204" pitchFamily="34" charset="0"/>
            </a:endParaRPr>
          </a:p>
          <a:p>
            <a:endParaRPr lang="en-US" sz="1800" dirty="0">
              <a:solidFill>
                <a:schemeClr val="tx1"/>
              </a:solidFill>
              <a:effectLst/>
              <a:ea typeface="Tahoma" panose="020B0604030504040204" pitchFamily="34" charset="0"/>
            </a:endParaRPr>
          </a:p>
          <a:p>
            <a:endParaRPr lang="en-US" sz="1800" dirty="0">
              <a:solidFill>
                <a:schemeClr val="tx1"/>
              </a:solidFill>
              <a:ea typeface="Tahoma" panose="020B0604030504040204" pitchFamily="34" charset="0"/>
            </a:endParaRPr>
          </a:p>
          <a:p>
            <a:endParaRPr lang="en-US" sz="1800" dirty="0">
              <a:solidFill>
                <a:schemeClr val="tx1"/>
              </a:solidFill>
              <a:effectLst/>
              <a:ea typeface="Tahoma" panose="020B0604030504040204" pitchFamily="34" charset="0"/>
            </a:endParaRPr>
          </a:p>
          <a:p>
            <a:endParaRPr lang="en-US" sz="1800" dirty="0">
              <a:solidFill>
                <a:schemeClr val="tx1"/>
              </a:solidFill>
              <a:ea typeface="Tahoma" panose="020B0604030504040204" pitchFamily="34" charset="0"/>
            </a:endParaRPr>
          </a:p>
          <a:p>
            <a:endParaRPr lang="en-US" sz="1800" dirty="0">
              <a:solidFill>
                <a:schemeClr val="tx1"/>
              </a:solidFill>
              <a:ea typeface="Tahoma" panose="020B0604030504040204" pitchFamily="34" charset="0"/>
            </a:endParaRPr>
          </a:p>
          <a:p>
            <a:endParaRPr lang="en-US" sz="1800" dirty="0">
              <a:solidFill>
                <a:schemeClr val="tx1"/>
              </a:solidFill>
              <a:effectLst/>
              <a:ea typeface="Tahoma" panose="020B0604030504040204" pitchFamily="34" charset="0"/>
            </a:endParaRPr>
          </a:p>
          <a:p>
            <a:r>
              <a:rPr lang="en-US" sz="1800" dirty="0">
                <a:solidFill>
                  <a:schemeClr val="tx1"/>
                </a:solidFill>
                <a:ea typeface="Tahoma" panose="020B0604030504040204" pitchFamily="34" charset="0"/>
              </a:rPr>
              <a:t>A $25 additional payment will be provided for site assessments located more than 20 miles from the HHEA/Installation Contractor office (main or satellite).</a:t>
            </a:r>
          </a:p>
          <a:p>
            <a:pPr marL="0" indent="0">
              <a:buNone/>
            </a:pPr>
            <a:endParaRPr lang="en-US" sz="900" dirty="0">
              <a:solidFill>
                <a:schemeClr val="tx1"/>
              </a:solidFill>
              <a:ea typeface="Tahoma" panose="020B0604030504040204" pitchFamily="34" charset="0"/>
            </a:endParaRPr>
          </a:p>
          <a:p>
            <a:r>
              <a:rPr lang="en-US" sz="1800" dirty="0">
                <a:highlight>
                  <a:srgbClr val="FFFF00"/>
                </a:highlight>
              </a:rPr>
              <a:t>A $400 Contractor Inspection Fee will be provided for air sealing, duct sealing, or insulation “non-projects” to ensure you are compensated for your time and travel. Non-projects are situations where a visit is scheduled but work cannot be completed due to site conditions or eligibility requirements. Successful reductions or installations will receive standard incentive payments as outlined on slide 11.</a:t>
            </a:r>
            <a:endParaRPr lang="en-US" dirty="0">
              <a:highlight>
                <a:srgbClr val="FFFF00"/>
              </a:highlight>
            </a:endParaRPr>
          </a:p>
          <a:p>
            <a:pPr marR="0" lvl="0"/>
            <a:endParaRPr lang="en-US" dirty="0">
              <a:effectLst/>
            </a:endParaRPr>
          </a:p>
          <a:p>
            <a:pPr marR="0" lvl="0"/>
            <a:endParaRPr lang="en-US" dirty="0"/>
          </a:p>
          <a:p>
            <a:pPr marR="0" lvl="0"/>
            <a:endParaRPr lang="en-US" dirty="0">
              <a:effectLst/>
            </a:endParaRPr>
          </a:p>
        </p:txBody>
      </p:sp>
      <p:graphicFrame>
        <p:nvGraphicFramePr>
          <p:cNvPr id="5" name="Table 4">
            <a:extLst>
              <a:ext uri="{FF2B5EF4-FFF2-40B4-BE49-F238E27FC236}">
                <a16:creationId xmlns:a16="http://schemas.microsoft.com/office/drawing/2014/main" id="{CEF3CEEC-9ACE-6681-1FFB-56FED6FBD756}"/>
              </a:ext>
            </a:extLst>
          </p:cNvPr>
          <p:cNvGraphicFramePr>
            <a:graphicFrameLocks noGrp="1"/>
          </p:cNvGraphicFramePr>
          <p:nvPr>
            <p:extLst>
              <p:ext uri="{D42A27DB-BD31-4B8C-83A1-F6EECF244321}">
                <p14:modId xmlns:p14="http://schemas.microsoft.com/office/powerpoint/2010/main" val="1633507946"/>
              </p:ext>
            </p:extLst>
          </p:nvPr>
        </p:nvGraphicFramePr>
        <p:xfrm>
          <a:off x="2030914" y="2407025"/>
          <a:ext cx="8130172" cy="2565024"/>
        </p:xfrm>
        <a:graphic>
          <a:graphicData uri="http://schemas.openxmlformats.org/drawingml/2006/table">
            <a:tbl>
              <a:tblPr firstRow="1" bandRow="1">
                <a:tableStyleId>{5C22544A-7EE6-4342-B048-85BDC9FD1C3A}</a:tableStyleId>
              </a:tblPr>
              <a:tblGrid>
                <a:gridCol w="609030">
                  <a:extLst>
                    <a:ext uri="{9D8B030D-6E8A-4147-A177-3AD203B41FA5}">
                      <a16:colId xmlns:a16="http://schemas.microsoft.com/office/drawing/2014/main" val="1760409993"/>
                    </a:ext>
                  </a:extLst>
                </a:gridCol>
                <a:gridCol w="2272487">
                  <a:extLst>
                    <a:ext uri="{9D8B030D-6E8A-4147-A177-3AD203B41FA5}">
                      <a16:colId xmlns:a16="http://schemas.microsoft.com/office/drawing/2014/main" val="3894386568"/>
                    </a:ext>
                  </a:extLst>
                </a:gridCol>
                <a:gridCol w="2478024">
                  <a:extLst>
                    <a:ext uri="{9D8B030D-6E8A-4147-A177-3AD203B41FA5}">
                      <a16:colId xmlns:a16="http://schemas.microsoft.com/office/drawing/2014/main" val="2250453020"/>
                    </a:ext>
                  </a:extLst>
                </a:gridCol>
                <a:gridCol w="2770631">
                  <a:extLst>
                    <a:ext uri="{9D8B030D-6E8A-4147-A177-3AD203B41FA5}">
                      <a16:colId xmlns:a16="http://schemas.microsoft.com/office/drawing/2014/main" val="2529976313"/>
                    </a:ext>
                  </a:extLst>
                </a:gridCol>
              </a:tblGrid>
              <a:tr h="649456">
                <a:tc>
                  <a:txBody>
                    <a:bodyPr/>
                    <a:lstStyle/>
                    <a:p>
                      <a:pPr algn="ctr"/>
                      <a:endParaRPr lang="en-US" sz="16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Arial" panose="020B0604020202020204" pitchFamily="34" charset="0"/>
                          <a:cs typeface="Arial" panose="020B0604020202020204" pitchFamily="34" charset="0"/>
                        </a:rPr>
                        <a:t>Residence Heating Fuel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a:latin typeface="Arial" panose="020B0604020202020204" pitchFamily="34" charset="0"/>
                          <a:cs typeface="Arial" panose="020B0604020202020204" pitchFamily="34" charset="0"/>
                        </a:rPr>
                        <a:t>Residence Water Heating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a:latin typeface="Arial" panose="020B0604020202020204" pitchFamily="34" charset="0"/>
                          <a:cs typeface="Arial" panose="020B0604020202020204" pitchFamily="34" charset="0"/>
                        </a:rPr>
                        <a:t>Home Energy Assessment Payment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198094871"/>
                  </a:ext>
                </a:extLst>
              </a:tr>
              <a:tr h="478892">
                <a:tc>
                  <a:txBody>
                    <a:bodyPr/>
                    <a:lstStyle/>
                    <a:p>
                      <a:pPr algn="ctr"/>
                      <a:r>
                        <a:rPr lang="en-US" sz="160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latin typeface="Arial" panose="020B0604020202020204" pitchFamily="34" charset="0"/>
                          <a:cs typeface="Arial" panose="020B0604020202020204" pitchFamily="34" charset="0"/>
                        </a:rPr>
                        <a:t>Electric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Arial" panose="020B0604020202020204" pitchFamily="34" charset="0"/>
                          <a:cs typeface="Arial" panose="020B0604020202020204" pitchFamily="34" charset="0"/>
                        </a:rPr>
                        <a:t>Electric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Arial" panose="020B0604020202020204" pitchFamily="34" charset="0"/>
                          <a:cs typeface="Arial" panose="020B0604020202020204" pitchFamily="34" charset="0"/>
                        </a:rPr>
                        <a:t>$325.00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5158026"/>
                  </a:ext>
                </a:extLst>
              </a:tr>
              <a:tr h="478892">
                <a:tc>
                  <a:txBody>
                    <a:bodyPr/>
                    <a:lstStyle/>
                    <a:p>
                      <a:pPr algn="ctr"/>
                      <a:r>
                        <a:rPr lang="en-US" sz="1600">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a:latin typeface="Arial" panose="020B0604020202020204" pitchFamily="34" charset="0"/>
                          <a:cs typeface="Arial" panose="020B0604020202020204" pitchFamily="34" charset="0"/>
                        </a:rPr>
                        <a:t>Electric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a:latin typeface="Arial" panose="020B0604020202020204" pitchFamily="34" charset="0"/>
                          <a:cs typeface="Arial" panose="020B0604020202020204" pitchFamily="34" charset="0"/>
                        </a:rPr>
                        <a:t>Natural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21593832"/>
                  </a:ext>
                </a:extLst>
              </a:tr>
              <a:tr h="478892">
                <a:tc>
                  <a:txBody>
                    <a:bodyPr/>
                    <a:lstStyle/>
                    <a:p>
                      <a:pPr algn="ctr"/>
                      <a:r>
                        <a:rPr lang="en-US" sz="160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latin typeface="Arial" panose="020B0604020202020204" pitchFamily="34" charset="0"/>
                          <a:cs typeface="Arial" panose="020B0604020202020204" pitchFamily="34" charset="0"/>
                        </a:rPr>
                        <a:t>Natural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latin typeface="Arial" panose="020B0604020202020204" pitchFamily="34" charset="0"/>
                          <a:cs typeface="Arial" panose="020B0604020202020204" pitchFamily="34" charset="0"/>
                        </a:rPr>
                        <a:t>Electric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908108"/>
                  </a:ext>
                </a:extLst>
              </a:tr>
              <a:tr h="478892">
                <a:tc>
                  <a:txBody>
                    <a:bodyPr/>
                    <a:lstStyle/>
                    <a:p>
                      <a:pPr algn="ctr"/>
                      <a:r>
                        <a:rPr lang="en-US" sz="160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a:latin typeface="Arial" panose="020B0604020202020204" pitchFamily="34" charset="0"/>
                          <a:cs typeface="Arial" panose="020B0604020202020204" pitchFamily="34" charset="0"/>
                        </a:rPr>
                        <a:t>Natural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a:latin typeface="Arial" panose="020B0604020202020204" pitchFamily="34" charset="0"/>
                          <a:cs typeface="Arial" panose="020B0604020202020204" pitchFamily="34" charset="0"/>
                        </a:rPr>
                        <a:t>Natural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028999"/>
                  </a:ext>
                </a:extLst>
              </a:tr>
            </a:tbl>
          </a:graphicData>
        </a:graphic>
      </p:graphicFrame>
    </p:spTree>
    <p:extLst>
      <p:ext uri="{BB962C8B-B14F-4D97-AF65-F5344CB8AC3E}">
        <p14:creationId xmlns:p14="http://schemas.microsoft.com/office/powerpoint/2010/main" val="304345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DD7DFC-3B8C-B1BD-41E7-E0D41A121552}"/>
              </a:ext>
            </a:extLst>
          </p:cNvPr>
          <p:cNvSpPr/>
          <p:nvPr/>
        </p:nvSpPr>
        <p:spPr>
          <a:xfrm>
            <a:off x="0" y="1447800"/>
            <a:ext cx="12192000" cy="5302919"/>
          </a:xfrm>
          <a:prstGeom prst="rect">
            <a:avLst/>
          </a:prstGeom>
          <a:gradFill flip="none" rotWithShape="1">
            <a:gsLst>
              <a:gs pos="34000">
                <a:srgbClr val="FF2222"/>
              </a:gs>
              <a:gs pos="100000">
                <a:schemeClr val="accent2">
                  <a:tint val="50000"/>
                  <a:shade val="100000"/>
                  <a:satMod val="350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1C0175-032B-D873-4A74-1E155B9C73A1}"/>
              </a:ext>
            </a:extLst>
          </p:cNvPr>
          <p:cNvSpPr/>
          <p:nvPr/>
        </p:nvSpPr>
        <p:spPr>
          <a:xfrm>
            <a:off x="8229600" y="1621444"/>
            <a:ext cx="3867150" cy="2551418"/>
          </a:xfrm>
          <a:prstGeom prst="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EF146E-1DC4-FE75-FB84-796E377E5992}"/>
              </a:ext>
            </a:extLst>
          </p:cNvPr>
          <p:cNvSpPr/>
          <p:nvPr/>
        </p:nvSpPr>
        <p:spPr>
          <a:xfrm>
            <a:off x="8243887" y="4344323"/>
            <a:ext cx="3852863" cy="2239037"/>
          </a:xfrm>
          <a:prstGeom prst="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F68EF-0BFB-1092-4F76-2EC8B15E05CF}"/>
              </a:ext>
            </a:extLst>
          </p:cNvPr>
          <p:cNvSpPr>
            <a:spLocks noGrp="1"/>
          </p:cNvSpPr>
          <p:nvPr>
            <p:ph type="title"/>
          </p:nvPr>
        </p:nvSpPr>
        <p:spPr>
          <a:xfrm>
            <a:off x="2211572" y="284163"/>
            <a:ext cx="9526771" cy="899445"/>
          </a:xfrm>
        </p:spPr>
        <p:txBody>
          <a:bodyPr wrap="square" anchor="ctr">
            <a:normAutofit/>
          </a:bodyPr>
          <a:lstStyle/>
          <a:p>
            <a:r>
              <a:rPr lang="en-US" sz="2400" dirty="0"/>
              <a:t>HELP ASSESSMENT INCENTIVE PAYMENT EXAMPLE</a:t>
            </a:r>
            <a:br>
              <a:rPr lang="en-US" sz="2400" dirty="0"/>
            </a:br>
            <a:r>
              <a:rPr lang="en-US" sz="1800" b="0" dirty="0"/>
              <a:t>[Electric heat &amp; water residence]</a:t>
            </a:r>
            <a:endParaRPr lang="en-US" b="0" dirty="0"/>
          </a:p>
        </p:txBody>
      </p:sp>
      <p:sp>
        <p:nvSpPr>
          <p:cNvPr id="5" name="Content Placeholder 2">
            <a:extLst>
              <a:ext uri="{FF2B5EF4-FFF2-40B4-BE49-F238E27FC236}">
                <a16:creationId xmlns:a16="http://schemas.microsoft.com/office/drawing/2014/main" id="{D816545D-0355-0C08-9A3B-E0E9ED203D7A}"/>
              </a:ext>
            </a:extLst>
          </p:cNvPr>
          <p:cNvSpPr>
            <a:spLocks noGrp="1"/>
          </p:cNvSpPr>
          <p:nvPr>
            <p:ph idx="1"/>
          </p:nvPr>
        </p:nvSpPr>
        <p:spPr>
          <a:xfrm>
            <a:off x="8289103" y="1701721"/>
            <a:ext cx="3779071" cy="2231785"/>
          </a:xfrm>
        </p:spPr>
        <p:txBody>
          <a:bodyPr/>
          <a:lstStyle/>
          <a:p>
            <a:pPr marL="0" indent="0">
              <a:buNone/>
            </a:pPr>
            <a:r>
              <a:rPr lang="en-US" sz="1700" b="1" u="sng" dirty="0"/>
              <a:t>Site Visit Timing</a:t>
            </a:r>
            <a:endParaRPr lang="en-US" sz="1700" b="1" dirty="0"/>
          </a:p>
          <a:p>
            <a:pPr marL="0" indent="0">
              <a:buNone/>
            </a:pPr>
            <a:r>
              <a:rPr lang="en-US" sz="1700" dirty="0"/>
              <a:t>Walkthrough: 					  30 Min</a:t>
            </a:r>
          </a:p>
          <a:p>
            <a:pPr marL="0" indent="0">
              <a:buNone/>
            </a:pPr>
            <a:r>
              <a:rPr lang="en-US" sz="1700" dirty="0"/>
              <a:t>Meet w/ Homeowner:    		  10 Min</a:t>
            </a:r>
          </a:p>
          <a:p>
            <a:pPr marL="0" indent="0">
              <a:buNone/>
            </a:pPr>
            <a:r>
              <a:rPr lang="en-US" sz="1700" dirty="0"/>
              <a:t>Direct Installs: 				100 Min</a:t>
            </a:r>
          </a:p>
          <a:p>
            <a:pPr marL="0" indent="0">
              <a:buNone/>
            </a:pPr>
            <a:r>
              <a:rPr lang="en-US" sz="1700" u="sng" dirty="0"/>
              <a:t>Program Data Entry: 			  20 Min</a:t>
            </a:r>
          </a:p>
          <a:p>
            <a:pPr marL="0" indent="0">
              <a:buNone/>
            </a:pPr>
            <a:r>
              <a:rPr lang="en-US" sz="1700" dirty="0"/>
              <a:t>Total Est. Time:  				160 Min</a:t>
            </a:r>
          </a:p>
        </p:txBody>
      </p:sp>
      <p:sp>
        <p:nvSpPr>
          <p:cNvPr id="4" name="Rectangle 3">
            <a:extLst>
              <a:ext uri="{FF2B5EF4-FFF2-40B4-BE49-F238E27FC236}">
                <a16:creationId xmlns:a16="http://schemas.microsoft.com/office/drawing/2014/main" id="{32E66E82-CB85-C1FF-127D-60A7FB1476D9}"/>
              </a:ext>
            </a:extLst>
          </p:cNvPr>
          <p:cNvSpPr/>
          <p:nvPr/>
        </p:nvSpPr>
        <p:spPr>
          <a:xfrm>
            <a:off x="114300" y="1607790"/>
            <a:ext cx="8001000" cy="4975571"/>
          </a:xfrm>
          <a:prstGeom prst="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aphicFrame>
        <p:nvGraphicFramePr>
          <p:cNvPr id="7" name="Content Placeholder 3">
            <a:extLst>
              <a:ext uri="{FF2B5EF4-FFF2-40B4-BE49-F238E27FC236}">
                <a16:creationId xmlns:a16="http://schemas.microsoft.com/office/drawing/2014/main" id="{F36CF476-CF1F-AAFC-BE5F-ADD99203D016}"/>
              </a:ext>
            </a:extLst>
          </p:cNvPr>
          <p:cNvGraphicFramePr>
            <a:graphicFrameLocks/>
          </p:cNvGraphicFramePr>
          <p:nvPr>
            <p:extLst>
              <p:ext uri="{D42A27DB-BD31-4B8C-83A1-F6EECF244321}">
                <p14:modId xmlns:p14="http://schemas.microsoft.com/office/powerpoint/2010/main" val="1196573584"/>
              </p:ext>
            </p:extLst>
          </p:nvPr>
        </p:nvGraphicFramePr>
        <p:xfrm>
          <a:off x="221418" y="1701721"/>
          <a:ext cx="7786764" cy="3744114"/>
        </p:xfrm>
        <a:graphic>
          <a:graphicData uri="http://schemas.openxmlformats.org/drawingml/2006/table">
            <a:tbl>
              <a:tblPr>
                <a:tableStyleId>{5C22544A-7EE6-4342-B048-85BDC9FD1C3A}</a:tableStyleId>
              </a:tblPr>
              <a:tblGrid>
                <a:gridCol w="3595796">
                  <a:extLst>
                    <a:ext uri="{9D8B030D-6E8A-4147-A177-3AD203B41FA5}">
                      <a16:colId xmlns:a16="http://schemas.microsoft.com/office/drawing/2014/main" val="2296708539"/>
                    </a:ext>
                  </a:extLst>
                </a:gridCol>
                <a:gridCol w="1047742">
                  <a:extLst>
                    <a:ext uri="{9D8B030D-6E8A-4147-A177-3AD203B41FA5}">
                      <a16:colId xmlns:a16="http://schemas.microsoft.com/office/drawing/2014/main" val="1174320326"/>
                    </a:ext>
                  </a:extLst>
                </a:gridCol>
                <a:gridCol w="1047742">
                  <a:extLst>
                    <a:ext uri="{9D8B030D-6E8A-4147-A177-3AD203B41FA5}">
                      <a16:colId xmlns:a16="http://schemas.microsoft.com/office/drawing/2014/main" val="3619125033"/>
                    </a:ext>
                  </a:extLst>
                </a:gridCol>
                <a:gridCol w="1047742">
                  <a:extLst>
                    <a:ext uri="{9D8B030D-6E8A-4147-A177-3AD203B41FA5}">
                      <a16:colId xmlns:a16="http://schemas.microsoft.com/office/drawing/2014/main" val="3173066402"/>
                    </a:ext>
                  </a:extLst>
                </a:gridCol>
                <a:gridCol w="1047742">
                  <a:extLst>
                    <a:ext uri="{9D8B030D-6E8A-4147-A177-3AD203B41FA5}">
                      <a16:colId xmlns:a16="http://schemas.microsoft.com/office/drawing/2014/main" val="4042626726"/>
                    </a:ext>
                  </a:extLst>
                </a:gridCol>
              </a:tblGrid>
              <a:tr h="343722">
                <a:tc>
                  <a:txBody>
                    <a:bodyPr/>
                    <a:lstStyle/>
                    <a:p>
                      <a:pPr algn="ctr" fontAlgn="ctr"/>
                      <a:endParaRPr lang="en-US" sz="16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US" sz="1600" b="1" i="0" u="none" strike="noStrike">
                          <a:solidFill>
                            <a:schemeClr val="tx1"/>
                          </a:solidFill>
                          <a:effectLst/>
                          <a:latin typeface="Arial" panose="020B0604020202020204" pitchFamily="34" charset="0"/>
                          <a:cs typeface="Arial" panose="020B0604020202020204" pitchFamily="34" charset="0"/>
                        </a:rPr>
                        <a:t>Averages per Assessment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2000" b="1" i="0" u="none" strike="noStrike">
                        <a:solidFill>
                          <a:srgbClr val="000000"/>
                        </a:solidFill>
                        <a:effectLst/>
                        <a:latin typeface="Calibri" panose="020F0502020204030204" pitchFamily="34" charset="0"/>
                      </a:endParaRPr>
                    </a:p>
                  </a:txBody>
                  <a:tcPr marL="0" marR="0" marT="0" marB="0" anchor="ctr">
                    <a:lnL w="12700" cmpd="sng">
                      <a:noFill/>
                    </a:lnL>
                  </a:tcPr>
                </a:tc>
                <a:tc hMerge="1">
                  <a:txBody>
                    <a:bodyPr/>
                    <a:lstStyle/>
                    <a:p>
                      <a:pPr algn="ctr" fontAlgn="ctr"/>
                      <a:endParaRPr lang="en-US" sz="2000" b="1" i="0" u="none" strike="noStrike">
                        <a:solidFill>
                          <a:srgbClr val="000000"/>
                        </a:solidFill>
                        <a:effectLst/>
                        <a:latin typeface="Calibri" panose="020F0502020204030204" pitchFamily="34" charset="0"/>
                      </a:endParaRPr>
                    </a:p>
                  </a:txBody>
                  <a:tcPr marL="0" marR="0" marT="0" marB="0" anchor="ctr"/>
                </a:tc>
                <a:tc hMerge="1">
                  <a:txBody>
                    <a:bodyPr/>
                    <a:lstStyle/>
                    <a:p>
                      <a:pPr algn="ctr" fontAlgn="ctr"/>
                      <a:endParaRPr lang="en-US" sz="20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63260178"/>
                  </a:ext>
                </a:extLst>
              </a:tr>
              <a:tr h="650616">
                <a:tc>
                  <a:txBody>
                    <a:bodyPr/>
                    <a:lstStyle/>
                    <a:p>
                      <a:pPr algn="ctr" fontAlgn="ctr"/>
                      <a:r>
                        <a:rPr lang="en-US" sz="1400" u="none" strike="noStrike">
                          <a:solidFill>
                            <a:schemeClr val="tx1"/>
                          </a:solidFill>
                          <a:effectLst/>
                          <a:latin typeface="Arial" panose="020B0604020202020204" pitchFamily="34" charset="0"/>
                          <a:cs typeface="Arial" panose="020B0604020202020204" pitchFamily="34" charset="0"/>
                        </a:rPr>
                        <a:t>Measure</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solidFill>
                            <a:schemeClr val="tx1"/>
                          </a:solidFill>
                          <a:effectLst/>
                          <a:latin typeface="Arial" panose="020B0604020202020204" pitchFamily="34" charset="0"/>
                          <a:cs typeface="Arial" panose="020B0604020202020204" pitchFamily="34" charset="0"/>
                        </a:rPr>
                        <a:t>Installed Units</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solidFill>
                            <a:schemeClr val="tx1"/>
                          </a:solidFill>
                          <a:effectLst/>
                          <a:latin typeface="Arial" panose="020B0604020202020204" pitchFamily="34" charset="0"/>
                          <a:cs typeface="Arial" panose="020B0604020202020204" pitchFamily="34" charset="0"/>
                        </a:rPr>
                        <a:t>Measure Incentive</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solidFill>
                            <a:schemeClr val="tx1"/>
                          </a:solidFill>
                          <a:effectLst/>
                          <a:latin typeface="Arial" panose="020B0604020202020204" pitchFamily="34" charset="0"/>
                          <a:cs typeface="Arial" panose="020B0604020202020204" pitchFamily="34" charset="0"/>
                        </a:rPr>
                        <a:t>Labor Incentive</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solidFill>
                            <a:schemeClr val="tx1"/>
                          </a:solidFill>
                          <a:effectLst/>
                          <a:latin typeface="Arial" panose="020B0604020202020204" pitchFamily="34" charset="0"/>
                          <a:cs typeface="Arial" panose="020B0604020202020204" pitchFamily="34" charset="0"/>
                        </a:rPr>
                        <a:t>Total Incentive</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8668616"/>
                  </a:ext>
                </a:extLst>
              </a:tr>
              <a:tr h="343722">
                <a:tc>
                  <a:txBody>
                    <a:bodyPr/>
                    <a:lstStyle/>
                    <a:p>
                      <a:pPr marL="91440" algn="l" fontAlgn="ctr"/>
                      <a:r>
                        <a:rPr lang="en-US" sz="1400" b="0" i="0" u="none" strike="noStrike">
                          <a:solidFill>
                            <a:schemeClr val="tx1"/>
                          </a:solidFill>
                          <a:effectLst/>
                          <a:latin typeface="Arial" panose="020B0604020202020204" pitchFamily="34" charset="0"/>
                          <a:cs typeface="Arial" panose="020B0604020202020204" pitchFamily="34" charset="0"/>
                        </a:rPr>
                        <a:t>Assessment Fee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panose="020B0604020202020204" pitchFamily="34" charset="0"/>
                          <a:cs typeface="Arial" panose="020B0604020202020204" pitchFamily="34" charset="0"/>
                        </a:rPr>
                        <a:t>$325.00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$325.00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134415"/>
                  </a:ext>
                </a:extLst>
              </a:tr>
              <a:tr h="343722">
                <a:tc>
                  <a:txBody>
                    <a:bodyPr/>
                    <a:lstStyle/>
                    <a:p>
                      <a:pPr marL="91440" algn="l" fontAlgn="ctr"/>
                      <a:r>
                        <a:rPr lang="en-US" sz="1400" u="none" strike="noStrike">
                          <a:solidFill>
                            <a:schemeClr val="tx1"/>
                          </a:solidFill>
                          <a:effectLst/>
                          <a:latin typeface="Arial" panose="020B0604020202020204" pitchFamily="34" charset="0"/>
                          <a:cs typeface="Arial" panose="020B0604020202020204" pitchFamily="34" charset="0"/>
                        </a:rPr>
                        <a:t>Advanced Smart (Tier 2) Power Strip</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a:effectLst/>
                          <a:latin typeface="Arial" panose="020B0604020202020204" pitchFamily="34" charset="0"/>
                          <a:ea typeface="Tahoma" panose="020B0604030504040204" pitchFamily="34" charset="0"/>
                          <a:cs typeface="Arial" panose="020B0604020202020204" pitchFamily="34" charset="0"/>
                        </a:rPr>
                        <a:t>$52.00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dirty="0">
                          <a:effectLst/>
                          <a:latin typeface="Arial" panose="020B0604020202020204" pitchFamily="34" charset="0"/>
                          <a:ea typeface="Tahoma" panose="020B0604030504040204" pitchFamily="34" charset="0"/>
                          <a:cs typeface="Arial" panose="020B0604020202020204" pitchFamily="34" charset="0"/>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a:effectLst/>
                          <a:latin typeface="Arial" panose="020B0604020202020204" pitchFamily="34" charset="0"/>
                          <a:ea typeface="Tahoma" panose="020B0604030504040204" pitchFamily="34" charset="0"/>
                          <a:cs typeface="Arial" panose="020B0604020202020204" pitchFamily="34" charset="0"/>
                        </a:rPr>
                        <a:t>$62.00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6495739"/>
                  </a:ext>
                </a:extLst>
              </a:tr>
              <a:tr h="343722">
                <a:tc>
                  <a:txBody>
                    <a:bodyPr/>
                    <a:lstStyle/>
                    <a:p>
                      <a:pPr marL="91440" algn="l" fontAlgn="ctr"/>
                      <a:r>
                        <a:rPr lang="en-US" sz="1400" u="none" strike="noStrike">
                          <a:solidFill>
                            <a:schemeClr val="tx1"/>
                          </a:solidFill>
                          <a:effectLst/>
                          <a:latin typeface="Arial" panose="020B0604020202020204" pitchFamily="34" charset="0"/>
                          <a:cs typeface="Arial" panose="020B0604020202020204" pitchFamily="34" charset="0"/>
                        </a:rPr>
                        <a:t>LED Outdoor Flood Light Fixture</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5115" algn="l"/>
                        </a:tabLst>
                      </a:pPr>
                      <a:r>
                        <a:rPr lang="en-US" sz="1400" dirty="0">
                          <a:effectLst/>
                          <a:latin typeface="Arial" panose="020B0604020202020204" pitchFamily="34" charset="0"/>
                          <a:ea typeface="Tahoma" panose="020B0604030504040204" pitchFamily="34" charset="0"/>
                          <a:cs typeface="Arial" panose="020B0604020202020204" pitchFamily="34" charset="0"/>
                        </a:rPr>
                        <a:t>$7.00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5115" algn="l"/>
                        </a:tabLst>
                      </a:pPr>
                      <a:r>
                        <a:rPr lang="en-US" sz="1400" dirty="0">
                          <a:effectLst/>
                          <a:latin typeface="Arial" panose="020B0604020202020204" pitchFamily="34" charset="0"/>
                          <a:ea typeface="Tahoma" panose="020B0604030504040204" pitchFamily="34" charset="0"/>
                          <a:cs typeface="Arial" panose="020B0604020202020204" pitchFamily="34" charset="0"/>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5115" algn="l"/>
                        </a:tabLst>
                      </a:pPr>
                      <a:r>
                        <a:rPr lang="en-US" sz="1400" dirty="0">
                          <a:effectLst/>
                          <a:latin typeface="Arial" panose="020B0604020202020204" pitchFamily="34" charset="0"/>
                          <a:ea typeface="Tahoma" panose="020B0604030504040204" pitchFamily="34" charset="0"/>
                          <a:cs typeface="Arial" panose="020B0604020202020204" pitchFamily="34" charset="0"/>
                        </a:rPr>
                        <a:t>$17.00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10126"/>
                  </a:ext>
                </a:extLst>
              </a:tr>
              <a:tr h="343722">
                <a:tc>
                  <a:txBody>
                    <a:bodyPr/>
                    <a:lstStyle/>
                    <a:p>
                      <a:pPr marL="91440" algn="l" fontAlgn="ctr"/>
                      <a:r>
                        <a:rPr lang="en-US" sz="1400" u="none" strike="noStrike" dirty="0">
                          <a:solidFill>
                            <a:schemeClr val="tx1"/>
                          </a:solidFill>
                          <a:effectLst/>
                          <a:latin typeface="Arial" panose="020B0604020202020204" pitchFamily="34" charset="0"/>
                          <a:cs typeface="Arial" panose="020B0604020202020204" pitchFamily="34" charset="0"/>
                        </a:rPr>
                        <a:t>Globe LED</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5115" algn="l"/>
                        </a:tabLst>
                      </a:pPr>
                      <a:r>
                        <a:rPr lang="en-US" sz="1400" dirty="0">
                          <a:effectLst/>
                          <a:latin typeface="Arial" panose="020B0604020202020204" pitchFamily="34" charset="0"/>
                          <a:ea typeface="Tahoma" panose="020B0604030504040204" pitchFamily="34" charset="0"/>
                          <a:cs typeface="Arial" panose="020B0604020202020204" pitchFamily="34" charset="0"/>
                        </a:rPr>
                        <a:t>$9.00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5115" algn="l"/>
                        </a:tabLst>
                      </a:pPr>
                      <a:r>
                        <a:rPr lang="en-US" sz="1400" dirty="0">
                          <a:effectLst/>
                          <a:latin typeface="Arial" panose="020B0604020202020204" pitchFamily="34" charset="0"/>
                          <a:ea typeface="Tahoma" panose="020B0604030504040204" pitchFamily="34" charset="0"/>
                          <a:cs typeface="Arial" panose="020B0604020202020204" pitchFamily="34" charset="0"/>
                        </a:rPr>
                        <a:t>$30.00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5115" algn="l"/>
                        </a:tabLst>
                      </a:pPr>
                      <a:r>
                        <a:rPr lang="en-US" sz="1400" dirty="0">
                          <a:effectLst/>
                          <a:latin typeface="Arial" panose="020B0604020202020204" pitchFamily="34" charset="0"/>
                          <a:ea typeface="Tahoma" panose="020B0604030504040204" pitchFamily="34" charset="0"/>
                          <a:cs typeface="Arial" panose="020B0604020202020204" pitchFamily="34" charset="0"/>
                        </a:rPr>
                        <a:t>$39.00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6872825"/>
                  </a:ext>
                </a:extLst>
              </a:tr>
              <a:tr h="343722">
                <a:tc>
                  <a:txBody>
                    <a:bodyPr/>
                    <a:lstStyle/>
                    <a:p>
                      <a:pPr marL="91440" algn="l" fontAlgn="ctr"/>
                      <a:r>
                        <a:rPr lang="en-US" sz="1400" u="none" strike="noStrike" dirty="0">
                          <a:solidFill>
                            <a:schemeClr val="tx1"/>
                          </a:solidFill>
                          <a:effectLst/>
                          <a:latin typeface="Arial" panose="020B0604020202020204" pitchFamily="34" charset="0"/>
                          <a:cs typeface="Arial" panose="020B0604020202020204" pitchFamily="34" charset="0"/>
                        </a:rPr>
                        <a:t>Kitchen Low Flow Aerator</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dirty="0">
                          <a:effectLst/>
                          <a:latin typeface="Arial" panose="020B0604020202020204" pitchFamily="34" charset="0"/>
                          <a:ea typeface="Tahoma" panose="020B0604030504040204" pitchFamily="34" charset="0"/>
                          <a:cs typeface="Arial" panose="020B0604020202020204" pitchFamily="34" charset="0"/>
                        </a:rPr>
                        <a:t>$2.50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dirty="0">
                          <a:effectLst/>
                          <a:latin typeface="Arial" panose="020B0604020202020204" pitchFamily="34" charset="0"/>
                          <a:ea typeface="Tahoma" panose="020B0604030504040204" pitchFamily="34" charset="0"/>
                          <a:cs typeface="Arial" panose="020B0604020202020204" pitchFamily="34" charset="0"/>
                        </a:rPr>
                        <a:t>$13.00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dirty="0">
                          <a:effectLst/>
                          <a:latin typeface="Arial" panose="020B0604020202020204" pitchFamily="34" charset="0"/>
                          <a:ea typeface="Tahoma" panose="020B0604030504040204" pitchFamily="34" charset="0"/>
                          <a:cs typeface="Arial" panose="020B0604020202020204" pitchFamily="34" charset="0"/>
                        </a:rPr>
                        <a:t>$15.50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169052"/>
                  </a:ext>
                </a:extLst>
              </a:tr>
              <a:tr h="343722">
                <a:tc>
                  <a:txBody>
                    <a:bodyPr/>
                    <a:lstStyle/>
                    <a:p>
                      <a:pPr marL="91440" algn="l" fontAlgn="ctr"/>
                      <a:r>
                        <a:rPr lang="en-US" sz="1400" u="none" strike="noStrike" dirty="0">
                          <a:solidFill>
                            <a:schemeClr val="tx1"/>
                          </a:solidFill>
                          <a:effectLst/>
                          <a:latin typeface="Arial" panose="020B0604020202020204" pitchFamily="34" charset="0"/>
                          <a:cs typeface="Arial" panose="020B0604020202020204" pitchFamily="34" charset="0"/>
                        </a:rPr>
                        <a:t>Fixed Low Flow Showerhead</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dirty="0">
                          <a:effectLst/>
                          <a:latin typeface="Arial" panose="020B0604020202020204" pitchFamily="34" charset="0"/>
                          <a:ea typeface="Tahoma" panose="020B0604030504040204" pitchFamily="34" charset="0"/>
                          <a:cs typeface="Arial" panose="020B0604020202020204" pitchFamily="34" charset="0"/>
                        </a:rPr>
                        <a:t>$7.00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dirty="0">
                          <a:effectLst/>
                          <a:latin typeface="Arial" panose="020B0604020202020204" pitchFamily="34" charset="0"/>
                          <a:ea typeface="Tahoma" panose="020B0604030504040204" pitchFamily="34" charset="0"/>
                          <a:cs typeface="Arial" panose="020B0604020202020204" pitchFamily="34" charset="0"/>
                        </a:rPr>
                        <a:t>$13.00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dirty="0">
                          <a:effectLst/>
                          <a:latin typeface="Arial" panose="020B0604020202020204" pitchFamily="34" charset="0"/>
                          <a:ea typeface="Tahoma" panose="020B0604030504040204" pitchFamily="34" charset="0"/>
                          <a:cs typeface="Arial" panose="020B0604020202020204" pitchFamily="34" charset="0"/>
                        </a:rPr>
                        <a:t>$20.00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430816"/>
                  </a:ext>
                </a:extLst>
              </a:tr>
              <a:tr h="343722">
                <a:tc>
                  <a:txBody>
                    <a:bodyPr/>
                    <a:lstStyle/>
                    <a:p>
                      <a:pPr marL="91440" algn="l" fontAlgn="ctr"/>
                      <a:r>
                        <a:rPr lang="en-US" sz="1400" u="none" strike="noStrike">
                          <a:solidFill>
                            <a:schemeClr val="tx1"/>
                          </a:solidFill>
                          <a:effectLst/>
                          <a:latin typeface="Arial" panose="020B0604020202020204" pitchFamily="34" charset="0"/>
                          <a:cs typeface="Arial" panose="020B0604020202020204" pitchFamily="34" charset="0"/>
                        </a:rPr>
                        <a:t>Pipe Wrap (Hot Water)</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dirty="0">
                          <a:effectLst/>
                          <a:latin typeface="Arial" panose="020B0604020202020204" pitchFamily="34" charset="0"/>
                          <a:ea typeface="Tahoma" panose="020B0604030504040204" pitchFamily="34" charset="0"/>
                          <a:cs typeface="Arial" panose="020B0604020202020204" pitchFamily="34" charset="0"/>
                        </a:rPr>
                        <a:t>$1.68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dirty="0">
                          <a:effectLst/>
                          <a:latin typeface="Arial" panose="020B0604020202020204" pitchFamily="34" charset="0"/>
                          <a:ea typeface="Tahoma" panose="020B0604030504040204" pitchFamily="34" charset="0"/>
                          <a:cs typeface="Arial" panose="020B0604020202020204" pitchFamily="34" charset="0"/>
                        </a:rPr>
                        <a:t>$39.00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dirty="0">
                          <a:effectLst/>
                          <a:latin typeface="Arial" panose="020B0604020202020204" pitchFamily="34" charset="0"/>
                          <a:ea typeface="Tahoma" panose="020B0604030504040204" pitchFamily="34" charset="0"/>
                          <a:cs typeface="Arial" panose="020B0604020202020204" pitchFamily="34" charset="0"/>
                        </a:rPr>
                        <a:t>$40.68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7106385"/>
                  </a:ext>
                </a:extLst>
              </a:tr>
              <a:tr h="343722">
                <a:tc>
                  <a:txBody>
                    <a:bodyPr/>
                    <a:lstStyle/>
                    <a:p>
                      <a:pPr marL="91440" algn="l" fontAlgn="ctr"/>
                      <a:r>
                        <a:rPr lang="en-US" sz="1400" b="1" u="none" strike="noStrike">
                          <a:solidFill>
                            <a:schemeClr val="tx1"/>
                          </a:solidFill>
                          <a:effectLst/>
                          <a:latin typeface="Arial" panose="020B0604020202020204" pitchFamily="34" charset="0"/>
                          <a:cs typeface="Arial" panose="020B0604020202020204" pitchFamily="34" charset="0"/>
                        </a:rPr>
                        <a:t>TOTAL</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b="1" dirty="0">
                          <a:effectLst/>
                          <a:latin typeface="Arial" panose="020B0604020202020204" pitchFamily="34" charset="0"/>
                          <a:ea typeface="Tahoma" panose="020B0604030504040204" pitchFamily="34" charset="0"/>
                          <a:cs typeface="Arial" panose="020B0604020202020204" pitchFamily="34" charset="0"/>
                        </a:rPr>
                        <a:t>$79.18</a:t>
                      </a:r>
                      <a:endParaRPr lang="en-US" sz="14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b="1" dirty="0">
                          <a:effectLst/>
                          <a:latin typeface="Arial" panose="020B0604020202020204" pitchFamily="34" charset="0"/>
                          <a:ea typeface="Tahoma" panose="020B0604030504040204" pitchFamily="34" charset="0"/>
                          <a:cs typeface="Arial" panose="020B0604020202020204" pitchFamily="34" charset="0"/>
                        </a:rPr>
                        <a:t>$440.00</a:t>
                      </a:r>
                      <a:endParaRPr lang="en-US" sz="14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tabLst>
                          <a:tab pos="284480" algn="l"/>
                        </a:tabLst>
                      </a:pPr>
                      <a:r>
                        <a:rPr lang="en-US" sz="1400" b="1" dirty="0">
                          <a:effectLst/>
                          <a:latin typeface="Arial" panose="020B0604020202020204" pitchFamily="34" charset="0"/>
                          <a:ea typeface="Tahoma" panose="020B0604030504040204" pitchFamily="34" charset="0"/>
                          <a:cs typeface="Arial" panose="020B0604020202020204" pitchFamily="34" charset="0"/>
                        </a:rPr>
                        <a:t>$519.18</a:t>
                      </a:r>
                      <a:endParaRPr lang="en-US" sz="14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8969949"/>
                  </a:ext>
                </a:extLst>
              </a:tr>
            </a:tbl>
          </a:graphicData>
        </a:graphic>
      </p:graphicFrame>
      <p:sp>
        <p:nvSpPr>
          <p:cNvPr id="9" name="TextBox 8">
            <a:extLst>
              <a:ext uri="{FF2B5EF4-FFF2-40B4-BE49-F238E27FC236}">
                <a16:creationId xmlns:a16="http://schemas.microsoft.com/office/drawing/2014/main" id="{B09A7DD5-D9DD-FEC8-3869-2188446F274B}"/>
              </a:ext>
            </a:extLst>
          </p:cNvPr>
          <p:cNvSpPr txBox="1"/>
          <p:nvPr/>
        </p:nvSpPr>
        <p:spPr>
          <a:xfrm>
            <a:off x="5750198" y="2118741"/>
            <a:ext cx="338554" cy="461665"/>
          </a:xfrm>
          <a:prstGeom prst="rect">
            <a:avLst/>
          </a:prstGeom>
          <a:noFill/>
        </p:spPr>
        <p:txBody>
          <a:bodyPr wrap="none" rtlCol="0">
            <a:spAutoFit/>
          </a:bodyPr>
          <a:lstStyle/>
          <a:p>
            <a:r>
              <a:rPr lang="en-US" sz="2400" b="1">
                <a:solidFill>
                  <a:srgbClr val="FF0000"/>
                </a:solidFill>
              </a:rPr>
              <a:t>+</a:t>
            </a:r>
          </a:p>
        </p:txBody>
      </p:sp>
      <p:sp>
        <p:nvSpPr>
          <p:cNvPr id="10" name="TextBox 9">
            <a:extLst>
              <a:ext uri="{FF2B5EF4-FFF2-40B4-BE49-F238E27FC236}">
                <a16:creationId xmlns:a16="http://schemas.microsoft.com/office/drawing/2014/main" id="{C637B7E4-DEB5-B185-0B7F-9A75DA9A8A88}"/>
              </a:ext>
            </a:extLst>
          </p:cNvPr>
          <p:cNvSpPr txBox="1"/>
          <p:nvPr/>
        </p:nvSpPr>
        <p:spPr>
          <a:xfrm>
            <a:off x="6794865" y="2118741"/>
            <a:ext cx="338554" cy="461665"/>
          </a:xfrm>
          <a:prstGeom prst="rect">
            <a:avLst/>
          </a:prstGeom>
          <a:noFill/>
        </p:spPr>
        <p:txBody>
          <a:bodyPr wrap="none" rtlCol="0">
            <a:spAutoFit/>
          </a:bodyPr>
          <a:lstStyle/>
          <a:p>
            <a:r>
              <a:rPr lang="en-US" sz="2400" b="1">
                <a:solidFill>
                  <a:srgbClr val="FF0000"/>
                </a:solidFill>
              </a:rPr>
              <a:t>=</a:t>
            </a:r>
          </a:p>
        </p:txBody>
      </p:sp>
      <p:sp>
        <p:nvSpPr>
          <p:cNvPr id="11" name="Content Placeholder 2">
            <a:extLst>
              <a:ext uri="{FF2B5EF4-FFF2-40B4-BE49-F238E27FC236}">
                <a16:creationId xmlns:a16="http://schemas.microsoft.com/office/drawing/2014/main" id="{101606D4-F257-6B9D-CF23-F0BA11EF6D95}"/>
              </a:ext>
            </a:extLst>
          </p:cNvPr>
          <p:cNvSpPr txBox="1">
            <a:spLocks/>
          </p:cNvSpPr>
          <p:nvPr/>
        </p:nvSpPr>
        <p:spPr bwMode="auto">
          <a:xfrm>
            <a:off x="8298629" y="4514850"/>
            <a:ext cx="3902316" cy="196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rgbClr val="000000"/>
                </a:solidFill>
                <a:latin typeface="Arial" panose="020B0604020202020204" pitchFamily="34" charset="0"/>
                <a:ea typeface="+mn-ea"/>
                <a:cs typeface="Arial" panose="020B0604020202020204" pitchFamily="34" charset="0"/>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700" b="1" u="sng" dirty="0"/>
              <a:t>Labor Payment per Assessment</a:t>
            </a:r>
          </a:p>
          <a:p>
            <a:pPr marL="0" indent="0">
              <a:buFont typeface="Arial" panose="020B0604020202020204" pitchFamily="34" charset="0"/>
              <a:buNone/>
            </a:pPr>
            <a:r>
              <a:rPr lang="en-US" sz="1700" dirty="0"/>
              <a:t>Assessment Fee:			 	$325  </a:t>
            </a:r>
          </a:p>
          <a:p>
            <a:pPr marL="0" indent="0">
              <a:buFont typeface="Arial" panose="020B0604020202020204" pitchFamily="34" charset="0"/>
              <a:buNone/>
            </a:pPr>
            <a:r>
              <a:rPr lang="en-US" sz="1700" u="sng" dirty="0"/>
              <a:t>+ Approx. Labor Incentive: 	$115</a:t>
            </a:r>
          </a:p>
          <a:p>
            <a:pPr marL="0" indent="0">
              <a:buFont typeface="Arial" panose="020B0604020202020204" pitchFamily="34" charset="0"/>
              <a:buNone/>
            </a:pPr>
            <a:r>
              <a:rPr lang="en-US" sz="1700" dirty="0"/>
              <a:t>Avg. Labor Payment: 		$440</a:t>
            </a:r>
          </a:p>
          <a:p>
            <a:pPr marL="0" indent="0">
              <a:buFont typeface="Arial" panose="020B0604020202020204" pitchFamily="34" charset="0"/>
              <a:buNone/>
            </a:pPr>
            <a:r>
              <a:rPr lang="en-US" sz="1700" dirty="0"/>
              <a:t>(Approx. Hourly Rate): 	 	($165/</a:t>
            </a:r>
            <a:r>
              <a:rPr lang="en-US" sz="1700" dirty="0" err="1"/>
              <a:t>hr</a:t>
            </a:r>
            <a:r>
              <a:rPr lang="en-US" sz="1700" dirty="0"/>
              <a:t>)</a:t>
            </a:r>
          </a:p>
          <a:p>
            <a:pPr marL="0" indent="0">
              <a:buFont typeface="Arial" panose="020B0604020202020204" pitchFamily="34" charset="0"/>
              <a:buNone/>
            </a:pPr>
            <a:r>
              <a:rPr lang="en-US" sz="2000" dirty="0"/>
              <a:t>			</a:t>
            </a:r>
          </a:p>
        </p:txBody>
      </p:sp>
    </p:spTree>
    <p:extLst>
      <p:ext uri="{BB962C8B-B14F-4D97-AF65-F5344CB8AC3E}">
        <p14:creationId xmlns:p14="http://schemas.microsoft.com/office/powerpoint/2010/main" val="40110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9C7CD-9B15-3B53-5D94-6199181445C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C4E2C3B-1A9F-8172-F9EE-AF4ECD2A1FFE}"/>
              </a:ext>
            </a:extLst>
          </p:cNvPr>
          <p:cNvSpPr txBox="1">
            <a:spLocks/>
          </p:cNvSpPr>
          <p:nvPr/>
        </p:nvSpPr>
        <p:spPr bwMode="auto">
          <a:xfrm>
            <a:off x="2286001" y="274638"/>
            <a:ext cx="877824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rmAutofit/>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pPr>
              <a:spcAft>
                <a:spcPts val="600"/>
              </a:spcAft>
            </a:pPr>
            <a:r>
              <a:rPr lang="en-US" sz="2400" b="1" kern="1200" dirty="0">
                <a:solidFill>
                  <a:schemeClr val="tx1"/>
                </a:solidFill>
                <a:latin typeface="Arial" panose="020B0604020202020204" pitchFamily="34" charset="0"/>
                <a:cs typeface="Arial" panose="020B0604020202020204" pitchFamily="34" charset="0"/>
              </a:rPr>
              <a:t>Program Braiding</a:t>
            </a:r>
          </a:p>
        </p:txBody>
      </p:sp>
      <p:sp>
        <p:nvSpPr>
          <p:cNvPr id="3" name="Subtitle 2">
            <a:extLst>
              <a:ext uri="{FF2B5EF4-FFF2-40B4-BE49-F238E27FC236}">
                <a16:creationId xmlns:a16="http://schemas.microsoft.com/office/drawing/2014/main" id="{72623975-E042-2D00-3D95-8E9E48ACD0FC}"/>
              </a:ext>
            </a:extLst>
          </p:cNvPr>
          <p:cNvSpPr>
            <a:spLocks noGrp="1"/>
          </p:cNvSpPr>
          <p:nvPr>
            <p:ph idx="1"/>
          </p:nvPr>
        </p:nvSpPr>
        <p:spPr>
          <a:xfrm>
            <a:off x="632060" y="1733006"/>
            <a:ext cx="10797940" cy="4110445"/>
          </a:xfrm>
        </p:spPr>
        <p:txBody>
          <a:bodyPr vert="horz" wrap="square" lIns="91440" tIns="45720" rIns="91440" bIns="45720" numCol="1" anchor="t" anchorCtr="0" compatLnSpc="1">
            <a:prstTxWarp prst="textNoShape">
              <a:avLst/>
            </a:prstTxWarp>
            <a:normAutofit/>
          </a:bodyPr>
          <a:lstStyle/>
          <a:p>
            <a:r>
              <a:rPr lang="en-US" sz="1800" dirty="0">
                <a:solidFill>
                  <a:schemeClr val="tx1"/>
                </a:solidFill>
                <a:effectLst/>
                <a:ea typeface="Tahoma" panose="020B0604030504040204" pitchFamily="34" charset="0"/>
              </a:rPr>
              <a:t>Braiding funds with other non-AEP Ohio programs is permitted, provided the other program does </a:t>
            </a:r>
            <a:r>
              <a:rPr lang="en-US" sz="1800" b="1" u="sng" dirty="0">
                <a:solidFill>
                  <a:schemeClr val="tx1"/>
                </a:solidFill>
                <a:effectLst/>
                <a:ea typeface="Tahoma" panose="020B0604030504040204" pitchFamily="34" charset="0"/>
              </a:rPr>
              <a:t>not</a:t>
            </a:r>
            <a:r>
              <a:rPr lang="en-US" sz="1800" dirty="0">
                <a:solidFill>
                  <a:schemeClr val="tx1"/>
                </a:solidFill>
                <a:effectLst/>
                <a:ea typeface="Tahoma" panose="020B0604030504040204" pitchFamily="34" charset="0"/>
              </a:rPr>
              <a:t> claim kWh savings.</a:t>
            </a:r>
          </a:p>
          <a:p>
            <a:pPr lvl="1"/>
            <a:r>
              <a:rPr lang="en-US" sz="1500" dirty="0">
                <a:solidFill>
                  <a:schemeClr val="tx1"/>
                </a:solidFill>
                <a:ea typeface="Tahoma" panose="020B0604030504040204" pitchFamily="34" charset="0"/>
              </a:rPr>
              <a:t>This prevents double-counting of energy savings and ensures regulatory compliance</a:t>
            </a:r>
          </a:p>
          <a:p>
            <a:pPr marL="342900" lvl="1" indent="0">
              <a:buNone/>
            </a:pPr>
            <a:endParaRPr lang="en-US" sz="1500" dirty="0">
              <a:solidFill>
                <a:schemeClr val="tx1"/>
              </a:solidFill>
              <a:effectLst/>
              <a:ea typeface="Tahoma" panose="020B0604030504040204" pitchFamily="34" charset="0"/>
            </a:endParaRPr>
          </a:p>
          <a:p>
            <a:r>
              <a:rPr lang="en-US" sz="1800" dirty="0">
                <a:solidFill>
                  <a:schemeClr val="tx1"/>
                </a:solidFill>
                <a:ea typeface="Tahoma" panose="020B0604030504040204" pitchFamily="34" charset="0"/>
              </a:rPr>
              <a:t>This allows HELP program assessment fees and incentives for installed measures to be combined with incentives from another program for the same installed measures.  </a:t>
            </a:r>
          </a:p>
          <a:p>
            <a:pPr marL="0" indent="0">
              <a:buNone/>
            </a:pPr>
            <a:endParaRPr lang="en-US" sz="1800" dirty="0">
              <a:solidFill>
                <a:schemeClr val="tx1"/>
              </a:solidFill>
              <a:ea typeface="Tahoma" panose="020B0604030504040204" pitchFamily="34" charset="0"/>
            </a:endParaRPr>
          </a:p>
          <a:p>
            <a:r>
              <a:rPr lang="en-US" sz="1800" dirty="0">
                <a:solidFill>
                  <a:schemeClr val="tx1"/>
                </a:solidFill>
                <a:effectLst/>
                <a:ea typeface="Tahoma" panose="020B0604030504040204" pitchFamily="34" charset="0"/>
              </a:rPr>
              <a:t>For example, the following programs can be braided with </a:t>
            </a:r>
            <a:r>
              <a:rPr lang="en-US" sz="1800" dirty="0">
                <a:solidFill>
                  <a:schemeClr val="tx1"/>
                </a:solidFill>
                <a:ea typeface="Tahoma" panose="020B0604030504040204" pitchFamily="34" charset="0"/>
              </a:rPr>
              <a:t>HELP program funds:</a:t>
            </a:r>
          </a:p>
          <a:p>
            <a:pPr marL="556895" lvl="1" indent="-213995"/>
            <a:r>
              <a:rPr lang="en-US" sz="1600" dirty="0">
                <a:solidFill>
                  <a:schemeClr val="tx1"/>
                </a:solidFill>
                <a:latin typeface="Arial"/>
                <a:ea typeface="Tahoma"/>
                <a:cs typeface="Arial"/>
              </a:rPr>
              <a:t>EPP</a:t>
            </a:r>
          </a:p>
          <a:p>
            <a:pPr marL="556895" lvl="1" indent="-213995"/>
            <a:r>
              <a:rPr lang="en-US" sz="1600" dirty="0">
                <a:solidFill>
                  <a:schemeClr val="tx1"/>
                </a:solidFill>
                <a:latin typeface="Arial"/>
                <a:ea typeface="Tahoma"/>
                <a:cs typeface="Arial"/>
              </a:rPr>
              <a:t>HWAP</a:t>
            </a:r>
            <a:endParaRPr lang="en-US" sz="1600" dirty="0">
              <a:solidFill>
                <a:schemeClr val="tx1"/>
              </a:solidFill>
              <a:effectLst/>
              <a:latin typeface="Arial"/>
              <a:ea typeface="Tahoma"/>
              <a:cs typeface="Arial"/>
            </a:endParaRPr>
          </a:p>
          <a:p>
            <a:pPr marL="556895" lvl="1" indent="-213995"/>
            <a:r>
              <a:rPr lang="en-US" sz="1600" dirty="0">
                <a:solidFill>
                  <a:schemeClr val="tx1"/>
                </a:solidFill>
                <a:latin typeface="Arial"/>
                <a:ea typeface="Tahoma"/>
                <a:cs typeface="Arial"/>
              </a:rPr>
              <a:t>Columbia Gas Warm Choice</a:t>
            </a:r>
          </a:p>
          <a:p>
            <a:pPr marL="556895" lvl="1" indent="-213995"/>
            <a:r>
              <a:rPr lang="en-US" sz="1600" dirty="0">
                <a:solidFill>
                  <a:schemeClr val="tx1"/>
                </a:solidFill>
                <a:latin typeface="Arial"/>
                <a:ea typeface="Tahoma"/>
                <a:cs typeface="Arial"/>
              </a:rPr>
              <a:t>Community Housing Improvement Program (CHIP)</a:t>
            </a:r>
          </a:p>
          <a:p>
            <a:endParaRPr lang="en-US" sz="1800" dirty="0">
              <a:solidFill>
                <a:schemeClr val="tx1"/>
              </a:solidFill>
              <a:ea typeface="Tahoma" panose="020B0604030504040204" pitchFamily="34" charset="0"/>
            </a:endParaRPr>
          </a:p>
          <a:p>
            <a:endParaRPr lang="en-US" sz="1800" dirty="0">
              <a:solidFill>
                <a:schemeClr val="tx1"/>
              </a:solidFill>
              <a:effectLst/>
              <a:ea typeface="Tahoma" panose="020B0604030504040204" pitchFamily="34" charset="0"/>
            </a:endParaRPr>
          </a:p>
          <a:p>
            <a:endParaRPr lang="en-US" sz="1800" dirty="0">
              <a:solidFill>
                <a:schemeClr val="tx1"/>
              </a:solidFill>
              <a:ea typeface="Tahoma" panose="020B0604030504040204" pitchFamily="34" charset="0"/>
            </a:endParaRPr>
          </a:p>
          <a:p>
            <a:pPr marR="0" lvl="0"/>
            <a:endParaRPr lang="en-US" sz="1800" dirty="0">
              <a:effectLst/>
              <a:ea typeface="Tahoma" panose="020B0604030504040204" pitchFamily="34" charset="0"/>
            </a:endParaRPr>
          </a:p>
          <a:p>
            <a:pPr marL="0" marR="0" lvl="0" indent="0">
              <a:buNone/>
            </a:pPr>
            <a:endParaRPr lang="en-US" dirty="0"/>
          </a:p>
          <a:p>
            <a:pPr marR="0" lvl="0"/>
            <a:endParaRPr lang="en-US" dirty="0">
              <a:effectLst/>
            </a:endParaRPr>
          </a:p>
          <a:p>
            <a:endParaRPr lang="en-US" dirty="0"/>
          </a:p>
        </p:txBody>
      </p:sp>
    </p:spTree>
    <p:extLst>
      <p:ext uri="{BB962C8B-B14F-4D97-AF65-F5344CB8AC3E}">
        <p14:creationId xmlns:p14="http://schemas.microsoft.com/office/powerpoint/2010/main" val="772295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7A385-805C-0012-B5DB-196D45F077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645369-F294-CE8B-6860-EC7FC1F8A096}"/>
              </a:ext>
            </a:extLst>
          </p:cNvPr>
          <p:cNvSpPr>
            <a:spLocks noGrp="1"/>
          </p:cNvSpPr>
          <p:nvPr>
            <p:ph type="title"/>
          </p:nvPr>
        </p:nvSpPr>
        <p:spPr/>
        <p:txBody>
          <a:bodyPr/>
          <a:lstStyle/>
          <a:p>
            <a:r>
              <a:rPr lang="en-US" dirty="0"/>
              <a:t>MEASURE REQUIREMENTS – DIRECT INSTALLS </a:t>
            </a:r>
          </a:p>
        </p:txBody>
      </p:sp>
      <p:sp>
        <p:nvSpPr>
          <p:cNvPr id="5" name="Text Placeholder 4">
            <a:extLst>
              <a:ext uri="{FF2B5EF4-FFF2-40B4-BE49-F238E27FC236}">
                <a16:creationId xmlns:a16="http://schemas.microsoft.com/office/drawing/2014/main" id="{6DAA1FFD-DF02-FCFE-DB3C-E9B4CD502CA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6930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B585-B429-F7D9-D750-6E47747CA32A}"/>
              </a:ext>
            </a:extLst>
          </p:cNvPr>
          <p:cNvSpPr>
            <a:spLocks noGrp="1"/>
          </p:cNvSpPr>
          <p:nvPr>
            <p:ph type="title"/>
          </p:nvPr>
        </p:nvSpPr>
        <p:spPr/>
        <p:txBody>
          <a:bodyPr/>
          <a:lstStyle/>
          <a:p>
            <a:r>
              <a:rPr lang="en-US"/>
              <a:t>Direct Install Measure Requirements</a:t>
            </a:r>
          </a:p>
        </p:txBody>
      </p:sp>
      <p:graphicFrame>
        <p:nvGraphicFramePr>
          <p:cNvPr id="3" name="Table 2">
            <a:extLst>
              <a:ext uri="{FF2B5EF4-FFF2-40B4-BE49-F238E27FC236}">
                <a16:creationId xmlns:a16="http://schemas.microsoft.com/office/drawing/2014/main" id="{D81A7AE1-5EBF-CD2F-451F-D8387574007E}"/>
              </a:ext>
            </a:extLst>
          </p:cNvPr>
          <p:cNvGraphicFramePr>
            <a:graphicFrameLocks noGrp="1"/>
          </p:cNvGraphicFramePr>
          <p:nvPr>
            <p:extLst>
              <p:ext uri="{D42A27DB-BD31-4B8C-83A1-F6EECF244321}">
                <p14:modId xmlns:p14="http://schemas.microsoft.com/office/powerpoint/2010/main" val="251529814"/>
              </p:ext>
            </p:extLst>
          </p:nvPr>
        </p:nvGraphicFramePr>
        <p:xfrm>
          <a:off x="603848" y="1627763"/>
          <a:ext cx="10670876" cy="1623286"/>
        </p:xfrm>
        <a:graphic>
          <a:graphicData uri="http://schemas.openxmlformats.org/drawingml/2006/table">
            <a:tbl>
              <a:tblPr firstRow="1" bandRow="1">
                <a:tableStyleId>{5C22544A-7EE6-4342-B048-85BDC9FD1C3A}</a:tableStyleId>
              </a:tblPr>
              <a:tblGrid>
                <a:gridCol w="2436600">
                  <a:extLst>
                    <a:ext uri="{9D8B030D-6E8A-4147-A177-3AD203B41FA5}">
                      <a16:colId xmlns:a16="http://schemas.microsoft.com/office/drawing/2014/main" val="3549996321"/>
                    </a:ext>
                  </a:extLst>
                </a:gridCol>
                <a:gridCol w="4117138">
                  <a:extLst>
                    <a:ext uri="{9D8B030D-6E8A-4147-A177-3AD203B41FA5}">
                      <a16:colId xmlns:a16="http://schemas.microsoft.com/office/drawing/2014/main" val="3269653310"/>
                    </a:ext>
                  </a:extLst>
                </a:gridCol>
                <a:gridCol w="4117138">
                  <a:extLst>
                    <a:ext uri="{9D8B030D-6E8A-4147-A177-3AD203B41FA5}">
                      <a16:colId xmlns:a16="http://schemas.microsoft.com/office/drawing/2014/main" val="2517567741"/>
                    </a:ext>
                  </a:extLst>
                </a:gridCol>
              </a:tblGrid>
              <a:tr h="219955">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algn="ctr"/>
                      <a:r>
                        <a:rPr lang="en-US" sz="1400" b="1">
                          <a:solidFill>
                            <a:schemeClr val="bg1"/>
                          </a:solidFill>
                        </a:rPr>
                        <a:t>Advanced Smart Tier 2 Power Strip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384923">
                <a:tc>
                  <a:txBody>
                    <a:bodyPr/>
                    <a:lstStyle/>
                    <a:p>
                      <a:pPr marL="0" indent="0" algn="ctr">
                        <a:buFont typeface="Arial" panose="020B0604020202020204" pitchFamily="34" charset="0"/>
                        <a:buNone/>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dirty="0">
                          <a:solidFill>
                            <a:schemeClr val="tx1"/>
                          </a:solidFill>
                        </a:rPr>
                        <a:t>Electric or Non-Electric Water Heating</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a:t>Electric or Non-Electric Space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909195"/>
                  </a:ext>
                </a:extLst>
              </a:tr>
              <a:tr h="219955">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a:solidFill>
                            <a:schemeClr val="tx1"/>
                          </a:solidFill>
                        </a:rPr>
                        <a:t>Existing power strip must not include power-saving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384923">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dirty="0">
                          <a:solidFill>
                            <a:schemeClr val="tx1"/>
                          </a:solidFill>
                        </a:rPr>
                        <a:t>Must replace existing high use </a:t>
                      </a:r>
                      <a:r>
                        <a:rPr lang="en-US" sz="1100" b="0" i="0" u="none" strike="noStrike" kern="1200" baseline="0" dirty="0">
                          <a:solidFill>
                            <a:schemeClr val="dk1"/>
                          </a:solidFill>
                          <a:latin typeface="+mn-lt"/>
                          <a:ea typeface="+mn-ea"/>
                          <a:cs typeface="+mn-cs"/>
                        </a:rPr>
                        <a:t>power strips </a:t>
                      </a:r>
                      <a:r>
                        <a:rPr lang="en-US" sz="1100" b="0" i="0" u="sng" strike="noStrike" kern="1200" baseline="0" dirty="0">
                          <a:solidFill>
                            <a:schemeClr val="dk1"/>
                          </a:solidFill>
                          <a:latin typeface="+mn-lt"/>
                          <a:ea typeface="+mn-ea"/>
                          <a:cs typeface="+mn-cs"/>
                        </a:rPr>
                        <a:t>or</a:t>
                      </a:r>
                      <a:r>
                        <a:rPr lang="en-US" sz="1100" b="0" i="0" u="none" strike="noStrike" kern="1200" baseline="0" dirty="0">
                          <a:solidFill>
                            <a:schemeClr val="dk1"/>
                          </a:solidFill>
                          <a:latin typeface="+mn-lt"/>
                          <a:ea typeface="+mn-ea"/>
                          <a:cs typeface="+mn-cs"/>
                        </a:rPr>
                        <a:t> be installed in high use outlets such as in entertainment centers or home offices</a:t>
                      </a:r>
                      <a:endParaRPr 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219955">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lgn="l">
                        <a:buFont typeface="Arial" panose="020B0604020202020204" pitchFamily="34" charset="0"/>
                        <a:buChar char="•"/>
                      </a:pPr>
                      <a:r>
                        <a:rPr lang="en-US" sz="1100" b="0" dirty="0">
                          <a:solidFill>
                            <a:schemeClr val="tx1"/>
                          </a:solidFill>
                        </a:rPr>
                        <a:t>1 per household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0169283"/>
                  </a:ext>
                </a:extLst>
              </a:tr>
            </a:tbl>
          </a:graphicData>
        </a:graphic>
      </p:graphicFrame>
      <p:graphicFrame>
        <p:nvGraphicFramePr>
          <p:cNvPr id="6" name="Table 5">
            <a:extLst>
              <a:ext uri="{FF2B5EF4-FFF2-40B4-BE49-F238E27FC236}">
                <a16:creationId xmlns:a16="http://schemas.microsoft.com/office/drawing/2014/main" id="{06D2D92F-5FA6-564C-52A6-6D3FF05FCD52}"/>
              </a:ext>
            </a:extLst>
          </p:cNvPr>
          <p:cNvGraphicFramePr>
            <a:graphicFrameLocks noGrp="1"/>
          </p:cNvGraphicFramePr>
          <p:nvPr>
            <p:extLst>
              <p:ext uri="{D42A27DB-BD31-4B8C-83A1-F6EECF244321}">
                <p14:modId xmlns:p14="http://schemas.microsoft.com/office/powerpoint/2010/main" val="176032996"/>
              </p:ext>
            </p:extLst>
          </p:nvPr>
        </p:nvGraphicFramePr>
        <p:xfrm>
          <a:off x="603848" y="3500862"/>
          <a:ext cx="10714007" cy="3215640"/>
        </p:xfrm>
        <a:graphic>
          <a:graphicData uri="http://schemas.openxmlformats.org/drawingml/2006/table">
            <a:tbl>
              <a:tblPr firstRow="1" bandRow="1">
                <a:tableStyleId>{5C22544A-7EE6-4342-B048-85BDC9FD1C3A}</a:tableStyleId>
              </a:tblPr>
              <a:tblGrid>
                <a:gridCol w="2446449">
                  <a:extLst>
                    <a:ext uri="{9D8B030D-6E8A-4147-A177-3AD203B41FA5}">
                      <a16:colId xmlns:a16="http://schemas.microsoft.com/office/drawing/2014/main" val="3549996321"/>
                    </a:ext>
                  </a:extLst>
                </a:gridCol>
                <a:gridCol w="3881464">
                  <a:extLst>
                    <a:ext uri="{9D8B030D-6E8A-4147-A177-3AD203B41FA5}">
                      <a16:colId xmlns:a16="http://schemas.microsoft.com/office/drawing/2014/main" val="3269653310"/>
                    </a:ext>
                  </a:extLst>
                </a:gridCol>
                <a:gridCol w="4386094">
                  <a:extLst>
                    <a:ext uri="{9D8B030D-6E8A-4147-A177-3AD203B41FA5}">
                      <a16:colId xmlns:a16="http://schemas.microsoft.com/office/drawing/2014/main" val="3638874732"/>
                    </a:ext>
                  </a:extLst>
                </a:gridCol>
              </a:tblGrid>
              <a:tr h="178440">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algn="ctr"/>
                      <a:r>
                        <a:rPr lang="en-US" sz="1400" b="1" dirty="0">
                          <a:solidFill>
                            <a:schemeClr val="bg1"/>
                          </a:solidFill>
                        </a:rPr>
                        <a:t>Energy Star</a:t>
                      </a:r>
                      <a:r>
                        <a:rPr lang="en-US" sz="1400" b="1" i="0" u="none" strike="noStrike" kern="1200" baseline="0" dirty="0">
                          <a:solidFill>
                            <a:schemeClr val="bg1"/>
                          </a:solidFill>
                          <a:latin typeface="+mn-lt"/>
                          <a:ea typeface="+mn-ea"/>
                          <a:cs typeface="+mn-cs"/>
                        </a:rPr>
                        <a:t>®</a:t>
                      </a:r>
                      <a:r>
                        <a:rPr lang="en-US" sz="1400" b="1" dirty="0">
                          <a:solidFill>
                            <a:schemeClr val="bg1"/>
                          </a:solidFill>
                        </a:rPr>
                        <a:t> LED Specialty Bulbs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48053329"/>
                  </a:ext>
                </a:extLst>
              </a:tr>
              <a:tr h="178440">
                <a:tc>
                  <a:txBody>
                    <a:bodyPr/>
                    <a:lstStyle/>
                    <a:p>
                      <a:pPr marL="0" indent="0" algn="ctr">
                        <a:buFont typeface="Arial" panose="020B0604020202020204" pitchFamily="34" charset="0"/>
                        <a:buNone/>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a:solidFill>
                            <a:schemeClr val="tx1"/>
                          </a:solidFill>
                        </a:rPr>
                        <a:t>Electric or Non-Electric Water Heating</a:t>
                      </a: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a:t>Electric or Non-Electric Space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147541"/>
                  </a:ext>
                </a:extLst>
              </a:tr>
              <a:tr h="178440">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Existing bulbs must be incandescent or T8/T12 fluorescent tubes in high-use areas (average of 2 hours per day)</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Lamps in permanent fixtures are eligible for replacement. Lamps in portable fixtures are eligible for replacement if there is no permanent fixture in the room and they are the main light source.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Burnt out lamps or empty sockets may be replaced by an equivalent LED bulb to the burnt-out bulb, or to the wattage rated for the fixture.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Bulbs in closets, storage rooms, or exterior fixtures are not eligible.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Hallway fixtures are not typically designated as high-use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08530312"/>
                  </a:ext>
                </a:extLst>
              </a:tr>
              <a:tr h="368032">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Replacement LED bulbs will meet the following requirements: </a:t>
                      </a:r>
                    </a:p>
                    <a:p>
                      <a:pPr marL="560070" lvl="1" indent="-171450">
                        <a:buFont typeface="Arial" panose="020B0604020202020204" pitchFamily="34" charset="0"/>
                        <a:buChar char="•"/>
                      </a:pPr>
                      <a:r>
                        <a:rPr lang="en-US" sz="1100" b="0" i="0" u="sng" strike="noStrike" kern="1200" baseline="0" dirty="0">
                          <a:solidFill>
                            <a:schemeClr val="dk1"/>
                          </a:solidFill>
                          <a:latin typeface="+mn-lt"/>
                          <a:ea typeface="+mn-ea"/>
                          <a:cs typeface="+mn-cs"/>
                        </a:rPr>
                        <a:t>Lumen output</a:t>
                      </a:r>
                      <a:r>
                        <a:rPr lang="en-US" sz="1100" b="0" i="0" u="none" strike="noStrike" kern="1200" baseline="0" dirty="0">
                          <a:solidFill>
                            <a:schemeClr val="dk1"/>
                          </a:solidFill>
                          <a:latin typeface="+mn-lt"/>
                          <a:ea typeface="+mn-ea"/>
                          <a:cs typeface="+mn-cs"/>
                        </a:rPr>
                        <a:t>: must be equivalent to that of the bulb the socket is rated to be installed </a:t>
                      </a:r>
                    </a:p>
                    <a:p>
                      <a:pPr marL="560070" lvl="1" indent="-171450">
                        <a:buFont typeface="Arial" panose="020B0604020202020204" pitchFamily="34" charset="0"/>
                        <a:buChar char="•"/>
                      </a:pPr>
                      <a:r>
                        <a:rPr lang="en-US" sz="1100" b="0" i="0" u="sng" strike="noStrike" kern="1200" baseline="0" dirty="0">
                          <a:solidFill>
                            <a:schemeClr val="dk1"/>
                          </a:solidFill>
                          <a:latin typeface="+mn-lt"/>
                          <a:ea typeface="+mn-ea"/>
                          <a:cs typeface="+mn-cs"/>
                        </a:rPr>
                        <a:t>Rated Life</a:t>
                      </a:r>
                      <a:r>
                        <a:rPr lang="en-US" sz="1100" b="0" i="0" u="none" strike="noStrike" kern="1200" baseline="0" dirty="0">
                          <a:solidFill>
                            <a:schemeClr val="dk1"/>
                          </a:solidFill>
                          <a:latin typeface="+mn-lt"/>
                          <a:ea typeface="+mn-ea"/>
                          <a:cs typeface="+mn-cs"/>
                        </a:rPr>
                        <a:t>: 15,000 hours </a:t>
                      </a:r>
                    </a:p>
                    <a:p>
                      <a:pPr marL="560070" lvl="1" indent="-171450">
                        <a:buFont typeface="Arial" panose="020B0604020202020204" pitchFamily="34" charset="0"/>
                        <a:buChar char="•"/>
                      </a:pPr>
                      <a:r>
                        <a:rPr lang="en-US" sz="1100" b="0" i="0" u="sng" strike="noStrike" kern="1200" baseline="0" dirty="0">
                          <a:solidFill>
                            <a:schemeClr val="dk1"/>
                          </a:solidFill>
                          <a:latin typeface="+mn-lt"/>
                          <a:ea typeface="+mn-ea"/>
                          <a:cs typeface="+mn-cs"/>
                        </a:rPr>
                        <a:t>Efficacy</a:t>
                      </a:r>
                      <a:r>
                        <a:rPr lang="en-US" sz="1100" b="0" i="0" u="none" strike="noStrike" kern="1200" baseline="0" dirty="0">
                          <a:solidFill>
                            <a:schemeClr val="dk1"/>
                          </a:solidFill>
                          <a:latin typeface="+mn-lt"/>
                          <a:ea typeface="+mn-ea"/>
                          <a:cs typeface="+mn-cs"/>
                        </a:rPr>
                        <a:t>: 61 lumens per watt (LPW) for directional, and 65 LPW for decorative lights </a:t>
                      </a:r>
                    </a:p>
                    <a:p>
                      <a:pPr marL="560070" lvl="1" indent="-171450">
                        <a:buFont typeface="Arial" panose="020B0604020202020204" pitchFamily="34" charset="0"/>
                        <a:buChar char="•"/>
                      </a:pPr>
                      <a:r>
                        <a:rPr lang="en-US" sz="1100" b="0" i="0" u="sng" strike="noStrike" kern="1200" baseline="0" dirty="0">
                          <a:solidFill>
                            <a:schemeClr val="dk1"/>
                          </a:solidFill>
                          <a:latin typeface="+mn-lt"/>
                          <a:ea typeface="+mn-ea"/>
                          <a:cs typeface="+mn-cs"/>
                        </a:rPr>
                        <a:t>CRI minimum</a:t>
                      </a:r>
                      <a:r>
                        <a:rPr lang="en-US" sz="1100" b="0" i="0" u="none" strike="noStrike" kern="1200" baseline="0" dirty="0">
                          <a:solidFill>
                            <a:schemeClr val="dk1"/>
                          </a:solidFill>
                          <a:latin typeface="+mn-lt"/>
                          <a:ea typeface="+mn-ea"/>
                          <a:cs typeface="+mn-cs"/>
                        </a:rPr>
                        <a:t>: 80 </a:t>
                      </a:r>
                    </a:p>
                    <a:p>
                      <a:pPr marL="171450" lvl="0" indent="-171450">
                        <a:buFont typeface="Arial" panose="020B0604020202020204" pitchFamily="34" charset="0"/>
                        <a:buChar char="•"/>
                      </a:pPr>
                      <a:r>
                        <a:rPr lang="en-US" sz="1100" b="1" kern="1200" dirty="0">
                          <a:solidFill>
                            <a:schemeClr val="dk1"/>
                          </a:solidFill>
                          <a:effectLst/>
                          <a:latin typeface="+mn-lt"/>
                          <a:ea typeface="+mn-ea"/>
                          <a:cs typeface="+mn-cs"/>
                        </a:rPr>
                        <a:t>A19 bulbs are not eligible measures under the program and may not be installed or replaced, regardless of bulb type or base</a:t>
                      </a:r>
                    </a:p>
                    <a:p>
                      <a:pPr marL="171450" lvl="0" indent="-171450">
                        <a:buFont typeface="Arial" panose="020B0604020202020204" pitchFamily="34" charset="0"/>
                        <a:buChar char="•"/>
                      </a:pPr>
                      <a:r>
                        <a:rPr lang="en-US" sz="1100" b="1" dirty="0"/>
                        <a:t>Replacing existing LED fixtures with new LED fixtures is not 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86319702"/>
                  </a:ext>
                </a:extLst>
              </a:tr>
              <a:tr h="240778">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lgn="l">
                        <a:buFont typeface="Arial" panose="020B0604020202020204" pitchFamily="34" charset="0"/>
                        <a:buChar char="•"/>
                      </a:pPr>
                      <a:r>
                        <a:rPr lang="en-US" sz="1100" b="0" dirty="0">
                          <a:solidFill>
                            <a:schemeClr val="tx1"/>
                          </a:solidFill>
                        </a:rPr>
                        <a:t>18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80169283"/>
                  </a:ext>
                </a:extLst>
              </a:tr>
            </a:tbl>
          </a:graphicData>
        </a:graphic>
      </p:graphicFrame>
    </p:spTree>
    <p:extLst>
      <p:ext uri="{BB962C8B-B14F-4D97-AF65-F5344CB8AC3E}">
        <p14:creationId xmlns:p14="http://schemas.microsoft.com/office/powerpoint/2010/main" val="359995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CF095-537A-F445-5727-FD7236125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90A25-B723-5CEB-16D7-21644B98CC53}"/>
              </a:ext>
            </a:extLst>
          </p:cNvPr>
          <p:cNvSpPr>
            <a:spLocks noGrp="1"/>
          </p:cNvSpPr>
          <p:nvPr>
            <p:ph type="title"/>
          </p:nvPr>
        </p:nvSpPr>
        <p:spPr/>
        <p:txBody>
          <a:bodyPr/>
          <a:lstStyle/>
          <a:p>
            <a:r>
              <a:rPr lang="en-US"/>
              <a:t>Direct Install Measure Requirements</a:t>
            </a:r>
          </a:p>
        </p:txBody>
      </p:sp>
      <p:graphicFrame>
        <p:nvGraphicFramePr>
          <p:cNvPr id="5" name="Table 4">
            <a:extLst>
              <a:ext uri="{FF2B5EF4-FFF2-40B4-BE49-F238E27FC236}">
                <a16:creationId xmlns:a16="http://schemas.microsoft.com/office/drawing/2014/main" id="{BEA01574-1A28-5903-38E0-70BC5C9318CD}"/>
              </a:ext>
            </a:extLst>
          </p:cNvPr>
          <p:cNvGraphicFramePr>
            <a:graphicFrameLocks noGrp="1"/>
          </p:cNvGraphicFramePr>
          <p:nvPr>
            <p:extLst>
              <p:ext uri="{D42A27DB-BD31-4B8C-83A1-F6EECF244321}">
                <p14:modId xmlns:p14="http://schemas.microsoft.com/office/powerpoint/2010/main" val="3225631071"/>
              </p:ext>
            </p:extLst>
          </p:nvPr>
        </p:nvGraphicFramePr>
        <p:xfrm>
          <a:off x="603848" y="1611992"/>
          <a:ext cx="10670876" cy="1722120"/>
        </p:xfrm>
        <a:graphic>
          <a:graphicData uri="http://schemas.openxmlformats.org/drawingml/2006/table">
            <a:tbl>
              <a:tblPr firstRow="1" bandRow="1">
                <a:tableStyleId>{5C22544A-7EE6-4342-B048-85BDC9FD1C3A}</a:tableStyleId>
              </a:tblPr>
              <a:tblGrid>
                <a:gridCol w="2436601">
                  <a:extLst>
                    <a:ext uri="{9D8B030D-6E8A-4147-A177-3AD203B41FA5}">
                      <a16:colId xmlns:a16="http://schemas.microsoft.com/office/drawing/2014/main" val="3549996321"/>
                    </a:ext>
                  </a:extLst>
                </a:gridCol>
                <a:gridCol w="3945876">
                  <a:extLst>
                    <a:ext uri="{9D8B030D-6E8A-4147-A177-3AD203B41FA5}">
                      <a16:colId xmlns:a16="http://schemas.microsoft.com/office/drawing/2014/main" val="3269653310"/>
                    </a:ext>
                  </a:extLst>
                </a:gridCol>
                <a:gridCol w="4288399">
                  <a:extLst>
                    <a:ext uri="{9D8B030D-6E8A-4147-A177-3AD203B41FA5}">
                      <a16:colId xmlns:a16="http://schemas.microsoft.com/office/drawing/2014/main" val="999902864"/>
                    </a:ext>
                  </a:extLst>
                </a:gridCol>
              </a:tblGrid>
              <a:tr h="275027">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algn="ctr"/>
                      <a:r>
                        <a:rPr lang="en-US" sz="1400" b="1">
                          <a:solidFill>
                            <a:schemeClr val="bg1"/>
                          </a:solidFill>
                        </a:rPr>
                        <a:t>LED Outdoor Flood Lights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48053329"/>
                  </a:ext>
                </a:extLst>
              </a:tr>
              <a:tr h="247524">
                <a:tc>
                  <a:txBody>
                    <a:bodyPr/>
                    <a:lstStyle/>
                    <a:p>
                      <a:pPr marL="0" indent="0" algn="ctr">
                        <a:buFont typeface="Arial" panose="020B0604020202020204" pitchFamily="34" charset="0"/>
                        <a:buNone/>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a:t>Electric or Non-Electric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a:t>Electric or Non-Electric Space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476458"/>
                  </a:ext>
                </a:extLst>
              </a:tr>
              <a:tr h="247524">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a:solidFill>
                            <a:schemeClr val="dk1"/>
                          </a:solidFill>
                          <a:latin typeface="+mn-lt"/>
                          <a:ea typeface="+mn-ea"/>
                          <a:cs typeface="+mn-cs"/>
                        </a:rPr>
                        <a:t>Existing bulbs must be incandescent/halogen in applications likely to have a minimum use of two hours per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08530312"/>
                  </a:ext>
                </a:extLst>
              </a:tr>
              <a:tr h="536302">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Replacement LED Outdoor Flood Light must be an LED PAR30 with a wattage between 15W and 18W.</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Replacement units are available for front and back porch lights, and garage lights.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Replacement units will reduce wattage by a minimum of 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86319702"/>
                  </a:ext>
                </a:extLst>
              </a:tr>
              <a:tr h="247524">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lgn="l">
                        <a:buFont typeface="Arial" panose="020B0604020202020204" pitchFamily="34" charset="0"/>
                        <a:buChar char="•"/>
                      </a:pPr>
                      <a:r>
                        <a:rPr lang="en-US" sz="1100" b="0" dirty="0">
                          <a:solidFill>
                            <a:schemeClr val="tx1"/>
                          </a:solidFill>
                          <a:highlight>
                            <a:srgbClr val="FFFF00"/>
                          </a:highlight>
                        </a:rPr>
                        <a:t>4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80169283"/>
                  </a:ext>
                </a:extLst>
              </a:tr>
            </a:tbl>
          </a:graphicData>
        </a:graphic>
      </p:graphicFrame>
      <p:graphicFrame>
        <p:nvGraphicFramePr>
          <p:cNvPr id="4" name="Table 3">
            <a:extLst>
              <a:ext uri="{FF2B5EF4-FFF2-40B4-BE49-F238E27FC236}">
                <a16:creationId xmlns:a16="http://schemas.microsoft.com/office/drawing/2014/main" id="{FCE08222-C9E4-67D3-5AFD-A23376E19D6D}"/>
              </a:ext>
            </a:extLst>
          </p:cNvPr>
          <p:cNvGraphicFramePr>
            <a:graphicFrameLocks noGrp="1"/>
          </p:cNvGraphicFramePr>
          <p:nvPr/>
        </p:nvGraphicFramePr>
        <p:xfrm>
          <a:off x="603848" y="3574619"/>
          <a:ext cx="10670876" cy="1402080"/>
        </p:xfrm>
        <a:graphic>
          <a:graphicData uri="http://schemas.openxmlformats.org/drawingml/2006/table">
            <a:tbl>
              <a:tblPr firstRow="1" bandRow="1">
                <a:tableStyleId>{5C22544A-7EE6-4342-B048-85BDC9FD1C3A}</a:tableStyleId>
              </a:tblPr>
              <a:tblGrid>
                <a:gridCol w="2436601">
                  <a:extLst>
                    <a:ext uri="{9D8B030D-6E8A-4147-A177-3AD203B41FA5}">
                      <a16:colId xmlns:a16="http://schemas.microsoft.com/office/drawing/2014/main" val="3549996321"/>
                    </a:ext>
                  </a:extLst>
                </a:gridCol>
                <a:gridCol w="8234275">
                  <a:extLst>
                    <a:ext uri="{9D8B030D-6E8A-4147-A177-3AD203B41FA5}">
                      <a16:colId xmlns:a16="http://schemas.microsoft.com/office/drawing/2014/main" val="3269653310"/>
                    </a:ext>
                  </a:extLst>
                </a:gridCol>
              </a:tblGrid>
              <a:tr h="263704">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algn="ctr"/>
                      <a:r>
                        <a:rPr lang="en-US" sz="1400" b="1">
                          <a:solidFill>
                            <a:schemeClr val="bg1"/>
                          </a:solidFill>
                        </a:rPr>
                        <a:t>Low Flow Showerhead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extLst>
                  <a:ext uri="{0D108BD9-81ED-4DB2-BD59-A6C34878D82A}">
                    <a16:rowId xmlns:a16="http://schemas.microsoft.com/office/drawing/2014/main" val="1348053329"/>
                  </a:ext>
                </a:extLst>
              </a:tr>
              <a:tr h="237334">
                <a:tc>
                  <a:txBody>
                    <a:bodyPr/>
                    <a:lstStyle/>
                    <a:p>
                      <a:pPr marL="0" indent="0" algn="ctr">
                        <a:buFont typeface="Arial" panose="020B0604020202020204" pitchFamily="34" charset="0"/>
                        <a:buNone/>
                      </a:pPr>
                      <a:r>
                        <a:rPr lang="en-US" sz="1200" b="1">
                          <a:solidFill>
                            <a:schemeClr val="bg1"/>
                          </a:solidFill>
                        </a:rPr>
                        <a:t>Residence Requirements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a:solidFill>
                            <a:schemeClr val="tx1"/>
                          </a:solidFill>
                        </a:rPr>
                        <a:t>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0379876"/>
                  </a:ext>
                </a:extLst>
              </a:tr>
              <a:tr h="237334">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a:solidFill>
                            <a:schemeClr val="dk1"/>
                          </a:solidFill>
                          <a:latin typeface="+mn-lt"/>
                          <a:ea typeface="+mn-ea"/>
                          <a:cs typeface="+mn-cs"/>
                        </a:rPr>
                        <a:t>Existing showerhead must be a standard showerhead with flow of 2.0 GPM or greater.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530312"/>
                  </a:ext>
                </a:extLst>
              </a:tr>
              <a:tr h="237334">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Replacement units will have a flow of 1.5 GPM or less at 80 PSI.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319702"/>
                  </a:ext>
                </a:extLst>
              </a:tr>
              <a:tr h="237334">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2 per household (regardless of showerhead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169283"/>
                  </a:ext>
                </a:extLst>
              </a:tr>
            </a:tbl>
          </a:graphicData>
        </a:graphic>
      </p:graphicFrame>
      <p:graphicFrame>
        <p:nvGraphicFramePr>
          <p:cNvPr id="6" name="Table 5">
            <a:extLst>
              <a:ext uri="{FF2B5EF4-FFF2-40B4-BE49-F238E27FC236}">
                <a16:creationId xmlns:a16="http://schemas.microsoft.com/office/drawing/2014/main" id="{F6269637-6C9C-0C3C-B427-A1A9CEE5E111}"/>
              </a:ext>
            </a:extLst>
          </p:cNvPr>
          <p:cNvGraphicFramePr>
            <a:graphicFrameLocks noGrp="1"/>
          </p:cNvGraphicFramePr>
          <p:nvPr/>
        </p:nvGraphicFramePr>
        <p:xfrm>
          <a:off x="603847" y="5216268"/>
          <a:ext cx="10670875" cy="1402080"/>
        </p:xfrm>
        <a:graphic>
          <a:graphicData uri="http://schemas.openxmlformats.org/drawingml/2006/table">
            <a:tbl>
              <a:tblPr firstRow="1" bandRow="1">
                <a:tableStyleId>{5C22544A-7EE6-4342-B048-85BDC9FD1C3A}</a:tableStyleId>
              </a:tblPr>
              <a:tblGrid>
                <a:gridCol w="2436601">
                  <a:extLst>
                    <a:ext uri="{9D8B030D-6E8A-4147-A177-3AD203B41FA5}">
                      <a16:colId xmlns:a16="http://schemas.microsoft.com/office/drawing/2014/main" val="3549996321"/>
                    </a:ext>
                  </a:extLst>
                </a:gridCol>
                <a:gridCol w="8234274">
                  <a:extLst>
                    <a:ext uri="{9D8B030D-6E8A-4147-A177-3AD203B41FA5}">
                      <a16:colId xmlns:a16="http://schemas.microsoft.com/office/drawing/2014/main" val="3269653310"/>
                    </a:ext>
                  </a:extLst>
                </a:gridCol>
              </a:tblGrid>
              <a:tr h="216521">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a:solidFill>
                            <a:schemeClr val="bg1"/>
                          </a:solidFill>
                        </a:rPr>
                        <a:t>Standard Flow Showerhead with TSV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extLst>
                  <a:ext uri="{0D108BD9-81ED-4DB2-BD59-A6C34878D82A}">
                    <a16:rowId xmlns:a16="http://schemas.microsoft.com/office/drawing/2014/main" val="1348053329"/>
                  </a:ext>
                </a:extLst>
              </a:tr>
              <a:tr h="148414">
                <a:tc>
                  <a:txBody>
                    <a:bodyPr/>
                    <a:lstStyle/>
                    <a:p>
                      <a:pPr marL="0" indent="0" algn="ctr">
                        <a:buFont typeface="Arial" panose="020B0604020202020204" pitchFamily="34" charset="0"/>
                        <a:buNone/>
                      </a:pPr>
                      <a:r>
                        <a:rPr lang="en-US" sz="1200" b="1">
                          <a:solidFill>
                            <a:schemeClr val="bg1"/>
                          </a:solidFill>
                        </a:rPr>
                        <a:t>Residence Eligibility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a:solidFill>
                            <a:schemeClr val="tx1"/>
                          </a:solidFill>
                        </a:rPr>
                        <a:t>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8588960"/>
                  </a:ext>
                </a:extLst>
              </a:tr>
              <a:tr h="148414">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a:solidFill>
                            <a:schemeClr val="dk1"/>
                          </a:solidFill>
                          <a:latin typeface="+mn-lt"/>
                          <a:ea typeface="+mn-ea"/>
                          <a:cs typeface="+mn-cs"/>
                        </a:rPr>
                        <a:t>Existing showerhead must be a standard showerhead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530312"/>
                  </a:ext>
                </a:extLst>
              </a:tr>
              <a:tr h="152272">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Replacement unit’s thermostat will be 95 degrees or 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319702"/>
                  </a:ext>
                </a:extLst>
              </a:tr>
              <a:tr h="148414">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a:solidFill>
                            <a:schemeClr val="tx1"/>
                          </a:solidFill>
                        </a:rPr>
                        <a:t>2 per household (regardless of showerhead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169283"/>
                  </a:ext>
                </a:extLst>
              </a:tr>
            </a:tbl>
          </a:graphicData>
        </a:graphic>
      </p:graphicFrame>
    </p:spTree>
    <p:extLst>
      <p:ext uri="{BB962C8B-B14F-4D97-AF65-F5344CB8AC3E}">
        <p14:creationId xmlns:p14="http://schemas.microsoft.com/office/powerpoint/2010/main" val="104023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8F79B-47BB-7EDE-EE96-031E5D7D0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B7AD0-69E3-41D3-B4EE-F9947568C92D}"/>
              </a:ext>
            </a:extLst>
          </p:cNvPr>
          <p:cNvSpPr>
            <a:spLocks noGrp="1"/>
          </p:cNvSpPr>
          <p:nvPr>
            <p:ph type="title"/>
          </p:nvPr>
        </p:nvSpPr>
        <p:spPr/>
        <p:txBody>
          <a:bodyPr/>
          <a:lstStyle/>
          <a:p>
            <a:r>
              <a:rPr lang="en-US"/>
              <a:t>Direct Install Measure Requirements</a:t>
            </a:r>
          </a:p>
        </p:txBody>
      </p:sp>
      <p:graphicFrame>
        <p:nvGraphicFramePr>
          <p:cNvPr id="3" name="Table 2">
            <a:extLst>
              <a:ext uri="{FF2B5EF4-FFF2-40B4-BE49-F238E27FC236}">
                <a16:creationId xmlns:a16="http://schemas.microsoft.com/office/drawing/2014/main" id="{E98D8DF9-AF52-0594-086C-FEAB7005370C}"/>
              </a:ext>
            </a:extLst>
          </p:cNvPr>
          <p:cNvGraphicFramePr>
            <a:graphicFrameLocks noGrp="1"/>
          </p:cNvGraphicFramePr>
          <p:nvPr/>
        </p:nvGraphicFramePr>
        <p:xfrm>
          <a:off x="646980" y="1758284"/>
          <a:ext cx="10636370" cy="1402080"/>
        </p:xfrm>
        <a:graphic>
          <a:graphicData uri="http://schemas.openxmlformats.org/drawingml/2006/table">
            <a:tbl>
              <a:tblPr firstRow="1" bandRow="1">
                <a:tableStyleId>{5C22544A-7EE6-4342-B048-85BDC9FD1C3A}</a:tableStyleId>
              </a:tblPr>
              <a:tblGrid>
                <a:gridCol w="2428722">
                  <a:extLst>
                    <a:ext uri="{9D8B030D-6E8A-4147-A177-3AD203B41FA5}">
                      <a16:colId xmlns:a16="http://schemas.microsoft.com/office/drawing/2014/main" val="3549996321"/>
                    </a:ext>
                  </a:extLst>
                </a:gridCol>
                <a:gridCol w="8207648">
                  <a:extLst>
                    <a:ext uri="{9D8B030D-6E8A-4147-A177-3AD203B41FA5}">
                      <a16:colId xmlns:a16="http://schemas.microsoft.com/office/drawing/2014/main" val="3269653310"/>
                    </a:ext>
                  </a:extLst>
                </a:gridCol>
              </a:tblGrid>
              <a:tr h="0">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a:solidFill>
                            <a:schemeClr val="bg1"/>
                          </a:solidFill>
                        </a:rPr>
                        <a:t>Low Flow Aerator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extLst>
                  <a:ext uri="{0D108BD9-81ED-4DB2-BD59-A6C34878D82A}">
                    <a16:rowId xmlns:a16="http://schemas.microsoft.com/office/drawing/2014/main" val="1348053329"/>
                  </a:ext>
                </a:extLst>
              </a:tr>
              <a:tr h="128969">
                <a:tc>
                  <a:txBody>
                    <a:bodyPr/>
                    <a:lstStyle/>
                    <a:p>
                      <a:pPr marL="0" indent="0" algn="ctr">
                        <a:buFont typeface="Arial" panose="020B0604020202020204" pitchFamily="34" charset="0"/>
                        <a:buNone/>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a:solidFill>
                            <a:schemeClr val="tx1"/>
                          </a:solidFill>
                        </a:rPr>
                        <a:t>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906665"/>
                  </a:ext>
                </a:extLst>
              </a:tr>
              <a:tr h="128969">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a:solidFill>
                            <a:schemeClr val="dk1"/>
                          </a:solidFill>
                          <a:latin typeface="+mn-lt"/>
                          <a:ea typeface="+mn-ea"/>
                          <a:cs typeface="+mn-cs"/>
                        </a:rPr>
                        <a:t>Homes eligible to receive a low flow aerator must have a standard aerator with flow of 2.2 GPM or greater.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530312"/>
                  </a:ext>
                </a:extLst>
              </a:tr>
              <a:tr h="0">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Replacement units will have a flow of 1.5 GPM or less. </a:t>
                      </a:r>
                      <a:endParaRPr lang="en-US" sz="11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319702"/>
                  </a:ext>
                </a:extLst>
              </a:tr>
              <a:tr h="0">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lgn="l">
                        <a:buFont typeface="Arial" panose="020B0604020202020204" pitchFamily="34" charset="0"/>
                        <a:buChar char="•"/>
                      </a:pPr>
                      <a:r>
                        <a:rPr lang="en-US" sz="1100" b="0">
                          <a:solidFill>
                            <a:schemeClr val="tx1"/>
                          </a:solidFill>
                        </a:rPr>
                        <a:t>3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169283"/>
                  </a:ext>
                </a:extLst>
              </a:tr>
            </a:tbl>
          </a:graphicData>
        </a:graphic>
      </p:graphicFrame>
      <p:graphicFrame>
        <p:nvGraphicFramePr>
          <p:cNvPr id="7" name="Table 6">
            <a:extLst>
              <a:ext uri="{FF2B5EF4-FFF2-40B4-BE49-F238E27FC236}">
                <a16:creationId xmlns:a16="http://schemas.microsoft.com/office/drawing/2014/main" id="{8BBBAAAE-6826-F0A5-D6C2-0CDC28BD1C33}"/>
              </a:ext>
            </a:extLst>
          </p:cNvPr>
          <p:cNvGraphicFramePr>
            <a:graphicFrameLocks noGrp="1"/>
          </p:cNvGraphicFramePr>
          <p:nvPr/>
        </p:nvGraphicFramePr>
        <p:xfrm>
          <a:off x="646980" y="3452272"/>
          <a:ext cx="10636369" cy="1554480"/>
        </p:xfrm>
        <a:graphic>
          <a:graphicData uri="http://schemas.openxmlformats.org/drawingml/2006/table">
            <a:tbl>
              <a:tblPr firstRow="1" bandRow="1">
                <a:tableStyleId>{5C22544A-7EE6-4342-B048-85BDC9FD1C3A}</a:tableStyleId>
              </a:tblPr>
              <a:tblGrid>
                <a:gridCol w="2428722">
                  <a:extLst>
                    <a:ext uri="{9D8B030D-6E8A-4147-A177-3AD203B41FA5}">
                      <a16:colId xmlns:a16="http://schemas.microsoft.com/office/drawing/2014/main" val="3549996321"/>
                    </a:ext>
                  </a:extLst>
                </a:gridCol>
                <a:gridCol w="8207647">
                  <a:extLst>
                    <a:ext uri="{9D8B030D-6E8A-4147-A177-3AD203B41FA5}">
                      <a16:colId xmlns:a16="http://schemas.microsoft.com/office/drawing/2014/main" val="3269653310"/>
                    </a:ext>
                  </a:extLst>
                </a:gridCol>
              </a:tblGrid>
              <a:tr h="178440">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algn="ctr"/>
                      <a:r>
                        <a:rPr lang="en-US" sz="1400" b="1">
                          <a:solidFill>
                            <a:schemeClr val="bg1"/>
                          </a:solidFill>
                        </a:rPr>
                        <a:t>Pipe Wrap Insulation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extLst>
                  <a:ext uri="{0D108BD9-81ED-4DB2-BD59-A6C34878D82A}">
                    <a16:rowId xmlns:a16="http://schemas.microsoft.com/office/drawing/2014/main" val="1348053329"/>
                  </a:ext>
                </a:extLst>
              </a:tr>
              <a:tr h="178440">
                <a:tc>
                  <a:txBody>
                    <a:bodyPr/>
                    <a:lstStyle/>
                    <a:p>
                      <a:pPr marL="0" indent="0" algn="ctr">
                        <a:buFont typeface="Arial" panose="020B0604020202020204" pitchFamily="34" charset="0"/>
                        <a:buNone/>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Electric Water heating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1753224"/>
                  </a:ext>
                </a:extLst>
              </a:tr>
              <a:tr h="178440">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a:solidFill>
                            <a:schemeClr val="dk1"/>
                          </a:solidFill>
                          <a:latin typeface="+mn-lt"/>
                          <a:ea typeface="+mn-ea"/>
                          <a:cs typeface="+mn-cs"/>
                        </a:rPr>
                        <a:t>Pipe wrap insulation is only available for exposed hot water pipes with no previous insulation. Existing insulation that is worn or torn is not eligible for replacement.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530312"/>
                  </a:ext>
                </a:extLst>
              </a:tr>
              <a:tr h="239986">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Pipe insulation will be taped or glued at all joints.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319702"/>
                  </a:ext>
                </a:extLst>
              </a:tr>
              <a:tr h="178440">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lgn="l" defTabSz="777240" rtl="0" eaLnBrk="1" latinLnBrk="0" hangingPunct="1">
                        <a:buFont typeface="Arial" panose="020B0604020202020204" pitchFamily="34" charset="0"/>
                        <a:buChar char="•"/>
                      </a:pPr>
                      <a:r>
                        <a:rPr lang="en-US" sz="1100" b="0" i="0" u="none" strike="noStrike" kern="1200" baseline="0">
                          <a:solidFill>
                            <a:schemeClr val="dk1"/>
                          </a:solidFill>
                          <a:latin typeface="+mn-lt"/>
                          <a:ea typeface="+mn-ea"/>
                          <a:cs typeface="+mn-cs"/>
                        </a:rPr>
                        <a:t>Limited to 15’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169283"/>
                  </a:ext>
                </a:extLst>
              </a:tr>
            </a:tbl>
          </a:graphicData>
        </a:graphic>
      </p:graphicFrame>
      <p:graphicFrame>
        <p:nvGraphicFramePr>
          <p:cNvPr id="8" name="Table 7">
            <a:extLst>
              <a:ext uri="{FF2B5EF4-FFF2-40B4-BE49-F238E27FC236}">
                <a16:creationId xmlns:a16="http://schemas.microsoft.com/office/drawing/2014/main" id="{BE883243-4226-68DF-0502-5519D465C792}"/>
              </a:ext>
            </a:extLst>
          </p:cNvPr>
          <p:cNvGraphicFramePr>
            <a:graphicFrameLocks noGrp="1"/>
          </p:cNvGraphicFramePr>
          <p:nvPr/>
        </p:nvGraphicFramePr>
        <p:xfrm>
          <a:off x="646980" y="5255533"/>
          <a:ext cx="10636367" cy="1402080"/>
        </p:xfrm>
        <a:graphic>
          <a:graphicData uri="http://schemas.openxmlformats.org/drawingml/2006/table">
            <a:tbl>
              <a:tblPr firstRow="1" bandRow="1">
                <a:tableStyleId>{5C22544A-7EE6-4342-B048-85BDC9FD1C3A}</a:tableStyleId>
              </a:tblPr>
              <a:tblGrid>
                <a:gridCol w="2428721">
                  <a:extLst>
                    <a:ext uri="{9D8B030D-6E8A-4147-A177-3AD203B41FA5}">
                      <a16:colId xmlns:a16="http://schemas.microsoft.com/office/drawing/2014/main" val="3549996321"/>
                    </a:ext>
                  </a:extLst>
                </a:gridCol>
                <a:gridCol w="4103823">
                  <a:extLst>
                    <a:ext uri="{9D8B030D-6E8A-4147-A177-3AD203B41FA5}">
                      <a16:colId xmlns:a16="http://schemas.microsoft.com/office/drawing/2014/main" val="3269653310"/>
                    </a:ext>
                  </a:extLst>
                </a:gridCol>
                <a:gridCol w="4103823">
                  <a:extLst>
                    <a:ext uri="{9D8B030D-6E8A-4147-A177-3AD203B41FA5}">
                      <a16:colId xmlns:a16="http://schemas.microsoft.com/office/drawing/2014/main" val="634895257"/>
                    </a:ext>
                  </a:extLst>
                </a:gridCol>
              </a:tblGrid>
              <a:tr h="258195">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algn="ctr"/>
                      <a:r>
                        <a:rPr lang="en-US" sz="1400" b="1">
                          <a:solidFill>
                            <a:schemeClr val="bg1"/>
                          </a:solidFill>
                        </a:rPr>
                        <a:t>Energy Star</a:t>
                      </a:r>
                      <a:r>
                        <a:rPr lang="en-US" sz="1400" b="1" i="0" u="none" strike="noStrike" kern="1200" baseline="0">
                          <a:solidFill>
                            <a:schemeClr val="bg1"/>
                          </a:solidFill>
                          <a:latin typeface="+mn-lt"/>
                          <a:ea typeface="+mn-ea"/>
                          <a:cs typeface="+mn-cs"/>
                        </a:rPr>
                        <a:t>®</a:t>
                      </a:r>
                      <a:r>
                        <a:rPr lang="en-US" sz="1400" b="1">
                          <a:solidFill>
                            <a:schemeClr val="bg1"/>
                          </a:solidFill>
                        </a:rPr>
                        <a:t> Air Purifier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258195">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a:t>Electric or Non-Electric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a:t>Electric or Non-Electric Space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1116186"/>
                  </a:ext>
                </a:extLst>
              </a:tr>
              <a:tr h="0">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a:solidFill>
                            <a:schemeClr val="tx1"/>
                          </a:solidFill>
                        </a:rPr>
                        <a:t>Home must have an existing Air Purifier that is in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211945">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Replacement unit must be Energy Star certified and the same size or smaller than the unit being replaced.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258195">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lgn="l">
                        <a:buFont typeface="Arial" panose="020B0604020202020204" pitchFamily="34" charset="0"/>
                        <a:buChar char="•"/>
                      </a:pPr>
                      <a:r>
                        <a:rPr lang="en-US" sz="1100" b="0">
                          <a:solidFill>
                            <a:schemeClr val="tx1"/>
                          </a:solidFill>
                        </a:rPr>
                        <a:t>1 replacement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0169283"/>
                  </a:ext>
                </a:extLst>
              </a:tr>
            </a:tbl>
          </a:graphicData>
        </a:graphic>
      </p:graphicFrame>
    </p:spTree>
    <p:extLst>
      <p:ext uri="{BB962C8B-B14F-4D97-AF65-F5344CB8AC3E}">
        <p14:creationId xmlns:p14="http://schemas.microsoft.com/office/powerpoint/2010/main" val="2133975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2453-DFC0-3E35-759F-F9DA35844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4068F-9AAA-A05A-A894-BB599A5BB3B6}"/>
              </a:ext>
            </a:extLst>
          </p:cNvPr>
          <p:cNvSpPr>
            <a:spLocks noGrp="1"/>
          </p:cNvSpPr>
          <p:nvPr>
            <p:ph type="title"/>
          </p:nvPr>
        </p:nvSpPr>
        <p:spPr/>
        <p:txBody>
          <a:bodyPr/>
          <a:lstStyle/>
          <a:p>
            <a:r>
              <a:rPr lang="en-US"/>
              <a:t>Direct Install Measure Requirements</a:t>
            </a:r>
          </a:p>
        </p:txBody>
      </p:sp>
      <p:graphicFrame>
        <p:nvGraphicFramePr>
          <p:cNvPr id="3" name="Table 2">
            <a:extLst>
              <a:ext uri="{FF2B5EF4-FFF2-40B4-BE49-F238E27FC236}">
                <a16:creationId xmlns:a16="http://schemas.microsoft.com/office/drawing/2014/main" id="{CC2DC395-7F00-276F-F947-48643C9CAE73}"/>
              </a:ext>
            </a:extLst>
          </p:cNvPr>
          <p:cNvGraphicFramePr>
            <a:graphicFrameLocks noGrp="1"/>
          </p:cNvGraphicFramePr>
          <p:nvPr/>
        </p:nvGraphicFramePr>
        <p:xfrm>
          <a:off x="597663" y="1570612"/>
          <a:ext cx="10984736" cy="2377440"/>
        </p:xfrm>
        <a:graphic>
          <a:graphicData uri="http://schemas.openxmlformats.org/drawingml/2006/table">
            <a:tbl>
              <a:tblPr firstRow="1" bandRow="1">
                <a:tableStyleId>{5C22544A-7EE6-4342-B048-85BDC9FD1C3A}</a:tableStyleId>
              </a:tblPr>
              <a:tblGrid>
                <a:gridCol w="2508268">
                  <a:extLst>
                    <a:ext uri="{9D8B030D-6E8A-4147-A177-3AD203B41FA5}">
                      <a16:colId xmlns:a16="http://schemas.microsoft.com/office/drawing/2014/main" val="3549996321"/>
                    </a:ext>
                  </a:extLst>
                </a:gridCol>
                <a:gridCol w="4238234">
                  <a:extLst>
                    <a:ext uri="{9D8B030D-6E8A-4147-A177-3AD203B41FA5}">
                      <a16:colId xmlns:a16="http://schemas.microsoft.com/office/drawing/2014/main" val="3269653310"/>
                    </a:ext>
                  </a:extLst>
                </a:gridCol>
                <a:gridCol w="4238234">
                  <a:extLst>
                    <a:ext uri="{9D8B030D-6E8A-4147-A177-3AD203B41FA5}">
                      <a16:colId xmlns:a16="http://schemas.microsoft.com/office/drawing/2014/main" val="2757430394"/>
                    </a:ext>
                  </a:extLst>
                </a:gridCol>
              </a:tblGrid>
              <a:tr h="230514">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a:solidFill>
                            <a:schemeClr val="bg1"/>
                          </a:solidFill>
                        </a:rPr>
                        <a:t>*Wi-Fi Enabled Smart Thermostat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207462">
                <a:tc>
                  <a:txBody>
                    <a:bodyPr/>
                    <a:lstStyle/>
                    <a:p>
                      <a:pPr marL="0" indent="0" algn="ctr">
                        <a:buFont typeface="Arial" panose="020B0604020202020204" pitchFamily="34" charset="0"/>
                        <a:buNone/>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Electric Heating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Central 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7469"/>
                  </a:ext>
                </a:extLst>
              </a:tr>
              <a:tr h="322719">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a:solidFill>
                            <a:schemeClr val="dk1"/>
                          </a:solidFill>
                          <a:latin typeface="+mn-lt"/>
                          <a:ea typeface="+mn-ea"/>
                          <a:cs typeface="+mn-cs"/>
                        </a:rPr>
                        <a:t>Homes are not required to have Wi-Fi to be eligible for this measure.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a:solidFill>
                            <a:schemeClr val="dk1"/>
                          </a:solidFill>
                          <a:latin typeface="+mn-lt"/>
                          <a:ea typeface="+mn-ea"/>
                          <a:cs typeface="+mn-cs"/>
                        </a:rPr>
                        <a:t>Existing programmable thermostats are eligible if not currently set to a schedule.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829849">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Replacement units must be one of the approved models listed in the table below</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Replacement units are required to be programmed with either the homeowner or landlord/management organization. </a:t>
                      </a:r>
                      <a:endParaRPr lang="en-US" sz="1100">
                        <a:effectLst/>
                      </a:endParaRPr>
                    </a:p>
                    <a:p>
                      <a:pPr marL="560070" lvl="1" indent="-171450">
                        <a:buFont typeface="Wingdings" panose="05000000000000000000" pitchFamily="2" charset="2"/>
                        <a:buChar char="Ø"/>
                      </a:pPr>
                      <a:r>
                        <a:rPr lang="en-US" sz="1100" kern="1200">
                          <a:solidFill>
                            <a:schemeClr val="dk1"/>
                          </a:solidFill>
                          <a:effectLst/>
                          <a:latin typeface="+mn-lt"/>
                          <a:ea typeface="+mn-ea"/>
                          <a:cs typeface="+mn-cs"/>
                        </a:rPr>
                        <a:t>Determine a set point for occupied hours</a:t>
                      </a:r>
                    </a:p>
                    <a:p>
                      <a:pPr marL="560070" lvl="1" indent="-171450">
                        <a:buFont typeface="Wingdings" panose="05000000000000000000" pitchFamily="2" charset="2"/>
                        <a:buChar char="Ø"/>
                      </a:pPr>
                      <a:r>
                        <a:rPr lang="en-US" sz="1100" kern="1200">
                          <a:solidFill>
                            <a:schemeClr val="dk1"/>
                          </a:solidFill>
                          <a:effectLst/>
                          <a:latin typeface="+mn-lt"/>
                          <a:ea typeface="+mn-ea"/>
                          <a:cs typeface="+mn-cs"/>
                        </a:rPr>
                        <a:t>For unoccupied hours, the temperature set point must be:</a:t>
                      </a:r>
                    </a:p>
                    <a:p>
                      <a:pPr marL="948690" lvl="2" indent="-171450">
                        <a:buFont typeface="Wingdings" panose="05000000000000000000" pitchFamily="2" charset="2"/>
                        <a:buChar char="§"/>
                      </a:pPr>
                      <a:r>
                        <a:rPr lang="en-US" sz="1100" kern="1200">
                          <a:solidFill>
                            <a:schemeClr val="dk1"/>
                          </a:solidFill>
                          <a:effectLst/>
                          <a:latin typeface="+mn-lt"/>
                          <a:ea typeface="+mn-ea"/>
                          <a:cs typeface="+mn-cs"/>
                        </a:rPr>
                        <a:t>≥ 3°F warmer than the occupied set point in the summer, and</a:t>
                      </a:r>
                    </a:p>
                    <a:p>
                      <a:pPr marL="948690" lvl="2" indent="-171450">
                        <a:buFont typeface="Wingdings" panose="05000000000000000000" pitchFamily="2" charset="2"/>
                        <a:buChar char="§"/>
                      </a:pPr>
                      <a:r>
                        <a:rPr lang="en-US" sz="1100" kern="1200">
                          <a:solidFill>
                            <a:schemeClr val="dk1"/>
                          </a:solidFill>
                          <a:effectLst/>
                          <a:latin typeface="+mn-lt"/>
                          <a:ea typeface="+mn-ea"/>
                          <a:cs typeface="+mn-cs"/>
                        </a:rPr>
                        <a:t>≤ 3°F cooler in the winter.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207462">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a:solidFill>
                            <a:schemeClr val="tx1"/>
                          </a:solidFill>
                        </a:rPr>
                        <a:t>1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0169283"/>
                  </a:ext>
                </a:extLst>
              </a:tr>
            </a:tbl>
          </a:graphicData>
        </a:graphic>
      </p:graphicFrame>
      <p:sp>
        <p:nvSpPr>
          <p:cNvPr id="4" name="TextBox 3">
            <a:extLst>
              <a:ext uri="{FF2B5EF4-FFF2-40B4-BE49-F238E27FC236}">
                <a16:creationId xmlns:a16="http://schemas.microsoft.com/office/drawing/2014/main" id="{13F46459-8EB8-A366-02BC-F5E453C65621}"/>
              </a:ext>
            </a:extLst>
          </p:cNvPr>
          <p:cNvSpPr txBox="1"/>
          <p:nvPr/>
        </p:nvSpPr>
        <p:spPr>
          <a:xfrm>
            <a:off x="597663" y="3946296"/>
            <a:ext cx="1098473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Aptos" panose="02110004020202020204"/>
                <a:ea typeface="+mn-ea"/>
                <a:cs typeface="+mn-cs"/>
              </a:rPr>
              <a:t>*If customer is eligible for a new HVAC system, the Wi-Fi-enabled smart thermostat will be installed during the follow-up visit, in coordination with the HVAC installation.</a:t>
            </a:r>
          </a:p>
        </p:txBody>
      </p:sp>
      <p:graphicFrame>
        <p:nvGraphicFramePr>
          <p:cNvPr id="5" name="Table 4">
            <a:extLst>
              <a:ext uri="{FF2B5EF4-FFF2-40B4-BE49-F238E27FC236}">
                <a16:creationId xmlns:a16="http://schemas.microsoft.com/office/drawing/2014/main" id="{DEE538B7-4B78-BDCE-F4FF-8BC7190EBBBC}"/>
              </a:ext>
            </a:extLst>
          </p:cNvPr>
          <p:cNvGraphicFramePr>
            <a:graphicFrameLocks noGrp="1"/>
          </p:cNvGraphicFramePr>
          <p:nvPr/>
        </p:nvGraphicFramePr>
        <p:xfrm>
          <a:off x="597663" y="4263388"/>
          <a:ext cx="10984736" cy="2461260"/>
        </p:xfrm>
        <a:graphic>
          <a:graphicData uri="http://schemas.openxmlformats.org/drawingml/2006/table">
            <a:tbl>
              <a:tblPr firstRow="1" firstCol="1" lastRow="1" lastCol="1" bandRow="1" bandCol="1">
                <a:tableStyleId>{5C22544A-7EE6-4342-B048-85BDC9FD1C3A}</a:tableStyleId>
              </a:tblPr>
              <a:tblGrid>
                <a:gridCol w="2749386">
                  <a:extLst>
                    <a:ext uri="{9D8B030D-6E8A-4147-A177-3AD203B41FA5}">
                      <a16:colId xmlns:a16="http://schemas.microsoft.com/office/drawing/2014/main" val="181770885"/>
                    </a:ext>
                  </a:extLst>
                </a:gridCol>
                <a:gridCol w="1759789">
                  <a:extLst>
                    <a:ext uri="{9D8B030D-6E8A-4147-A177-3AD203B41FA5}">
                      <a16:colId xmlns:a16="http://schemas.microsoft.com/office/drawing/2014/main" val="3635336038"/>
                    </a:ext>
                  </a:extLst>
                </a:gridCol>
                <a:gridCol w="1348075">
                  <a:extLst>
                    <a:ext uri="{9D8B030D-6E8A-4147-A177-3AD203B41FA5}">
                      <a16:colId xmlns:a16="http://schemas.microsoft.com/office/drawing/2014/main" val="3950558906"/>
                    </a:ext>
                  </a:extLst>
                </a:gridCol>
                <a:gridCol w="1742536">
                  <a:extLst>
                    <a:ext uri="{9D8B030D-6E8A-4147-A177-3AD203B41FA5}">
                      <a16:colId xmlns:a16="http://schemas.microsoft.com/office/drawing/2014/main" val="3577502076"/>
                    </a:ext>
                  </a:extLst>
                </a:gridCol>
                <a:gridCol w="1742536">
                  <a:extLst>
                    <a:ext uri="{9D8B030D-6E8A-4147-A177-3AD203B41FA5}">
                      <a16:colId xmlns:a16="http://schemas.microsoft.com/office/drawing/2014/main" val="3209547132"/>
                    </a:ext>
                  </a:extLst>
                </a:gridCol>
                <a:gridCol w="1642414">
                  <a:extLst>
                    <a:ext uri="{9D8B030D-6E8A-4147-A177-3AD203B41FA5}">
                      <a16:colId xmlns:a16="http://schemas.microsoft.com/office/drawing/2014/main" val="3930763395"/>
                    </a:ext>
                  </a:extLst>
                </a:gridCol>
              </a:tblGrid>
              <a:tr h="156903">
                <a:tc gridSpan="6">
                  <a:txBody>
                    <a:bodyPr/>
                    <a:lstStyle/>
                    <a:p>
                      <a:pPr marL="57150" marR="0" lvl="0" indent="0">
                        <a:spcBef>
                          <a:spcPts val="115"/>
                        </a:spcBef>
                        <a:buSzPts val="900"/>
                        <a:buFont typeface="Arial" panose="020B0604020202020204" pitchFamily="34" charset="0"/>
                        <a:buNone/>
                        <a:tabLst>
                          <a:tab pos="227965" algn="l"/>
                        </a:tabLst>
                      </a:pPr>
                      <a:r>
                        <a:rPr lang="en-US" sz="1200" b="1" spc="0">
                          <a:solidFill>
                            <a:schemeClr val="bg1"/>
                          </a:solidFill>
                          <a:effectLst/>
                          <a:latin typeface="+mn-lt"/>
                          <a:ea typeface="Tahoma" panose="020B0604030504040204" pitchFamily="34" charset="0"/>
                          <a:cs typeface="Times New Roman" panose="02020603050405020304" pitchFamily="18" charset="0"/>
                        </a:rPr>
                        <a:t>*Approved Wi-Fi Enabled Smart Thermostats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2B27"/>
                    </a:solidFill>
                  </a:tcPr>
                </a:tc>
                <a:tc hMerge="1">
                  <a:txBody>
                    <a:bodyPr/>
                    <a:lstStyle/>
                    <a:p>
                      <a:pPr marL="228600" marR="0" lvl="0" indent="-171450">
                        <a:spcBef>
                          <a:spcPts val="110"/>
                        </a:spcBef>
                        <a:buSzPts val="900"/>
                        <a:buFont typeface="Arial" panose="020B0604020202020204" pitchFamily="34" charset="0"/>
                        <a:buChar char="•"/>
                        <a:tabLst>
                          <a:tab pos="227965" algn="l"/>
                        </a:tabLst>
                      </a:pPr>
                      <a:endParaRPr lang="en-US" sz="900" b="0" spc="0">
                        <a:solidFill>
                          <a:schemeClr val="tx1"/>
                        </a:solidFill>
                        <a:effectLst/>
                        <a:latin typeface="+mn-lt"/>
                        <a:ea typeface="Tahoma" panose="020B060403050404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pPr marL="228600" marR="0" lvl="0" indent="-171450">
                        <a:spcBef>
                          <a:spcPts val="115"/>
                        </a:spcBef>
                        <a:buSzPts val="900"/>
                        <a:buFont typeface="Arial" panose="020B0604020202020204" pitchFamily="34" charset="0"/>
                        <a:buChar char="•"/>
                        <a:tabLst>
                          <a:tab pos="227965" algn="l"/>
                        </a:tabLst>
                      </a:pPr>
                      <a:endParaRPr lang="en-US" sz="900" b="0" spc="-50">
                        <a:solidFill>
                          <a:schemeClr val="tx1"/>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1419880"/>
                  </a:ext>
                </a:extLst>
              </a:tr>
              <a:tr h="808485">
                <a:tc>
                  <a:txBody>
                    <a:bodyPr/>
                    <a:lstStyle/>
                    <a:p>
                      <a:pPr marL="57150" marR="0">
                        <a:lnSpc>
                          <a:spcPct val="150000"/>
                        </a:lnSpc>
                        <a:spcBef>
                          <a:spcPts val="105"/>
                        </a:spcBef>
                        <a:buNone/>
                      </a:pPr>
                      <a:r>
                        <a:rPr lang="en-US" sz="900" spc="-10">
                          <a:solidFill>
                            <a:schemeClr val="tx1"/>
                          </a:solidFill>
                          <a:effectLst/>
                          <a:latin typeface="+mn-lt"/>
                        </a:rPr>
                        <a:t>Pelican</a:t>
                      </a:r>
                      <a:endParaRPr lang="en-US" sz="900">
                        <a:solidFill>
                          <a:schemeClr val="tx1"/>
                        </a:solidFill>
                        <a:effectLst/>
                        <a:latin typeface="+mn-lt"/>
                      </a:endParaRPr>
                    </a:p>
                    <a:p>
                      <a:pPr marL="228600" marR="0" lvl="0" indent="-171450">
                        <a:spcBef>
                          <a:spcPts val="25"/>
                        </a:spcBef>
                        <a:buSzPts val="900"/>
                        <a:buFont typeface="Arial" panose="020B0604020202020204" pitchFamily="34" charset="0"/>
                        <a:buChar char="•"/>
                        <a:tabLst>
                          <a:tab pos="227965" algn="l"/>
                        </a:tabLst>
                      </a:pPr>
                      <a:r>
                        <a:rPr lang="en-US" sz="900" b="0" spc="-10">
                          <a:solidFill>
                            <a:schemeClr val="tx1"/>
                          </a:solidFill>
                          <a:effectLst/>
                          <a:latin typeface="+mn-lt"/>
                        </a:rPr>
                        <a:t>TS200</a:t>
                      </a:r>
                      <a:endParaRPr lang="en-US" sz="900" b="0" spc="0">
                        <a:solidFill>
                          <a:schemeClr val="tx1"/>
                        </a:solidFill>
                        <a:effectLst/>
                        <a:latin typeface="+mn-lt"/>
                      </a:endParaRPr>
                    </a:p>
                    <a:p>
                      <a:pPr marL="228600" marR="0" lvl="0" indent="-171450">
                        <a:spcBef>
                          <a:spcPts val="110"/>
                        </a:spcBef>
                        <a:buSzPts val="900"/>
                        <a:buFont typeface="Arial" panose="020B0604020202020204" pitchFamily="34" charset="0"/>
                        <a:buChar char="•"/>
                        <a:tabLst>
                          <a:tab pos="227965" algn="l"/>
                        </a:tabLst>
                      </a:pPr>
                      <a:r>
                        <a:rPr lang="en-US" sz="900" b="0" spc="-10">
                          <a:solidFill>
                            <a:schemeClr val="tx1"/>
                          </a:solidFill>
                          <a:effectLst/>
                          <a:latin typeface="+mn-lt"/>
                        </a:rPr>
                        <a:t>TS200H</a:t>
                      </a:r>
                      <a:endParaRPr lang="en-US" sz="900" b="0" spc="0">
                        <a:solidFill>
                          <a:schemeClr val="tx1"/>
                        </a:solidFill>
                        <a:effectLst/>
                        <a:latin typeface="+mn-lt"/>
                      </a:endParaRPr>
                    </a:p>
                    <a:p>
                      <a:pPr marL="228600" marR="0" lvl="0" indent="-171450">
                        <a:spcBef>
                          <a:spcPts val="115"/>
                        </a:spcBef>
                        <a:buSzPts val="900"/>
                        <a:buFont typeface="Arial" panose="020B0604020202020204" pitchFamily="34" charset="0"/>
                        <a:buChar char="•"/>
                        <a:tabLst>
                          <a:tab pos="227965" algn="l"/>
                        </a:tabLst>
                      </a:pPr>
                      <a:r>
                        <a:rPr lang="en-US" sz="900" b="0" spc="-10">
                          <a:solidFill>
                            <a:schemeClr val="tx1"/>
                          </a:solidFill>
                          <a:effectLst/>
                          <a:latin typeface="+mn-lt"/>
                        </a:rPr>
                        <a:t>TS250</a:t>
                      </a:r>
                      <a:endParaRPr lang="en-US" sz="900" b="0" spc="0">
                        <a:solidFill>
                          <a:schemeClr val="tx1"/>
                        </a:solidFill>
                        <a:effectLst/>
                        <a:latin typeface="+mn-lt"/>
                      </a:endParaRPr>
                    </a:p>
                    <a:p>
                      <a:pPr marL="228600" marR="0" lvl="0" indent="-171450">
                        <a:spcBef>
                          <a:spcPts val="115"/>
                        </a:spcBef>
                        <a:buSzPts val="900"/>
                        <a:buFont typeface="Arial" panose="020B0604020202020204" pitchFamily="34" charset="0"/>
                        <a:buChar char="•"/>
                        <a:tabLst>
                          <a:tab pos="227965" algn="l"/>
                        </a:tabLst>
                      </a:pPr>
                      <a:r>
                        <a:rPr lang="en-US" sz="900" b="0" spc="-10">
                          <a:solidFill>
                            <a:schemeClr val="tx1"/>
                          </a:solidFill>
                          <a:effectLst/>
                          <a:latin typeface="+mn-lt"/>
                        </a:rPr>
                        <a:t>TS250H</a:t>
                      </a:r>
                      <a:endParaRPr lang="en-US" sz="900" b="0" spc="0">
                        <a:solidFill>
                          <a:schemeClr val="tx1"/>
                        </a:solidFill>
                        <a:effectLst/>
                        <a:latin typeface="+mn-lt"/>
                        <a:ea typeface="Tahoma" panose="020B060403050404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7150" marR="0">
                        <a:lnSpc>
                          <a:spcPct val="150000"/>
                        </a:lnSpc>
                        <a:spcBef>
                          <a:spcPts val="130"/>
                        </a:spcBef>
                        <a:buNone/>
                      </a:pPr>
                      <a:r>
                        <a:rPr lang="en-US" sz="900" b="1" spc="-10">
                          <a:solidFill>
                            <a:schemeClr val="tx1"/>
                          </a:solidFill>
                          <a:effectLst/>
                          <a:latin typeface="+mn-lt"/>
                        </a:rPr>
                        <a:t>Sensi</a:t>
                      </a:r>
                      <a:endParaRPr lang="en-US" sz="900" b="1">
                        <a:solidFill>
                          <a:schemeClr val="tx1"/>
                        </a:solidFill>
                        <a:effectLst/>
                        <a:latin typeface="+mn-lt"/>
                      </a:endParaRPr>
                    </a:p>
                    <a:p>
                      <a:pPr marL="228600" marR="0" lvl="0" indent="-171450">
                        <a:spcBef>
                          <a:spcPts val="25"/>
                        </a:spcBef>
                        <a:buSzPts val="900"/>
                        <a:buFont typeface="Arial" panose="020B0604020202020204" pitchFamily="34" charset="0"/>
                        <a:buChar char="•"/>
                        <a:tabLst>
                          <a:tab pos="227965" algn="l"/>
                        </a:tabLst>
                      </a:pPr>
                      <a:r>
                        <a:rPr lang="en-US" sz="900" b="0" spc="0">
                          <a:solidFill>
                            <a:schemeClr val="tx1"/>
                          </a:solidFill>
                          <a:effectLst/>
                          <a:latin typeface="+mn-lt"/>
                        </a:rPr>
                        <a:t>Sensi</a:t>
                      </a:r>
                      <a:r>
                        <a:rPr lang="en-US" sz="900" b="0" spc="20">
                          <a:solidFill>
                            <a:schemeClr val="tx1"/>
                          </a:solidFill>
                          <a:effectLst/>
                          <a:latin typeface="+mn-lt"/>
                        </a:rPr>
                        <a:t> </a:t>
                      </a:r>
                      <a:r>
                        <a:rPr lang="en-US" sz="900" b="0" spc="0">
                          <a:solidFill>
                            <a:schemeClr val="tx1"/>
                          </a:solidFill>
                          <a:effectLst/>
                          <a:latin typeface="+mn-lt"/>
                        </a:rPr>
                        <a:t>Lite</a:t>
                      </a:r>
                      <a:r>
                        <a:rPr lang="en-US" sz="900" b="0" spc="25">
                          <a:solidFill>
                            <a:schemeClr val="tx1"/>
                          </a:solidFill>
                          <a:effectLst/>
                          <a:latin typeface="+mn-lt"/>
                        </a:rPr>
                        <a:t> </a:t>
                      </a:r>
                      <a:r>
                        <a:rPr lang="en-US" sz="900" b="0" spc="0">
                          <a:solidFill>
                            <a:schemeClr val="tx1"/>
                          </a:solidFill>
                          <a:effectLst/>
                          <a:latin typeface="+mn-lt"/>
                        </a:rPr>
                        <a:t>Smart</a:t>
                      </a:r>
                      <a:r>
                        <a:rPr lang="en-US" sz="900" b="0" spc="25">
                          <a:solidFill>
                            <a:schemeClr val="tx1"/>
                          </a:solidFill>
                          <a:effectLst/>
                          <a:latin typeface="+mn-lt"/>
                        </a:rPr>
                        <a:t> </a:t>
                      </a:r>
                      <a:r>
                        <a:rPr lang="en-US" sz="900" b="0" spc="-10">
                          <a:solidFill>
                            <a:schemeClr val="tx1"/>
                          </a:solidFill>
                          <a:effectLst/>
                          <a:latin typeface="+mn-lt"/>
                        </a:rPr>
                        <a:t>Thermostat</a:t>
                      </a:r>
                      <a:endParaRPr lang="en-US" sz="900" b="0" spc="0">
                        <a:solidFill>
                          <a:schemeClr val="tx1"/>
                        </a:solidFill>
                        <a:effectLst/>
                        <a:latin typeface="+mn-lt"/>
                      </a:endParaRPr>
                    </a:p>
                    <a:p>
                      <a:pPr marL="228600" marR="0" lvl="0" indent="-171450">
                        <a:spcBef>
                          <a:spcPts val="110"/>
                        </a:spcBef>
                        <a:buSzPts val="900"/>
                        <a:buFont typeface="Arial" panose="020B0604020202020204" pitchFamily="34" charset="0"/>
                        <a:buChar char="•"/>
                        <a:tabLst>
                          <a:tab pos="227965" algn="l"/>
                        </a:tabLst>
                      </a:pPr>
                      <a:r>
                        <a:rPr lang="en-US" sz="900" b="0" spc="0">
                          <a:solidFill>
                            <a:schemeClr val="tx1"/>
                          </a:solidFill>
                          <a:effectLst/>
                          <a:latin typeface="+mn-lt"/>
                        </a:rPr>
                        <a:t>Sensi</a:t>
                      </a:r>
                      <a:r>
                        <a:rPr lang="en-US" sz="900" b="0" spc="-45">
                          <a:solidFill>
                            <a:schemeClr val="tx1"/>
                          </a:solidFill>
                          <a:effectLst/>
                          <a:latin typeface="+mn-lt"/>
                        </a:rPr>
                        <a:t> </a:t>
                      </a:r>
                      <a:r>
                        <a:rPr lang="en-US" sz="900" b="0" spc="0">
                          <a:solidFill>
                            <a:schemeClr val="tx1"/>
                          </a:solidFill>
                          <a:effectLst/>
                          <a:latin typeface="+mn-lt"/>
                        </a:rPr>
                        <a:t>Touch</a:t>
                      </a:r>
                      <a:r>
                        <a:rPr lang="en-US" sz="900" b="0" spc="-45">
                          <a:solidFill>
                            <a:schemeClr val="tx1"/>
                          </a:solidFill>
                          <a:effectLst/>
                          <a:latin typeface="+mn-lt"/>
                        </a:rPr>
                        <a:t> </a:t>
                      </a:r>
                      <a:r>
                        <a:rPr lang="en-US" sz="900" b="0" spc="0">
                          <a:solidFill>
                            <a:schemeClr val="tx1"/>
                          </a:solidFill>
                          <a:effectLst/>
                          <a:latin typeface="+mn-lt"/>
                        </a:rPr>
                        <a:t>2</a:t>
                      </a:r>
                      <a:r>
                        <a:rPr lang="en-US" sz="900" b="0" spc="-45">
                          <a:solidFill>
                            <a:schemeClr val="tx1"/>
                          </a:solidFill>
                          <a:effectLst/>
                          <a:latin typeface="+mn-lt"/>
                        </a:rPr>
                        <a:t> </a:t>
                      </a:r>
                      <a:r>
                        <a:rPr lang="en-US" sz="900" b="0" spc="0">
                          <a:solidFill>
                            <a:schemeClr val="tx1"/>
                          </a:solidFill>
                          <a:effectLst/>
                          <a:latin typeface="+mn-lt"/>
                        </a:rPr>
                        <a:t>Smart</a:t>
                      </a:r>
                      <a:r>
                        <a:rPr lang="en-US" sz="900" b="0" spc="-40">
                          <a:solidFill>
                            <a:schemeClr val="tx1"/>
                          </a:solidFill>
                          <a:effectLst/>
                          <a:latin typeface="+mn-lt"/>
                        </a:rPr>
                        <a:t> </a:t>
                      </a:r>
                      <a:r>
                        <a:rPr lang="en-US" sz="900" b="0" spc="-10">
                          <a:solidFill>
                            <a:schemeClr val="tx1"/>
                          </a:solidFill>
                          <a:effectLst/>
                          <a:latin typeface="+mn-lt"/>
                        </a:rPr>
                        <a:t>Thermostat</a:t>
                      </a:r>
                      <a:endParaRPr lang="en-US" sz="900" b="0" spc="0">
                        <a:solidFill>
                          <a:schemeClr val="tx1"/>
                        </a:solidFill>
                        <a:effectLst/>
                        <a:latin typeface="+mn-lt"/>
                      </a:endParaRPr>
                    </a:p>
                    <a:p>
                      <a:pPr marL="228600" marR="0" lvl="0" indent="-171450">
                        <a:spcBef>
                          <a:spcPts val="115"/>
                        </a:spcBef>
                        <a:buSzPts val="900"/>
                        <a:buFont typeface="Arial" panose="020B0604020202020204" pitchFamily="34" charset="0"/>
                        <a:buChar char="•"/>
                        <a:tabLst>
                          <a:tab pos="227965" algn="l"/>
                        </a:tabLst>
                      </a:pPr>
                      <a:r>
                        <a:rPr lang="en-US" sz="900" b="0" spc="0">
                          <a:solidFill>
                            <a:schemeClr val="tx1"/>
                          </a:solidFill>
                          <a:effectLst/>
                          <a:latin typeface="+mn-lt"/>
                        </a:rPr>
                        <a:t>Sensi</a:t>
                      </a:r>
                      <a:r>
                        <a:rPr lang="en-US" sz="900" b="0" spc="-30">
                          <a:solidFill>
                            <a:schemeClr val="tx1"/>
                          </a:solidFill>
                          <a:effectLst/>
                          <a:latin typeface="+mn-lt"/>
                        </a:rPr>
                        <a:t> </a:t>
                      </a:r>
                      <a:r>
                        <a:rPr lang="en-US" sz="900" b="0" spc="0">
                          <a:solidFill>
                            <a:schemeClr val="tx1"/>
                          </a:solidFill>
                          <a:effectLst/>
                          <a:latin typeface="+mn-lt"/>
                        </a:rPr>
                        <a:t>Touch</a:t>
                      </a:r>
                      <a:r>
                        <a:rPr lang="en-US" sz="900" b="0" spc="-30">
                          <a:solidFill>
                            <a:schemeClr val="tx1"/>
                          </a:solidFill>
                          <a:effectLst/>
                          <a:latin typeface="+mn-lt"/>
                        </a:rPr>
                        <a:t> </a:t>
                      </a:r>
                      <a:r>
                        <a:rPr lang="en-US" sz="900" b="0" spc="0">
                          <a:solidFill>
                            <a:schemeClr val="tx1"/>
                          </a:solidFill>
                          <a:effectLst/>
                          <a:latin typeface="+mn-lt"/>
                        </a:rPr>
                        <a:t>Smart</a:t>
                      </a:r>
                      <a:r>
                        <a:rPr lang="en-US" sz="900" b="0" spc="-25">
                          <a:solidFill>
                            <a:schemeClr val="tx1"/>
                          </a:solidFill>
                          <a:effectLst/>
                          <a:latin typeface="+mn-lt"/>
                        </a:rPr>
                        <a:t> </a:t>
                      </a:r>
                      <a:r>
                        <a:rPr lang="en-US" sz="900" b="0" spc="0">
                          <a:solidFill>
                            <a:schemeClr val="tx1"/>
                          </a:solidFill>
                          <a:effectLst/>
                          <a:latin typeface="+mn-lt"/>
                        </a:rPr>
                        <a:t>Thermostat</a:t>
                      </a:r>
                      <a:r>
                        <a:rPr lang="en-US" sz="900" b="0" spc="-30">
                          <a:solidFill>
                            <a:schemeClr val="tx1"/>
                          </a:solidFill>
                          <a:effectLst/>
                          <a:latin typeface="+mn-lt"/>
                        </a:rPr>
                        <a:t> </a:t>
                      </a:r>
                      <a:r>
                        <a:rPr lang="en-US" sz="900" b="0" spc="-10">
                          <a:solidFill>
                            <a:schemeClr val="tx1"/>
                          </a:solidFill>
                          <a:effectLst/>
                          <a:latin typeface="+mn-lt"/>
                        </a:rPr>
                        <a:t>(Silver)</a:t>
                      </a:r>
                      <a:endParaRPr lang="en-US" sz="900" b="0" spc="0">
                        <a:solidFill>
                          <a:schemeClr val="tx1"/>
                        </a:solidFill>
                        <a:effectLst/>
                        <a:latin typeface="+mn-lt"/>
                      </a:endParaRPr>
                    </a:p>
                    <a:p>
                      <a:pPr marL="228600" marR="0" lvl="0" indent="-171450">
                        <a:spcBef>
                          <a:spcPts val="115"/>
                        </a:spcBef>
                        <a:buSzPts val="900"/>
                        <a:buFont typeface="Arial" panose="020B0604020202020204" pitchFamily="34" charset="0"/>
                        <a:buChar char="•"/>
                        <a:tabLst>
                          <a:tab pos="227965" algn="l"/>
                        </a:tabLst>
                      </a:pPr>
                      <a:r>
                        <a:rPr lang="en-US" sz="900" b="0" spc="0">
                          <a:solidFill>
                            <a:schemeClr val="tx1"/>
                          </a:solidFill>
                          <a:effectLst/>
                          <a:latin typeface="+mn-lt"/>
                        </a:rPr>
                        <a:t>Sensi</a:t>
                      </a:r>
                      <a:r>
                        <a:rPr lang="en-US" sz="900" b="0" spc="-30">
                          <a:solidFill>
                            <a:schemeClr val="tx1"/>
                          </a:solidFill>
                          <a:effectLst/>
                          <a:latin typeface="+mn-lt"/>
                        </a:rPr>
                        <a:t> </a:t>
                      </a:r>
                      <a:r>
                        <a:rPr lang="en-US" sz="900" b="0" spc="0">
                          <a:solidFill>
                            <a:schemeClr val="tx1"/>
                          </a:solidFill>
                          <a:effectLst/>
                          <a:latin typeface="+mn-lt"/>
                        </a:rPr>
                        <a:t>Touch</a:t>
                      </a:r>
                      <a:r>
                        <a:rPr lang="en-US" sz="900" b="0" spc="-30">
                          <a:solidFill>
                            <a:schemeClr val="tx1"/>
                          </a:solidFill>
                          <a:effectLst/>
                          <a:latin typeface="+mn-lt"/>
                        </a:rPr>
                        <a:t> </a:t>
                      </a:r>
                      <a:r>
                        <a:rPr lang="en-US" sz="900" b="0" spc="0">
                          <a:solidFill>
                            <a:schemeClr val="tx1"/>
                          </a:solidFill>
                          <a:effectLst/>
                          <a:latin typeface="+mn-lt"/>
                        </a:rPr>
                        <a:t>Smart</a:t>
                      </a:r>
                      <a:r>
                        <a:rPr lang="en-US" sz="900" b="0" spc="-25">
                          <a:solidFill>
                            <a:schemeClr val="tx1"/>
                          </a:solidFill>
                          <a:effectLst/>
                          <a:latin typeface="+mn-lt"/>
                        </a:rPr>
                        <a:t> </a:t>
                      </a:r>
                      <a:r>
                        <a:rPr lang="en-US" sz="900" b="0" spc="0">
                          <a:solidFill>
                            <a:schemeClr val="tx1"/>
                          </a:solidFill>
                          <a:effectLst/>
                          <a:latin typeface="+mn-lt"/>
                        </a:rPr>
                        <a:t>Thermostat</a:t>
                      </a:r>
                      <a:r>
                        <a:rPr lang="en-US" sz="900" b="0" spc="-30">
                          <a:solidFill>
                            <a:schemeClr val="tx1"/>
                          </a:solidFill>
                          <a:effectLst/>
                          <a:latin typeface="+mn-lt"/>
                        </a:rPr>
                        <a:t> </a:t>
                      </a:r>
                      <a:r>
                        <a:rPr lang="en-US" sz="900" b="0" spc="-10">
                          <a:solidFill>
                            <a:schemeClr val="tx1"/>
                          </a:solidFill>
                          <a:effectLst/>
                          <a:latin typeface="+mn-lt"/>
                        </a:rPr>
                        <a:t>(White)</a:t>
                      </a:r>
                      <a:endParaRPr lang="en-US" sz="900" b="0" spc="0">
                        <a:solidFill>
                          <a:schemeClr val="tx1"/>
                        </a:solidFill>
                        <a:effectLst/>
                        <a:latin typeface="+mn-lt"/>
                      </a:endParaRPr>
                    </a:p>
                    <a:p>
                      <a:pPr marL="228600" marR="0" lvl="0" indent="-171450">
                        <a:spcBef>
                          <a:spcPts val="110"/>
                        </a:spcBef>
                        <a:buSzPts val="900"/>
                        <a:buFont typeface="Arial" panose="020B0604020202020204" pitchFamily="34" charset="0"/>
                        <a:buChar char="•"/>
                        <a:tabLst>
                          <a:tab pos="227965" algn="l"/>
                        </a:tabLst>
                      </a:pPr>
                      <a:r>
                        <a:rPr lang="en-US" sz="900" b="0" spc="0">
                          <a:solidFill>
                            <a:schemeClr val="tx1"/>
                          </a:solidFill>
                          <a:effectLst/>
                          <a:latin typeface="+mn-lt"/>
                        </a:rPr>
                        <a:t>Sensi</a:t>
                      </a:r>
                      <a:r>
                        <a:rPr lang="en-US" sz="900" b="0" spc="25">
                          <a:solidFill>
                            <a:schemeClr val="tx1"/>
                          </a:solidFill>
                          <a:effectLst/>
                          <a:latin typeface="+mn-lt"/>
                        </a:rPr>
                        <a:t> </a:t>
                      </a:r>
                      <a:r>
                        <a:rPr lang="en-US" sz="900" b="0" spc="0">
                          <a:solidFill>
                            <a:schemeClr val="tx1"/>
                          </a:solidFill>
                          <a:effectLst/>
                          <a:latin typeface="+mn-lt"/>
                        </a:rPr>
                        <a:t>Smart</a:t>
                      </a:r>
                      <a:r>
                        <a:rPr lang="en-US" sz="900" b="0" spc="30">
                          <a:solidFill>
                            <a:schemeClr val="tx1"/>
                          </a:solidFill>
                          <a:effectLst/>
                          <a:latin typeface="+mn-lt"/>
                        </a:rPr>
                        <a:t> </a:t>
                      </a:r>
                      <a:r>
                        <a:rPr lang="en-US" sz="900" b="0" spc="-10">
                          <a:solidFill>
                            <a:schemeClr val="tx1"/>
                          </a:solidFill>
                          <a:effectLst/>
                          <a:latin typeface="+mn-lt"/>
                        </a:rPr>
                        <a:t>Thermostat</a:t>
                      </a:r>
                      <a:endParaRPr lang="en-US" sz="900" b="0" spc="0">
                        <a:solidFill>
                          <a:schemeClr val="tx1"/>
                        </a:solidFill>
                        <a:effectLst/>
                        <a:latin typeface="+mn-lt"/>
                        <a:ea typeface="Tahoma" panose="020B060403050404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57150" marR="0" indent="0">
                        <a:lnSpc>
                          <a:spcPct val="150000"/>
                        </a:lnSpc>
                        <a:spcBef>
                          <a:spcPts val="130"/>
                        </a:spcBef>
                        <a:buFont typeface="Arial" panose="020B0604020202020204" pitchFamily="34" charset="0"/>
                        <a:buNone/>
                      </a:pPr>
                      <a:r>
                        <a:rPr lang="en-US" sz="900">
                          <a:solidFill>
                            <a:schemeClr val="tx1"/>
                          </a:solidFill>
                          <a:effectLst/>
                          <a:latin typeface="+mn-lt"/>
                        </a:rPr>
                        <a:t>Google</a:t>
                      </a:r>
                      <a:r>
                        <a:rPr lang="en-US" sz="900" spc="70">
                          <a:solidFill>
                            <a:schemeClr val="tx1"/>
                          </a:solidFill>
                          <a:effectLst/>
                          <a:latin typeface="+mn-lt"/>
                        </a:rPr>
                        <a:t> </a:t>
                      </a:r>
                      <a:r>
                        <a:rPr lang="en-US" sz="900" spc="-20">
                          <a:solidFill>
                            <a:schemeClr val="tx1"/>
                          </a:solidFill>
                          <a:effectLst/>
                          <a:latin typeface="+mn-lt"/>
                        </a:rPr>
                        <a:t>Nest</a:t>
                      </a:r>
                      <a:endParaRPr lang="en-US" sz="900">
                        <a:solidFill>
                          <a:schemeClr val="tx1"/>
                        </a:solidFill>
                        <a:effectLst/>
                        <a:latin typeface="+mn-lt"/>
                      </a:endParaRPr>
                    </a:p>
                    <a:p>
                      <a:pPr marL="228600" marR="0" lvl="0" indent="-171450">
                        <a:spcBef>
                          <a:spcPts val="25"/>
                        </a:spcBef>
                        <a:buSzPts val="900"/>
                        <a:buFont typeface="Arial" panose="020B0604020202020204" pitchFamily="34" charset="0"/>
                        <a:buChar char="•"/>
                        <a:tabLst>
                          <a:tab pos="227965" algn="l"/>
                        </a:tabLst>
                      </a:pPr>
                      <a:r>
                        <a:rPr lang="en-US" sz="900" b="0" spc="0">
                          <a:solidFill>
                            <a:schemeClr val="tx1"/>
                          </a:solidFill>
                          <a:effectLst/>
                          <a:latin typeface="+mn-lt"/>
                        </a:rPr>
                        <a:t>Google</a:t>
                      </a:r>
                      <a:r>
                        <a:rPr lang="en-US" sz="900" b="0" spc="5">
                          <a:solidFill>
                            <a:schemeClr val="tx1"/>
                          </a:solidFill>
                          <a:effectLst/>
                          <a:latin typeface="+mn-lt"/>
                        </a:rPr>
                        <a:t> </a:t>
                      </a:r>
                      <a:r>
                        <a:rPr lang="en-US" sz="900" b="0" spc="0">
                          <a:solidFill>
                            <a:schemeClr val="tx1"/>
                          </a:solidFill>
                          <a:effectLst/>
                          <a:latin typeface="+mn-lt"/>
                        </a:rPr>
                        <a:t>Nest</a:t>
                      </a:r>
                      <a:r>
                        <a:rPr lang="en-US" sz="900" b="0" spc="5">
                          <a:solidFill>
                            <a:schemeClr val="tx1"/>
                          </a:solidFill>
                          <a:effectLst/>
                          <a:latin typeface="+mn-lt"/>
                        </a:rPr>
                        <a:t> </a:t>
                      </a:r>
                      <a:r>
                        <a:rPr lang="en-US" sz="900" b="0" spc="0">
                          <a:solidFill>
                            <a:schemeClr val="tx1"/>
                          </a:solidFill>
                          <a:effectLst/>
                          <a:latin typeface="+mn-lt"/>
                        </a:rPr>
                        <a:t>Learning</a:t>
                      </a:r>
                      <a:r>
                        <a:rPr lang="en-US" sz="900" b="0" spc="10">
                          <a:solidFill>
                            <a:schemeClr val="tx1"/>
                          </a:solidFill>
                          <a:effectLst/>
                          <a:latin typeface="+mn-lt"/>
                        </a:rPr>
                        <a:t> </a:t>
                      </a:r>
                      <a:r>
                        <a:rPr lang="en-US" sz="900" b="0" spc="-10">
                          <a:solidFill>
                            <a:schemeClr val="tx1"/>
                          </a:solidFill>
                          <a:effectLst/>
                          <a:latin typeface="+mn-lt"/>
                        </a:rPr>
                        <a:t>Thermostat</a:t>
                      </a:r>
                      <a:endParaRPr lang="en-US" sz="900" b="0" spc="0">
                        <a:solidFill>
                          <a:schemeClr val="tx1"/>
                        </a:solidFill>
                        <a:effectLst/>
                        <a:latin typeface="+mn-lt"/>
                      </a:endParaRPr>
                    </a:p>
                    <a:p>
                      <a:pPr marL="228600" marR="0" lvl="0" indent="-171450">
                        <a:spcBef>
                          <a:spcPts val="110"/>
                        </a:spcBef>
                        <a:buSzPts val="900"/>
                        <a:buFont typeface="Arial" panose="020B0604020202020204" pitchFamily="34" charset="0"/>
                        <a:buChar char="•"/>
                        <a:tabLst>
                          <a:tab pos="227965" algn="l"/>
                        </a:tabLst>
                      </a:pPr>
                      <a:r>
                        <a:rPr lang="en-US" sz="900" b="0" spc="0">
                          <a:solidFill>
                            <a:schemeClr val="tx1"/>
                          </a:solidFill>
                          <a:effectLst/>
                          <a:latin typeface="+mn-lt"/>
                        </a:rPr>
                        <a:t>Google</a:t>
                      </a:r>
                      <a:r>
                        <a:rPr lang="en-US" sz="900" b="0" spc="-30">
                          <a:solidFill>
                            <a:schemeClr val="tx1"/>
                          </a:solidFill>
                          <a:effectLst/>
                          <a:latin typeface="+mn-lt"/>
                        </a:rPr>
                        <a:t> </a:t>
                      </a:r>
                      <a:r>
                        <a:rPr lang="en-US" sz="900" b="0" spc="0">
                          <a:solidFill>
                            <a:schemeClr val="tx1"/>
                          </a:solidFill>
                          <a:effectLst/>
                          <a:latin typeface="+mn-lt"/>
                        </a:rPr>
                        <a:t>Nest</a:t>
                      </a:r>
                      <a:r>
                        <a:rPr lang="en-US" sz="900" b="0" spc="-25">
                          <a:solidFill>
                            <a:schemeClr val="tx1"/>
                          </a:solidFill>
                          <a:effectLst/>
                          <a:latin typeface="+mn-lt"/>
                        </a:rPr>
                        <a:t> </a:t>
                      </a:r>
                      <a:r>
                        <a:rPr lang="en-US" sz="900" b="0" spc="-10">
                          <a:solidFill>
                            <a:schemeClr val="tx1"/>
                          </a:solidFill>
                          <a:effectLst/>
                          <a:latin typeface="+mn-lt"/>
                        </a:rPr>
                        <a:t>Thermostat</a:t>
                      </a:r>
                      <a:endParaRPr lang="en-US" sz="900" b="0" spc="0">
                        <a:solidFill>
                          <a:schemeClr val="tx1"/>
                        </a:solidFill>
                        <a:effectLst/>
                        <a:latin typeface="+mn-lt"/>
                      </a:endParaRPr>
                    </a:p>
                    <a:p>
                      <a:pPr marL="228600" marR="0" lvl="0" indent="-171450">
                        <a:spcBef>
                          <a:spcPts val="115"/>
                        </a:spcBef>
                        <a:buSzPts val="900"/>
                        <a:buFont typeface="Arial" panose="020B0604020202020204" pitchFamily="34" charset="0"/>
                        <a:buChar char="•"/>
                        <a:tabLst>
                          <a:tab pos="227965" algn="l"/>
                        </a:tabLst>
                      </a:pPr>
                      <a:r>
                        <a:rPr lang="en-US" sz="900" b="0" spc="0">
                          <a:solidFill>
                            <a:schemeClr val="tx1"/>
                          </a:solidFill>
                          <a:effectLst/>
                          <a:latin typeface="+mn-lt"/>
                        </a:rPr>
                        <a:t>Google</a:t>
                      </a:r>
                      <a:r>
                        <a:rPr lang="en-US" sz="900" b="0" spc="-30">
                          <a:solidFill>
                            <a:schemeClr val="tx1"/>
                          </a:solidFill>
                          <a:effectLst/>
                          <a:latin typeface="+mn-lt"/>
                        </a:rPr>
                        <a:t> </a:t>
                      </a:r>
                      <a:r>
                        <a:rPr lang="en-US" sz="900" b="0" spc="0">
                          <a:solidFill>
                            <a:schemeClr val="tx1"/>
                          </a:solidFill>
                          <a:effectLst/>
                          <a:latin typeface="+mn-lt"/>
                        </a:rPr>
                        <a:t>Nest</a:t>
                      </a:r>
                      <a:r>
                        <a:rPr lang="en-US" sz="900" b="0" spc="-25">
                          <a:solidFill>
                            <a:schemeClr val="tx1"/>
                          </a:solidFill>
                          <a:effectLst/>
                          <a:latin typeface="+mn-lt"/>
                        </a:rPr>
                        <a:t> </a:t>
                      </a:r>
                      <a:r>
                        <a:rPr lang="en-US" sz="900" b="0" spc="0">
                          <a:solidFill>
                            <a:schemeClr val="tx1"/>
                          </a:solidFill>
                          <a:effectLst/>
                          <a:latin typeface="+mn-lt"/>
                        </a:rPr>
                        <a:t>Thermostat</a:t>
                      </a:r>
                      <a:r>
                        <a:rPr lang="en-US" sz="900" b="0" spc="-25">
                          <a:solidFill>
                            <a:schemeClr val="tx1"/>
                          </a:solidFill>
                          <a:effectLst/>
                          <a:latin typeface="+mn-lt"/>
                        </a:rPr>
                        <a:t> </a:t>
                      </a:r>
                      <a:r>
                        <a:rPr lang="en-US" sz="900" b="0" spc="-50">
                          <a:solidFill>
                            <a:schemeClr val="tx1"/>
                          </a:solidFill>
                          <a:effectLst/>
                          <a:latin typeface="+mn-lt"/>
                        </a:rPr>
                        <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6671844"/>
                  </a:ext>
                </a:extLst>
              </a:tr>
              <a:tr h="1202976">
                <a:tc>
                  <a:txBody>
                    <a:bodyPr/>
                    <a:lstStyle/>
                    <a:p>
                      <a:pPr marL="57150" marR="0">
                        <a:lnSpc>
                          <a:spcPct val="150000"/>
                        </a:lnSpc>
                        <a:spcBef>
                          <a:spcPts val="130"/>
                        </a:spcBef>
                        <a:buNone/>
                      </a:pPr>
                      <a:r>
                        <a:rPr lang="en-US" sz="900" spc="-10" err="1">
                          <a:solidFill>
                            <a:schemeClr val="tx1"/>
                          </a:solidFill>
                          <a:effectLst/>
                          <a:latin typeface="+mn-lt"/>
                        </a:rPr>
                        <a:t>Ecobee</a:t>
                      </a:r>
                      <a:endParaRPr lang="en-US" sz="900">
                        <a:solidFill>
                          <a:schemeClr val="tx1"/>
                        </a:solidFill>
                        <a:effectLst/>
                        <a:latin typeface="+mn-lt"/>
                      </a:endParaRPr>
                    </a:p>
                    <a:p>
                      <a:pPr marL="228600" marR="0" lvl="0" indent="-171450">
                        <a:spcBef>
                          <a:spcPts val="25"/>
                        </a:spcBef>
                        <a:buSzPts val="900"/>
                        <a:buFont typeface="Arial" panose="020B0604020202020204" pitchFamily="34" charset="0"/>
                        <a:buChar char="•"/>
                        <a:tabLst>
                          <a:tab pos="227965" algn="l"/>
                        </a:tabLst>
                      </a:pPr>
                      <a:r>
                        <a:rPr lang="en-US" sz="900" b="0" spc="-10">
                          <a:solidFill>
                            <a:schemeClr val="tx1"/>
                          </a:solidFill>
                          <a:effectLst/>
                          <a:latin typeface="+mn-lt"/>
                        </a:rPr>
                        <a:t>Ecobee3</a:t>
                      </a:r>
                      <a:endParaRPr lang="en-US" sz="900" b="0" spc="0">
                        <a:solidFill>
                          <a:schemeClr val="tx1"/>
                        </a:solidFill>
                        <a:effectLst/>
                        <a:latin typeface="+mn-lt"/>
                      </a:endParaRPr>
                    </a:p>
                    <a:p>
                      <a:pPr marL="228600" marR="0" lvl="0" indent="-171450">
                        <a:spcBef>
                          <a:spcPts val="110"/>
                        </a:spcBef>
                        <a:buSzPts val="900"/>
                        <a:buFont typeface="Arial" panose="020B0604020202020204" pitchFamily="34" charset="0"/>
                        <a:buChar char="•"/>
                        <a:tabLst>
                          <a:tab pos="227965" algn="l"/>
                        </a:tabLst>
                      </a:pPr>
                      <a:r>
                        <a:rPr lang="en-US" sz="900" b="0" spc="0">
                          <a:solidFill>
                            <a:schemeClr val="tx1"/>
                          </a:solidFill>
                          <a:effectLst/>
                          <a:latin typeface="+mn-lt"/>
                        </a:rPr>
                        <a:t>Ecobee3</a:t>
                      </a:r>
                      <a:r>
                        <a:rPr lang="en-US" sz="900" b="0" spc="-70">
                          <a:solidFill>
                            <a:schemeClr val="tx1"/>
                          </a:solidFill>
                          <a:effectLst/>
                          <a:latin typeface="+mn-lt"/>
                        </a:rPr>
                        <a:t> </a:t>
                      </a:r>
                      <a:r>
                        <a:rPr lang="en-US" sz="900" b="0" spc="-20">
                          <a:solidFill>
                            <a:schemeClr val="tx1"/>
                          </a:solidFill>
                          <a:effectLst/>
                          <a:latin typeface="+mn-lt"/>
                        </a:rPr>
                        <a:t>Lite</a:t>
                      </a:r>
                      <a:endParaRPr lang="en-US" sz="900" b="0" spc="0">
                        <a:solidFill>
                          <a:schemeClr val="tx1"/>
                        </a:solidFill>
                        <a:effectLst/>
                        <a:latin typeface="+mn-lt"/>
                      </a:endParaRPr>
                    </a:p>
                    <a:p>
                      <a:pPr marL="228600" marR="0" lvl="0" indent="-171450">
                        <a:spcBef>
                          <a:spcPts val="115"/>
                        </a:spcBef>
                        <a:buSzPts val="900"/>
                        <a:buFont typeface="Arial" panose="020B0604020202020204" pitchFamily="34" charset="0"/>
                        <a:buChar char="•"/>
                        <a:tabLst>
                          <a:tab pos="227965" algn="l"/>
                        </a:tabLst>
                      </a:pPr>
                      <a:r>
                        <a:rPr lang="en-US" sz="900" b="0" spc="0" err="1">
                          <a:solidFill>
                            <a:schemeClr val="tx1"/>
                          </a:solidFill>
                          <a:effectLst/>
                          <a:latin typeface="+mn-lt"/>
                        </a:rPr>
                        <a:t>Ecobee</a:t>
                      </a:r>
                      <a:r>
                        <a:rPr lang="en-US" sz="900" b="0" spc="-40">
                          <a:solidFill>
                            <a:schemeClr val="tx1"/>
                          </a:solidFill>
                          <a:effectLst/>
                          <a:latin typeface="+mn-lt"/>
                        </a:rPr>
                        <a:t> </a:t>
                      </a:r>
                      <a:r>
                        <a:rPr lang="en-US" sz="900" b="0" spc="-50">
                          <a:solidFill>
                            <a:schemeClr val="tx1"/>
                          </a:solidFill>
                          <a:effectLst/>
                          <a:latin typeface="+mn-lt"/>
                        </a:rPr>
                        <a:t>4</a:t>
                      </a:r>
                      <a:endParaRPr lang="en-US" sz="900" b="0" spc="0">
                        <a:solidFill>
                          <a:schemeClr val="tx1"/>
                        </a:solidFill>
                        <a:effectLst/>
                        <a:latin typeface="+mn-lt"/>
                      </a:endParaRPr>
                    </a:p>
                    <a:p>
                      <a:pPr marL="228600" marR="450215" lvl="0" indent="-171450">
                        <a:lnSpc>
                          <a:spcPct val="110000"/>
                        </a:lnSpc>
                        <a:spcBef>
                          <a:spcPts val="115"/>
                        </a:spcBef>
                        <a:buSzPts val="900"/>
                        <a:buFont typeface="Arial" panose="020B0604020202020204" pitchFamily="34" charset="0"/>
                        <a:buChar char="•"/>
                        <a:tabLst>
                          <a:tab pos="228600" algn="l"/>
                        </a:tabLst>
                      </a:pPr>
                      <a:r>
                        <a:rPr lang="en-US" sz="900" b="0" spc="0" err="1">
                          <a:solidFill>
                            <a:schemeClr val="tx1"/>
                          </a:solidFill>
                          <a:effectLst/>
                          <a:latin typeface="+mn-lt"/>
                        </a:rPr>
                        <a:t>Ecobee</a:t>
                      </a:r>
                      <a:r>
                        <a:rPr lang="en-US" sz="900" b="0" spc="-75">
                          <a:solidFill>
                            <a:schemeClr val="tx1"/>
                          </a:solidFill>
                          <a:effectLst/>
                          <a:latin typeface="+mn-lt"/>
                        </a:rPr>
                        <a:t> </a:t>
                      </a:r>
                      <a:r>
                        <a:rPr lang="en-US" sz="900" b="0" spc="0">
                          <a:solidFill>
                            <a:schemeClr val="tx1"/>
                          </a:solidFill>
                          <a:effectLst/>
                          <a:latin typeface="+mn-lt"/>
                        </a:rPr>
                        <a:t>Smart </a:t>
                      </a:r>
                      <a:r>
                        <a:rPr lang="en-US" sz="900" b="0" spc="-10">
                          <a:solidFill>
                            <a:schemeClr val="tx1"/>
                          </a:solidFill>
                          <a:effectLst/>
                          <a:latin typeface="+mn-lt"/>
                        </a:rPr>
                        <a:t>Thermostat</a:t>
                      </a:r>
                      <a:endParaRPr lang="en-US" sz="900" b="0" spc="0">
                        <a:solidFill>
                          <a:schemeClr val="tx1"/>
                        </a:solidFill>
                        <a:effectLst/>
                        <a:latin typeface="+mn-lt"/>
                      </a:endParaRPr>
                    </a:p>
                    <a:p>
                      <a:pPr marL="228600" marR="329565" lvl="0" indent="-171450">
                        <a:lnSpc>
                          <a:spcPct val="110000"/>
                        </a:lnSpc>
                        <a:spcBef>
                          <a:spcPts val="10"/>
                        </a:spcBef>
                        <a:buSzPts val="900"/>
                        <a:buFont typeface="Arial" panose="020B0604020202020204" pitchFamily="34" charset="0"/>
                        <a:buChar char="•"/>
                        <a:tabLst>
                          <a:tab pos="228600" algn="l"/>
                        </a:tabLst>
                      </a:pPr>
                      <a:r>
                        <a:rPr lang="en-US" sz="900" b="0" spc="0" err="1">
                          <a:solidFill>
                            <a:schemeClr val="tx1"/>
                          </a:solidFill>
                          <a:effectLst/>
                          <a:latin typeface="+mn-lt"/>
                        </a:rPr>
                        <a:t>Ecobee</a:t>
                      </a:r>
                      <a:r>
                        <a:rPr lang="en-US" sz="900" b="0" spc="-40">
                          <a:solidFill>
                            <a:schemeClr val="tx1"/>
                          </a:solidFill>
                          <a:effectLst/>
                          <a:latin typeface="+mn-lt"/>
                        </a:rPr>
                        <a:t> </a:t>
                      </a:r>
                      <a:r>
                        <a:rPr lang="en-US" sz="900" b="0" spc="0">
                          <a:solidFill>
                            <a:schemeClr val="tx1"/>
                          </a:solidFill>
                          <a:effectLst/>
                          <a:latin typeface="+mn-lt"/>
                        </a:rPr>
                        <a:t>Smart Thermostat</a:t>
                      </a:r>
                      <a:r>
                        <a:rPr lang="en-US" sz="900" b="0" spc="-75">
                          <a:solidFill>
                            <a:schemeClr val="tx1"/>
                          </a:solidFill>
                          <a:effectLst/>
                          <a:latin typeface="+mn-lt"/>
                        </a:rPr>
                        <a:t> </a:t>
                      </a:r>
                      <a:r>
                        <a:rPr lang="en-US" sz="900" b="0" spc="0">
                          <a:solidFill>
                            <a:schemeClr val="tx1"/>
                          </a:solidFill>
                          <a:effectLst/>
                          <a:latin typeface="+mn-lt"/>
                        </a:rPr>
                        <a:t>with Voice</a:t>
                      </a:r>
                      <a:r>
                        <a:rPr lang="en-US" sz="900" b="0" spc="-40">
                          <a:solidFill>
                            <a:schemeClr val="tx1"/>
                          </a:solidFill>
                          <a:effectLst/>
                          <a:latin typeface="+mn-lt"/>
                        </a:rPr>
                        <a:t> </a:t>
                      </a:r>
                      <a:r>
                        <a:rPr lang="en-US" sz="900" b="0" spc="0">
                          <a:solidFill>
                            <a:schemeClr val="tx1"/>
                          </a:solidFill>
                          <a:effectLst/>
                          <a:latin typeface="+mn-lt"/>
                        </a:rPr>
                        <a:t>Control</a:t>
                      </a:r>
                    </a:p>
                    <a:p>
                      <a:pPr marL="228600" marR="72390" lvl="0" indent="-171450">
                        <a:lnSpc>
                          <a:spcPct val="110000"/>
                        </a:lnSpc>
                        <a:spcBef>
                          <a:spcPts val="10"/>
                        </a:spcBef>
                        <a:buSzPts val="900"/>
                        <a:buFont typeface="Arial" panose="020B0604020202020204" pitchFamily="34" charset="0"/>
                        <a:buChar char="•"/>
                        <a:tabLst>
                          <a:tab pos="228600" algn="l"/>
                        </a:tabLst>
                      </a:pPr>
                      <a:r>
                        <a:rPr lang="en-US" sz="900" b="0" spc="0" err="1">
                          <a:solidFill>
                            <a:schemeClr val="tx1"/>
                          </a:solidFill>
                          <a:effectLst/>
                          <a:latin typeface="+mn-lt"/>
                        </a:rPr>
                        <a:t>Ecobee</a:t>
                      </a:r>
                      <a:r>
                        <a:rPr lang="en-US" sz="900" b="0" spc="-55">
                          <a:solidFill>
                            <a:schemeClr val="tx1"/>
                          </a:solidFill>
                          <a:effectLst/>
                          <a:latin typeface="+mn-lt"/>
                        </a:rPr>
                        <a:t> </a:t>
                      </a:r>
                      <a:r>
                        <a:rPr lang="en-US" sz="900" b="0" spc="0">
                          <a:solidFill>
                            <a:schemeClr val="tx1"/>
                          </a:solidFill>
                          <a:effectLst/>
                          <a:latin typeface="+mn-lt"/>
                        </a:rPr>
                        <a:t>Smart </a:t>
                      </a:r>
                      <a:r>
                        <a:rPr lang="en-US" sz="900" b="0" spc="-10">
                          <a:solidFill>
                            <a:schemeClr val="tx1"/>
                          </a:solidFill>
                          <a:effectLst/>
                          <a:latin typeface="+mn-lt"/>
                        </a:rPr>
                        <a:t>Thermostat</a:t>
                      </a:r>
                      <a:r>
                        <a:rPr lang="en-US" sz="900" b="0" spc="-75">
                          <a:solidFill>
                            <a:schemeClr val="tx1"/>
                          </a:solidFill>
                          <a:effectLst/>
                          <a:latin typeface="+mn-lt"/>
                        </a:rPr>
                        <a:t> </a:t>
                      </a:r>
                      <a:r>
                        <a:rPr lang="en-US" sz="900" b="0" spc="-10">
                          <a:solidFill>
                            <a:schemeClr val="tx1"/>
                          </a:solidFill>
                          <a:effectLst/>
                          <a:latin typeface="+mn-lt"/>
                        </a:rPr>
                        <a:t>Premium</a:t>
                      </a:r>
                      <a:endParaRPr lang="en-US" sz="900" b="0" spc="0">
                        <a:solidFill>
                          <a:schemeClr val="tx1"/>
                        </a:solidFill>
                        <a:effectLst/>
                        <a:latin typeface="+mn-lt"/>
                      </a:endParaRPr>
                    </a:p>
                    <a:p>
                      <a:pPr marL="228600" marR="48895" lvl="0" indent="-171450">
                        <a:lnSpc>
                          <a:spcPct val="110000"/>
                        </a:lnSpc>
                        <a:spcBef>
                          <a:spcPts val="10"/>
                        </a:spcBef>
                        <a:buSzPts val="900"/>
                        <a:buFont typeface="Arial" panose="020B0604020202020204" pitchFamily="34" charset="0"/>
                        <a:buChar char="•"/>
                        <a:tabLst>
                          <a:tab pos="228600" algn="l"/>
                        </a:tabLst>
                      </a:pPr>
                      <a:r>
                        <a:rPr lang="en-US" sz="900" b="0" spc="0" err="1">
                          <a:solidFill>
                            <a:schemeClr val="tx1"/>
                          </a:solidFill>
                          <a:effectLst/>
                          <a:latin typeface="+mn-lt"/>
                        </a:rPr>
                        <a:t>Ecobee</a:t>
                      </a:r>
                      <a:r>
                        <a:rPr lang="en-US" sz="900" b="0" spc="-40">
                          <a:solidFill>
                            <a:schemeClr val="tx1"/>
                          </a:solidFill>
                          <a:effectLst/>
                          <a:latin typeface="+mn-lt"/>
                        </a:rPr>
                        <a:t> </a:t>
                      </a:r>
                      <a:r>
                        <a:rPr lang="en-US" sz="900" b="0" spc="0">
                          <a:solidFill>
                            <a:schemeClr val="tx1"/>
                          </a:solidFill>
                          <a:effectLst/>
                          <a:latin typeface="+mn-lt"/>
                        </a:rPr>
                        <a:t>Smart Thermostat</a:t>
                      </a:r>
                      <a:r>
                        <a:rPr lang="en-US" sz="900" b="0" spc="-95">
                          <a:solidFill>
                            <a:schemeClr val="tx1"/>
                          </a:solidFill>
                          <a:effectLst/>
                          <a:latin typeface="+mn-lt"/>
                        </a:rPr>
                        <a:t> </a:t>
                      </a:r>
                      <a:r>
                        <a:rPr lang="en-US" sz="900" b="0" spc="0">
                          <a:solidFill>
                            <a:schemeClr val="tx1"/>
                          </a:solidFill>
                          <a:effectLst/>
                          <a:latin typeface="+mn-lt"/>
                        </a:rPr>
                        <a:t>Enhanced</a:t>
                      </a:r>
                      <a:endParaRPr lang="en-US" sz="900" b="0" spc="0">
                        <a:solidFill>
                          <a:schemeClr val="tx1"/>
                        </a:solidFill>
                        <a:effectLst/>
                        <a:latin typeface="+mn-lt"/>
                        <a:ea typeface="Tahoma" panose="020B060403050404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0" marR="0">
                        <a:lnSpc>
                          <a:spcPct val="150000"/>
                        </a:lnSpc>
                        <a:spcBef>
                          <a:spcPts val="105"/>
                        </a:spcBef>
                        <a:buNone/>
                      </a:pPr>
                      <a:r>
                        <a:rPr lang="en-US" sz="900" b="1" spc="0">
                          <a:solidFill>
                            <a:schemeClr val="tx1"/>
                          </a:solidFill>
                          <a:effectLst/>
                          <a:latin typeface="+mn-lt"/>
                          <a:ea typeface="Tahoma" panose="020B0604030504040204" pitchFamily="34" charset="0"/>
                          <a:cs typeface="Times New Roman" panose="02020603050405020304" pitchFamily="18" charset="0"/>
                        </a:rPr>
                        <a:t>Honeywell Home Lyric</a:t>
                      </a:r>
                    </a:p>
                    <a:p>
                      <a:pPr marL="228600" marR="0" indent="-171450">
                        <a:spcBef>
                          <a:spcPts val="25"/>
                        </a:spcBef>
                        <a:buFont typeface="Arial" panose="020B0604020202020204" pitchFamily="34" charset="0"/>
                        <a:buChar char="•"/>
                      </a:pPr>
                      <a:r>
                        <a:rPr lang="en-US" sz="900" b="0" kern="1200">
                          <a:solidFill>
                            <a:schemeClr val="tx1"/>
                          </a:solidFill>
                          <a:effectLst/>
                          <a:latin typeface="+mn-lt"/>
                          <a:ea typeface="+mn-ea"/>
                          <a:cs typeface="+mn-cs"/>
                        </a:rPr>
                        <a:t>TH6220WF2006</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TH6320WF2003</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RCHT8610WF2006</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RCHT8610WF2014</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RCHT8610WF3005</a:t>
                      </a:r>
                      <a:endParaRPr lang="en-US" sz="900" b="0" spc="0">
                        <a:solidFill>
                          <a:schemeClr val="tx1"/>
                        </a:solidFill>
                        <a:effectLst/>
                        <a:latin typeface="+mn-lt"/>
                        <a:ea typeface="Tahoma" panose="020B060403050404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0" marR="0">
                        <a:spcBef>
                          <a:spcPts val="105"/>
                        </a:spcBef>
                        <a:buNone/>
                      </a:pPr>
                      <a:endParaRPr lang="en-US" sz="900" b="0" spc="0">
                        <a:solidFill>
                          <a:schemeClr val="tx1"/>
                        </a:solidFill>
                        <a:effectLst/>
                        <a:latin typeface="+mn-lt"/>
                        <a:ea typeface="Tahom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n-US" sz="900" b="0" kern="1200">
                          <a:solidFill>
                            <a:schemeClr val="tx1"/>
                          </a:solidFill>
                          <a:effectLst/>
                          <a:latin typeface="+mn-lt"/>
                          <a:ea typeface="+mn-ea"/>
                          <a:cs typeface="+mn-cs"/>
                        </a:rPr>
                        <a:t>RCHT8612WF2005</a:t>
                      </a:r>
                    </a:p>
                    <a:p>
                      <a:pPr marL="171450" indent="-171450">
                        <a:buFont typeface="Arial" panose="020B0604020202020204" pitchFamily="34" charset="0"/>
                        <a:buChar char="•"/>
                      </a:pPr>
                      <a:r>
                        <a:rPr lang="en-US" sz="900" b="0" kern="1200">
                          <a:solidFill>
                            <a:schemeClr val="tx1"/>
                          </a:solidFill>
                          <a:effectLst/>
                          <a:latin typeface="+mn-lt"/>
                          <a:ea typeface="+mn-ea"/>
                          <a:cs typeface="+mn-cs"/>
                        </a:rPr>
                        <a:t>RCHT8612WF2015</a:t>
                      </a:r>
                    </a:p>
                    <a:p>
                      <a:pPr marL="171450" indent="-171450">
                        <a:buFont typeface="Arial" panose="020B0604020202020204" pitchFamily="34" charset="0"/>
                        <a:buChar char="•"/>
                      </a:pPr>
                      <a:r>
                        <a:rPr lang="en-US" sz="900" b="0" kern="1200">
                          <a:solidFill>
                            <a:schemeClr val="tx1"/>
                          </a:solidFill>
                          <a:effectLst/>
                          <a:latin typeface="+mn-lt"/>
                          <a:ea typeface="+mn-ea"/>
                          <a:cs typeface="+mn-cs"/>
                        </a:rPr>
                        <a:t>RCHT9510WFW2001</a:t>
                      </a:r>
                    </a:p>
                    <a:p>
                      <a:pPr marL="171450" indent="-171450">
                        <a:buFont typeface="Arial" panose="020B0604020202020204" pitchFamily="34" charset="0"/>
                        <a:buChar char="•"/>
                      </a:pPr>
                      <a:r>
                        <a:rPr lang="en-US" sz="900" b="0" kern="1200">
                          <a:solidFill>
                            <a:schemeClr val="tx1"/>
                          </a:solidFill>
                          <a:effectLst/>
                          <a:latin typeface="+mn-lt"/>
                          <a:ea typeface="+mn-ea"/>
                          <a:cs typeface="+mn-cs"/>
                        </a:rPr>
                        <a:t>RCHT9510WFW2017</a:t>
                      </a:r>
                    </a:p>
                    <a:p>
                      <a:pPr marL="171450" indent="-171450">
                        <a:buFont typeface="Arial" panose="020B0604020202020204" pitchFamily="34" charset="0"/>
                        <a:buChar char="•"/>
                      </a:pPr>
                      <a:r>
                        <a:rPr lang="en-US" sz="900" b="0" kern="1200">
                          <a:solidFill>
                            <a:schemeClr val="tx1"/>
                          </a:solidFill>
                          <a:effectLst/>
                          <a:latin typeface="+mn-lt"/>
                          <a:ea typeface="+mn-ea"/>
                          <a:cs typeface="+mn-cs"/>
                        </a:rPr>
                        <a:t>RCHT</a:t>
                      </a:r>
                      <a:endParaRPr lang="en-US" sz="900" b="0" spc="0">
                        <a:solidFill>
                          <a:schemeClr val="tx1"/>
                        </a:solidFill>
                        <a:effectLst/>
                        <a:latin typeface="+mn-lt"/>
                        <a:ea typeface="Tahoma" panose="020B060403050404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0" marR="0">
                        <a:lnSpc>
                          <a:spcPct val="150000"/>
                        </a:lnSpc>
                        <a:spcBef>
                          <a:spcPts val="105"/>
                        </a:spcBef>
                        <a:buNone/>
                      </a:pPr>
                      <a:r>
                        <a:rPr lang="en-US" sz="900" b="1" spc="0">
                          <a:solidFill>
                            <a:schemeClr val="tx1"/>
                          </a:solidFill>
                          <a:effectLst/>
                          <a:latin typeface="+mn-lt"/>
                          <a:ea typeface="Tahoma" panose="020B0604030504040204" pitchFamily="34" charset="0"/>
                          <a:cs typeface="Times New Roman" panose="02020603050405020304" pitchFamily="18" charset="0"/>
                        </a:rPr>
                        <a:t>Honeywell</a:t>
                      </a:r>
                    </a:p>
                    <a:p>
                      <a:pPr marL="228600" indent="-171450">
                        <a:buFont typeface="Arial" panose="020B0604020202020204" pitchFamily="34" charset="0"/>
                        <a:buChar char="•"/>
                      </a:pPr>
                      <a:r>
                        <a:rPr lang="en-US" sz="900" b="0" kern="1200">
                          <a:solidFill>
                            <a:schemeClr val="tx1"/>
                          </a:solidFill>
                          <a:effectLst/>
                          <a:latin typeface="+mn-lt"/>
                          <a:ea typeface="+mn-ea"/>
                          <a:cs typeface="+mn-cs"/>
                        </a:rPr>
                        <a:t>TH8110R1008</a:t>
                      </a:r>
                    </a:p>
                    <a:p>
                      <a:pPr marL="228600" indent="-171450">
                        <a:buFont typeface="Arial" panose="020B0604020202020204" pitchFamily="34" charset="0"/>
                        <a:buChar char="•"/>
                      </a:pPr>
                      <a:r>
                        <a:rPr lang="en-US" sz="900" b="0" kern="1200">
                          <a:solidFill>
                            <a:schemeClr val="tx1"/>
                          </a:solidFill>
                          <a:effectLst/>
                          <a:latin typeface="+mn-lt"/>
                          <a:ea typeface="+mn-ea"/>
                          <a:cs typeface="+mn-cs"/>
                        </a:rPr>
                        <a:t>TH8320R1003</a:t>
                      </a:r>
                    </a:p>
                    <a:p>
                      <a:pPr marL="228600" indent="-171450">
                        <a:buFont typeface="Arial" panose="020B0604020202020204" pitchFamily="34" charset="0"/>
                        <a:buChar char="•"/>
                      </a:pPr>
                      <a:r>
                        <a:rPr lang="en-US" sz="900" b="0" kern="1200">
                          <a:solidFill>
                            <a:schemeClr val="tx1"/>
                          </a:solidFill>
                          <a:effectLst/>
                          <a:latin typeface="+mn-lt"/>
                          <a:ea typeface="+mn-ea"/>
                          <a:cs typeface="+mn-cs"/>
                        </a:rPr>
                        <a:t>TH8321R1001</a:t>
                      </a:r>
                    </a:p>
                    <a:p>
                      <a:pPr marL="228600" indent="-171450">
                        <a:buFont typeface="Arial" panose="020B0604020202020204" pitchFamily="34" charset="0"/>
                        <a:buChar char="•"/>
                      </a:pPr>
                      <a:r>
                        <a:rPr lang="en-US" sz="900" b="0" kern="1200">
                          <a:solidFill>
                            <a:schemeClr val="tx1"/>
                          </a:solidFill>
                          <a:effectLst/>
                          <a:latin typeface="+mn-lt"/>
                          <a:ea typeface="+mn-ea"/>
                          <a:cs typeface="+mn-cs"/>
                        </a:rPr>
                        <a:t>YTH8321R1002</a:t>
                      </a:r>
                    </a:p>
                    <a:p>
                      <a:pPr marL="228600" indent="-171450">
                        <a:buFont typeface="Arial" panose="020B0604020202020204" pitchFamily="34" charset="0"/>
                        <a:buChar char="•"/>
                      </a:pPr>
                      <a:r>
                        <a:rPr lang="en-US" sz="900" b="0" kern="1200">
                          <a:solidFill>
                            <a:schemeClr val="tx1"/>
                          </a:solidFill>
                          <a:effectLst/>
                          <a:latin typeface="+mn-lt"/>
                          <a:ea typeface="+mn-ea"/>
                          <a:cs typeface="+mn-cs"/>
                        </a:rPr>
                        <a:t>TH8321WF1001</a:t>
                      </a:r>
                    </a:p>
                    <a:p>
                      <a:pPr marL="228600" indent="-171450">
                        <a:buFont typeface="Arial" panose="020B0604020202020204" pitchFamily="34" charset="0"/>
                        <a:buChar char="•"/>
                      </a:pPr>
                      <a:r>
                        <a:rPr lang="en-US" sz="900" b="0" kern="1200">
                          <a:solidFill>
                            <a:schemeClr val="tx1"/>
                          </a:solidFill>
                          <a:effectLst/>
                          <a:latin typeface="+mn-lt"/>
                          <a:ea typeface="+mn-ea"/>
                          <a:cs typeface="+mn-cs"/>
                        </a:rPr>
                        <a:t>YTH8321WF1036</a:t>
                      </a:r>
                    </a:p>
                    <a:p>
                      <a:pPr marL="228600" indent="-171450">
                        <a:buFont typeface="Arial" panose="020B0604020202020204" pitchFamily="34" charset="0"/>
                        <a:buChar char="•"/>
                      </a:pPr>
                      <a:r>
                        <a:rPr lang="en-US" sz="900" b="0" kern="1200">
                          <a:solidFill>
                            <a:schemeClr val="tx1"/>
                          </a:solidFill>
                          <a:effectLst/>
                          <a:latin typeface="+mn-lt"/>
                          <a:ea typeface="+mn-ea"/>
                          <a:cs typeface="+mn-cs"/>
                        </a:rPr>
                        <a:t>TH9320WF5003</a:t>
                      </a:r>
                    </a:p>
                    <a:p>
                      <a:pPr marL="228600" indent="-171450">
                        <a:buFont typeface="Arial" panose="020B0604020202020204" pitchFamily="34" charset="0"/>
                        <a:buChar char="•"/>
                      </a:pPr>
                      <a:r>
                        <a:rPr lang="en-US" sz="900" b="0" kern="1200">
                          <a:solidFill>
                            <a:schemeClr val="tx1"/>
                          </a:solidFill>
                          <a:effectLst/>
                          <a:latin typeface="+mn-lt"/>
                          <a:ea typeface="+mn-ea"/>
                          <a:cs typeface="+mn-cs"/>
                        </a:rPr>
                        <a:t>9421R5021WW</a:t>
                      </a:r>
                    </a:p>
                  </a:txBody>
                  <a:tcPr marL="0" marR="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indent="-171450">
                        <a:spcBef>
                          <a:spcPts val="105"/>
                        </a:spcBef>
                        <a:buFont typeface="Arial" panose="020B0604020202020204" pitchFamily="34" charset="0"/>
                        <a:buChar char="•"/>
                      </a:pPr>
                      <a:endParaRPr lang="en-US" sz="900" b="0" kern="1200">
                        <a:solidFill>
                          <a:schemeClr val="tx1"/>
                        </a:solidFill>
                        <a:effectLst/>
                        <a:latin typeface="+mn-lt"/>
                        <a:ea typeface="+mn-ea"/>
                        <a:cs typeface="+mn-cs"/>
                      </a:endParaRPr>
                    </a:p>
                    <a:p>
                      <a:pPr marL="228600" indent="-171450">
                        <a:buFont typeface="Arial" panose="020B0604020202020204" pitchFamily="34" charset="0"/>
                        <a:buChar char="•"/>
                      </a:pPr>
                      <a:r>
                        <a:rPr lang="en-US" sz="900" b="0" kern="1200">
                          <a:solidFill>
                            <a:schemeClr val="tx1"/>
                          </a:solidFill>
                          <a:effectLst/>
                          <a:latin typeface="+mn-lt"/>
                          <a:ea typeface="+mn-ea"/>
                          <a:cs typeface="+mn-cs"/>
                        </a:rPr>
                        <a:t>YTHX9421R5085WW</a:t>
                      </a:r>
                    </a:p>
                    <a:p>
                      <a:pPr marL="228600" indent="-171450">
                        <a:buFont typeface="Arial" panose="020B0604020202020204" pitchFamily="34" charset="0"/>
                        <a:buChar char="•"/>
                      </a:pPr>
                      <a:r>
                        <a:rPr lang="en-US" sz="900" b="0" kern="1200">
                          <a:solidFill>
                            <a:schemeClr val="tx1"/>
                          </a:solidFill>
                          <a:effectLst/>
                          <a:latin typeface="+mn-lt"/>
                          <a:ea typeface="+mn-ea"/>
                          <a:cs typeface="+mn-cs"/>
                        </a:rPr>
                        <a:t>YTHX9421R5127WW</a:t>
                      </a:r>
                    </a:p>
                    <a:p>
                      <a:pPr marL="228600" lvl="0" indent="-171450">
                        <a:buFont typeface="Arial" panose="020B0604020202020204" pitchFamily="34" charset="0"/>
                        <a:buChar char="•"/>
                      </a:pPr>
                      <a:r>
                        <a:rPr lang="en-US" sz="900" b="0" kern="1200">
                          <a:solidFill>
                            <a:schemeClr val="tx1"/>
                          </a:solidFill>
                          <a:effectLst/>
                          <a:latin typeface="+mn-lt"/>
                          <a:ea typeface="+mn-ea"/>
                          <a:cs typeface="+mn-cs"/>
                        </a:rPr>
                        <a:t>YTHX9421R7001WW</a:t>
                      </a:r>
                    </a:p>
                    <a:p>
                      <a:pPr marL="228600" lvl="0" indent="-171450">
                        <a:buFont typeface="Arial" panose="020B0604020202020204" pitchFamily="34" charset="0"/>
                        <a:buChar char="•"/>
                      </a:pPr>
                      <a:r>
                        <a:rPr lang="en-US" sz="900" b="0" kern="1200">
                          <a:solidFill>
                            <a:schemeClr val="tx1"/>
                          </a:solidFill>
                          <a:effectLst/>
                          <a:latin typeface="+mn-lt"/>
                          <a:ea typeface="+mn-ea"/>
                          <a:cs typeface="+mn-cs"/>
                        </a:rPr>
                        <a:t>YTHX9421R5101WW</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RTH9585WF1004</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RTH9585WF1012</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TH6320WF1005</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RTH6580WF1001</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indent="-171450">
                        <a:spcBef>
                          <a:spcPts val="105"/>
                        </a:spcBef>
                        <a:buFont typeface="Arial" panose="020B0604020202020204" pitchFamily="34" charset="0"/>
                        <a:buChar char="•"/>
                      </a:pPr>
                      <a:endParaRPr lang="en-US" sz="900" b="0" kern="1200">
                        <a:solidFill>
                          <a:schemeClr val="tx1"/>
                        </a:solidFill>
                        <a:effectLst/>
                        <a:latin typeface="+mn-lt"/>
                        <a:ea typeface="+mn-ea"/>
                        <a:cs typeface="+mn-cs"/>
                      </a:endParaRP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RTH6580WF1006</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RTH8580WF1004</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RTH8580WF1007</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RTH9580WF1005</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RTH9580WF1013</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RTH9580WFKITHQ</a:t>
                      </a:r>
                    </a:p>
                    <a:p>
                      <a:pPr marL="228600" marR="0" indent="-171450">
                        <a:spcBef>
                          <a:spcPts val="105"/>
                        </a:spcBef>
                        <a:buFont typeface="Arial" panose="020B0604020202020204" pitchFamily="34" charset="0"/>
                        <a:buChar char="•"/>
                      </a:pPr>
                      <a:r>
                        <a:rPr lang="en-US" sz="900" b="0" kern="1200">
                          <a:solidFill>
                            <a:schemeClr val="tx1"/>
                          </a:solidFill>
                          <a:effectLst/>
                          <a:latin typeface="+mn-lt"/>
                          <a:ea typeface="+mn-ea"/>
                          <a:cs typeface="+mn-cs"/>
                        </a:rPr>
                        <a:t>RET97A5E1001</a:t>
                      </a:r>
                      <a:endParaRPr lang="en-US" sz="900" b="0" spc="0">
                        <a:solidFill>
                          <a:schemeClr val="tx1"/>
                        </a:solidFill>
                        <a:effectLst/>
                        <a:latin typeface="+mn-lt"/>
                        <a:ea typeface="Tahoma" panose="020B0604030504040204" pitchFamily="34" charset="0"/>
                        <a:cs typeface="Times New Roman" panose="02020603050405020304" pitchFamily="18" charset="0"/>
                      </a:endParaRPr>
                    </a:p>
                    <a:p>
                      <a:pPr marL="228600" marR="0" indent="-171450">
                        <a:spcBef>
                          <a:spcPts val="105"/>
                        </a:spcBef>
                        <a:buFont typeface="Arial" panose="020B0604020202020204" pitchFamily="34" charset="0"/>
                        <a:buChar char="•"/>
                      </a:pPr>
                      <a:endParaRPr lang="en-US" sz="900" b="0" spc="0">
                        <a:solidFill>
                          <a:schemeClr val="tx1"/>
                        </a:solidFill>
                        <a:effectLst/>
                        <a:latin typeface="+mn-lt"/>
                        <a:ea typeface="Tahoma" panose="020B060403050404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875662"/>
                  </a:ext>
                </a:extLst>
              </a:tr>
            </a:tbl>
          </a:graphicData>
        </a:graphic>
      </p:graphicFrame>
    </p:spTree>
    <p:extLst>
      <p:ext uri="{BB962C8B-B14F-4D97-AF65-F5344CB8AC3E}">
        <p14:creationId xmlns:p14="http://schemas.microsoft.com/office/powerpoint/2010/main" val="33566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7F60C-CE42-E28A-0D77-499F15DD2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FBD60-300A-332A-1B45-4BBC30BF9C4A}"/>
              </a:ext>
            </a:extLst>
          </p:cNvPr>
          <p:cNvSpPr>
            <a:spLocks noGrp="1"/>
          </p:cNvSpPr>
          <p:nvPr>
            <p:ph type="title"/>
          </p:nvPr>
        </p:nvSpPr>
        <p:spPr>
          <a:xfrm>
            <a:off x="2501900" y="274639"/>
            <a:ext cx="6781800" cy="935596"/>
          </a:xfrm>
        </p:spPr>
        <p:txBody>
          <a:bodyPr/>
          <a:lstStyle/>
          <a:p>
            <a:r>
              <a:rPr lang="en-US"/>
              <a:t> AGENDA</a:t>
            </a:r>
          </a:p>
        </p:txBody>
      </p:sp>
      <p:sp>
        <p:nvSpPr>
          <p:cNvPr id="3" name="Content Placeholder 2">
            <a:extLst>
              <a:ext uri="{FF2B5EF4-FFF2-40B4-BE49-F238E27FC236}">
                <a16:creationId xmlns:a16="http://schemas.microsoft.com/office/drawing/2014/main" id="{35AF36A0-994D-FC9F-7A4B-569C2DEF9C23}"/>
              </a:ext>
            </a:extLst>
          </p:cNvPr>
          <p:cNvSpPr>
            <a:spLocks noGrp="1"/>
          </p:cNvSpPr>
          <p:nvPr>
            <p:ph idx="1"/>
          </p:nvPr>
        </p:nvSpPr>
        <p:spPr>
          <a:xfrm>
            <a:off x="753034" y="1663292"/>
            <a:ext cx="10829365" cy="4859107"/>
          </a:xfrm>
        </p:spPr>
        <p:txBody>
          <a:bodyPr/>
          <a:lstStyle/>
          <a:p>
            <a:pPr marL="457200" indent="-457200">
              <a:buFont typeface="+mj-lt"/>
              <a:buAutoNum type="arabicPeriod"/>
            </a:pPr>
            <a:r>
              <a:rPr lang="en-US" dirty="0">
                <a:ea typeface="Calibri"/>
                <a:cs typeface="Calibri"/>
              </a:rPr>
              <a:t>Program Manual Changes </a:t>
            </a:r>
          </a:p>
          <a:p>
            <a:pPr marL="457200" indent="-457200">
              <a:buFont typeface="+mj-lt"/>
              <a:buAutoNum type="arabicPeriod"/>
            </a:pPr>
            <a:r>
              <a:rPr lang="en-US" dirty="0"/>
              <a:t>Measure Eligibility &amp; Requirements Review </a:t>
            </a:r>
          </a:p>
          <a:p>
            <a:pPr marL="457200" indent="-457200">
              <a:buFont typeface="+mj-lt"/>
              <a:buAutoNum type="arabicPeriod"/>
            </a:pPr>
            <a:r>
              <a:rPr lang="en-US" dirty="0"/>
              <a:t>Program Application Review &amp; Assessment Scheduling </a:t>
            </a:r>
            <a:endParaRPr lang="en-US" dirty="0">
              <a:ea typeface="Calibri"/>
              <a:cs typeface="Calibri"/>
            </a:endParaRPr>
          </a:p>
          <a:p>
            <a:pPr marL="457200" indent="-457200">
              <a:buFont typeface="+mj-lt"/>
              <a:buAutoNum type="arabicPeriod"/>
            </a:pPr>
            <a:r>
              <a:rPr lang="en-US" dirty="0">
                <a:ea typeface="Calibri"/>
                <a:cs typeface="Calibri"/>
              </a:rPr>
              <a:t>Assessment Review &amp; Best Practices </a:t>
            </a:r>
          </a:p>
          <a:p>
            <a:pPr marL="457200" indent="-457200">
              <a:buFont typeface="+mj-lt"/>
              <a:buAutoNum type="arabicPeriod"/>
            </a:pPr>
            <a:endParaRPr lang="en-US" dirty="0">
              <a:ea typeface="Calibri"/>
              <a:cs typeface="Calibri"/>
            </a:endParaRPr>
          </a:p>
          <a:p>
            <a:pPr marL="457200" indent="-457200">
              <a:buFont typeface="+mj-lt"/>
              <a:buAutoNum type="arabicPeriod"/>
            </a:pPr>
            <a:r>
              <a:rPr lang="en-US" dirty="0" err="1">
                <a:ea typeface="Calibri"/>
                <a:cs typeface="Calibri"/>
              </a:rPr>
              <a:t>eSuite</a:t>
            </a:r>
            <a:r>
              <a:rPr lang="en-US" dirty="0">
                <a:ea typeface="Calibri"/>
                <a:cs typeface="Calibri"/>
              </a:rPr>
              <a:t> Process Flow Review </a:t>
            </a:r>
          </a:p>
          <a:p>
            <a:pPr marL="457200" indent="-457200">
              <a:buFont typeface="+mj-lt"/>
              <a:buAutoNum type="arabicPeriod"/>
            </a:pPr>
            <a:r>
              <a:rPr lang="en-US" dirty="0" err="1">
                <a:ea typeface="Calibri"/>
                <a:cs typeface="Calibri"/>
              </a:rPr>
              <a:t>eSuite</a:t>
            </a:r>
            <a:r>
              <a:rPr lang="en-US" dirty="0">
                <a:ea typeface="Calibri"/>
                <a:cs typeface="Calibri"/>
              </a:rPr>
              <a:t> Measure Entry Review </a:t>
            </a:r>
          </a:p>
          <a:p>
            <a:pPr marL="457200" indent="-457200">
              <a:buFont typeface="+mj-lt"/>
              <a:buAutoNum type="arabicPeriod"/>
            </a:pPr>
            <a:r>
              <a:rPr lang="en-US" dirty="0" err="1">
                <a:ea typeface="Calibri"/>
                <a:cs typeface="Calibri"/>
              </a:rPr>
              <a:t>eSuite</a:t>
            </a:r>
            <a:r>
              <a:rPr lang="en-US" dirty="0">
                <a:ea typeface="Calibri"/>
                <a:cs typeface="Calibri"/>
              </a:rPr>
              <a:t> New Features </a:t>
            </a:r>
          </a:p>
          <a:p>
            <a:pPr marL="457200" indent="-457200">
              <a:buFont typeface="+mj-lt"/>
              <a:buAutoNum type="arabicPeriod"/>
            </a:pPr>
            <a:r>
              <a:rPr lang="en-US" dirty="0">
                <a:ea typeface="Calibri"/>
                <a:cs typeface="Calibri"/>
              </a:rPr>
              <a:t>Program Resources </a:t>
            </a:r>
          </a:p>
          <a:p>
            <a:pPr marL="457200" indent="-457200">
              <a:buFont typeface="+mj-lt"/>
              <a:buAutoNum type="arabicPeriod"/>
            </a:pPr>
            <a:r>
              <a:rPr lang="en-US" dirty="0">
                <a:ea typeface="Calibri"/>
                <a:cs typeface="Calibri"/>
              </a:rPr>
              <a:t>2026 Expectations &amp; Next Steps </a:t>
            </a:r>
          </a:p>
          <a:p>
            <a:pPr marL="457200" indent="-457200">
              <a:buFont typeface="+mj-lt"/>
              <a:buAutoNum type="arabicPeriod"/>
            </a:pPr>
            <a:r>
              <a:rPr lang="en-US" dirty="0"/>
              <a:t>Questions &amp; Feedback</a:t>
            </a:r>
          </a:p>
        </p:txBody>
      </p:sp>
      <p:sp>
        <p:nvSpPr>
          <p:cNvPr id="5" name="TextBox 4">
            <a:extLst>
              <a:ext uri="{FF2B5EF4-FFF2-40B4-BE49-F238E27FC236}">
                <a16:creationId xmlns:a16="http://schemas.microsoft.com/office/drawing/2014/main" id="{498C5BAA-BAA1-FDF3-B639-18A17C6DD9F7}"/>
              </a:ext>
            </a:extLst>
          </p:cNvPr>
          <p:cNvSpPr txBox="1"/>
          <p:nvPr/>
        </p:nvSpPr>
        <p:spPr>
          <a:xfrm>
            <a:off x="1049419" y="3402874"/>
            <a:ext cx="290496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 Break (10 min) – </a:t>
            </a:r>
          </a:p>
        </p:txBody>
      </p:sp>
    </p:spTree>
    <p:extLst>
      <p:ext uri="{BB962C8B-B14F-4D97-AF65-F5344CB8AC3E}">
        <p14:creationId xmlns:p14="http://schemas.microsoft.com/office/powerpoint/2010/main" val="121434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D2CD-A693-8285-A64C-AF4473D5F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514A2-D91D-CC95-E43E-C2725997CFCD}"/>
              </a:ext>
            </a:extLst>
          </p:cNvPr>
          <p:cNvSpPr>
            <a:spLocks noGrp="1"/>
          </p:cNvSpPr>
          <p:nvPr>
            <p:ph type="title"/>
          </p:nvPr>
        </p:nvSpPr>
        <p:spPr/>
        <p:txBody>
          <a:bodyPr/>
          <a:lstStyle/>
          <a:p>
            <a:r>
              <a:rPr lang="en-US"/>
              <a:t>Direct Install Measure Requirements</a:t>
            </a:r>
          </a:p>
        </p:txBody>
      </p:sp>
      <p:graphicFrame>
        <p:nvGraphicFramePr>
          <p:cNvPr id="3" name="Table 2">
            <a:extLst>
              <a:ext uri="{FF2B5EF4-FFF2-40B4-BE49-F238E27FC236}">
                <a16:creationId xmlns:a16="http://schemas.microsoft.com/office/drawing/2014/main" id="{20F77732-5527-41B3-C66F-55A02D11425F}"/>
              </a:ext>
            </a:extLst>
          </p:cNvPr>
          <p:cNvGraphicFramePr>
            <a:graphicFrameLocks noGrp="1"/>
          </p:cNvGraphicFramePr>
          <p:nvPr>
            <p:extLst>
              <p:ext uri="{D42A27DB-BD31-4B8C-83A1-F6EECF244321}">
                <p14:modId xmlns:p14="http://schemas.microsoft.com/office/powerpoint/2010/main" val="2673257749"/>
              </p:ext>
            </p:extLst>
          </p:nvPr>
        </p:nvGraphicFramePr>
        <p:xfrm>
          <a:off x="646980" y="1587466"/>
          <a:ext cx="10636370" cy="1874520"/>
        </p:xfrm>
        <a:graphic>
          <a:graphicData uri="http://schemas.openxmlformats.org/drawingml/2006/table">
            <a:tbl>
              <a:tblPr firstRow="1" bandRow="1">
                <a:tableStyleId>{5C22544A-7EE6-4342-B048-85BDC9FD1C3A}</a:tableStyleId>
              </a:tblPr>
              <a:tblGrid>
                <a:gridCol w="2428722">
                  <a:extLst>
                    <a:ext uri="{9D8B030D-6E8A-4147-A177-3AD203B41FA5}">
                      <a16:colId xmlns:a16="http://schemas.microsoft.com/office/drawing/2014/main" val="3549996321"/>
                    </a:ext>
                  </a:extLst>
                </a:gridCol>
                <a:gridCol w="8207648">
                  <a:extLst>
                    <a:ext uri="{9D8B030D-6E8A-4147-A177-3AD203B41FA5}">
                      <a16:colId xmlns:a16="http://schemas.microsoft.com/office/drawing/2014/main" val="3269653310"/>
                    </a:ext>
                  </a:extLst>
                </a:gridCol>
              </a:tblGrid>
              <a:tr h="292901">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Water Heater Tank Wrap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extLst>
                  <a:ext uri="{0D108BD9-81ED-4DB2-BD59-A6C34878D82A}">
                    <a16:rowId xmlns:a16="http://schemas.microsoft.com/office/drawing/2014/main" val="1348053329"/>
                  </a:ext>
                </a:extLst>
              </a:tr>
              <a:tr h="263611">
                <a:tc>
                  <a:txBody>
                    <a:bodyPr/>
                    <a:lstStyle/>
                    <a:p>
                      <a:pPr marL="0" indent="0" algn="ctr">
                        <a:buFont typeface="Arial" panose="020B0604020202020204" pitchFamily="34" charset="0"/>
                        <a:buNone/>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dirty="0">
                          <a:solidFill>
                            <a:schemeClr val="tx1"/>
                          </a:solidFill>
                        </a:rPr>
                        <a:t>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906665"/>
                  </a:ext>
                </a:extLst>
              </a:tr>
              <a:tr h="410062">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Homes eligible to receive tank wrap must have an existing electric tank style water heater located in conditioned or unconditioned space with an insulation value &lt; 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530312"/>
                  </a:ext>
                </a:extLst>
              </a:tr>
              <a:tr h="571157">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Tank wrap must be 3” thick</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Aluminum tape or nylon wraps must be used to secure tank wrap.</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Manufacturer’s instructions for wrapping tank are to be followed.</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319702"/>
                  </a:ext>
                </a:extLst>
              </a:tr>
              <a:tr h="263611">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lgn="l">
                        <a:buFont typeface="Arial" panose="020B0604020202020204" pitchFamily="34" charset="0"/>
                        <a:buChar char="•"/>
                      </a:pPr>
                      <a:r>
                        <a:rPr lang="en-US" sz="1100" b="0" dirty="0">
                          <a:solidFill>
                            <a:schemeClr val="tx1"/>
                          </a:solidFill>
                        </a:rPr>
                        <a:t>1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169283"/>
                  </a:ext>
                </a:extLst>
              </a:tr>
            </a:tbl>
          </a:graphicData>
        </a:graphic>
      </p:graphicFrame>
      <p:graphicFrame>
        <p:nvGraphicFramePr>
          <p:cNvPr id="7" name="Table 6">
            <a:extLst>
              <a:ext uri="{FF2B5EF4-FFF2-40B4-BE49-F238E27FC236}">
                <a16:creationId xmlns:a16="http://schemas.microsoft.com/office/drawing/2014/main" id="{3B3619C2-202F-AF81-9AB5-395DFA617A7B}"/>
              </a:ext>
            </a:extLst>
          </p:cNvPr>
          <p:cNvGraphicFramePr>
            <a:graphicFrameLocks noGrp="1"/>
          </p:cNvGraphicFramePr>
          <p:nvPr>
            <p:extLst>
              <p:ext uri="{D42A27DB-BD31-4B8C-83A1-F6EECF244321}">
                <p14:modId xmlns:p14="http://schemas.microsoft.com/office/powerpoint/2010/main" val="2112644281"/>
              </p:ext>
            </p:extLst>
          </p:nvPr>
        </p:nvGraphicFramePr>
        <p:xfrm>
          <a:off x="646980" y="3631787"/>
          <a:ext cx="10636369" cy="1554480"/>
        </p:xfrm>
        <a:graphic>
          <a:graphicData uri="http://schemas.openxmlformats.org/drawingml/2006/table">
            <a:tbl>
              <a:tblPr firstRow="1" bandRow="1">
                <a:tableStyleId>{5C22544A-7EE6-4342-B048-85BDC9FD1C3A}</a:tableStyleId>
              </a:tblPr>
              <a:tblGrid>
                <a:gridCol w="2428722">
                  <a:extLst>
                    <a:ext uri="{9D8B030D-6E8A-4147-A177-3AD203B41FA5}">
                      <a16:colId xmlns:a16="http://schemas.microsoft.com/office/drawing/2014/main" val="3549996321"/>
                    </a:ext>
                  </a:extLst>
                </a:gridCol>
                <a:gridCol w="8207647">
                  <a:extLst>
                    <a:ext uri="{9D8B030D-6E8A-4147-A177-3AD203B41FA5}">
                      <a16:colId xmlns:a16="http://schemas.microsoft.com/office/drawing/2014/main" val="3269653310"/>
                    </a:ext>
                  </a:extLst>
                </a:gridCol>
              </a:tblGrid>
              <a:tr h="178440">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algn="ctr"/>
                      <a:r>
                        <a:rPr lang="en-US" sz="1400" b="1" dirty="0">
                          <a:solidFill>
                            <a:schemeClr val="bg1"/>
                          </a:solidFill>
                        </a:rPr>
                        <a:t>Door Sweeps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extLst>
                  <a:ext uri="{0D108BD9-81ED-4DB2-BD59-A6C34878D82A}">
                    <a16:rowId xmlns:a16="http://schemas.microsoft.com/office/drawing/2014/main" val="1348053329"/>
                  </a:ext>
                </a:extLst>
              </a:tr>
              <a:tr h="178440">
                <a:tc>
                  <a:txBody>
                    <a:bodyPr/>
                    <a:lstStyle/>
                    <a:p>
                      <a:pPr marL="0" indent="0" algn="ctr">
                        <a:buFont typeface="Arial" panose="020B0604020202020204" pitchFamily="34" charset="0"/>
                        <a:buNone/>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dirty="0">
                          <a:solidFill>
                            <a:schemeClr val="dk1"/>
                          </a:solidFill>
                          <a:latin typeface="+mn-lt"/>
                          <a:ea typeface="+mn-ea"/>
                          <a:cs typeface="+mn-cs"/>
                        </a:rPr>
                        <a:t>Electric space heating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1753224"/>
                  </a:ext>
                </a:extLst>
              </a:tr>
              <a:tr h="178440">
                <a:tc>
                  <a:txBody>
                    <a:bodyPr/>
                    <a:lstStyle/>
                    <a:p>
                      <a:pPr marL="0" indent="0" algn="ctr">
                        <a:buFont typeface="Arial" panose="020B0604020202020204" pitchFamily="34" charset="0"/>
                        <a:buNone/>
                      </a:pPr>
                      <a:r>
                        <a:rPr lang="en-US" sz="1200" b="1" dirty="0">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Door sweeps must be installed between conditioned and </a:t>
                      </a:r>
                      <a:r>
                        <a:rPr lang="en-US" sz="1100" b="0" i="0" u="none" strike="noStrike" kern="1200" baseline="0">
                          <a:solidFill>
                            <a:schemeClr val="dk1"/>
                          </a:solidFill>
                          <a:latin typeface="+mn-lt"/>
                          <a:ea typeface="+mn-ea"/>
                          <a:cs typeface="+mn-cs"/>
                        </a:rPr>
                        <a:t>unconditioned space</a:t>
                      </a:r>
                      <a:endParaRPr lang="en-US" sz="11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530312"/>
                  </a:ext>
                </a:extLst>
              </a:tr>
              <a:tr h="239986">
                <a:tc>
                  <a:txBody>
                    <a:bodyPr/>
                    <a:lstStyle/>
                    <a:p>
                      <a:pPr marL="0" indent="0" algn="ctr">
                        <a:buFont typeface="Arial" panose="020B0604020202020204" pitchFamily="34" charset="0"/>
                        <a:buNone/>
                      </a:pPr>
                      <a:r>
                        <a:rPr lang="en-US" sz="1200" b="1" dirty="0">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Applies to existing doors only</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Doors to small spaces such as closets and pantries are not 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319702"/>
                  </a:ext>
                </a:extLst>
              </a:tr>
              <a:tr h="178440">
                <a:tc>
                  <a:txBody>
                    <a:bodyPr/>
                    <a:lstStyle/>
                    <a:p>
                      <a:pPr marL="0" indent="0" algn="ctr">
                        <a:buFont typeface="Arial" panose="020B0604020202020204" pitchFamily="34" charset="0"/>
                        <a:buNone/>
                      </a:pPr>
                      <a:r>
                        <a:rPr lang="en-US" sz="1200" b="1" dirty="0">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lgn="l" defTabSz="777240" rtl="0" eaLnBrk="1" latinLnBrk="0" hangingPunct="1">
                        <a:buFont typeface="Arial" panose="020B0604020202020204" pitchFamily="34" charset="0"/>
                        <a:buChar char="•"/>
                      </a:pPr>
                      <a:r>
                        <a:rPr lang="en-US" sz="1100" b="0" i="0" u="none" strike="noStrike" kern="1200" baseline="0" dirty="0">
                          <a:solidFill>
                            <a:schemeClr val="dk1"/>
                          </a:solidFill>
                          <a:latin typeface="+mn-lt"/>
                          <a:ea typeface="+mn-ea"/>
                          <a:cs typeface="+mn-cs"/>
                        </a:rPr>
                        <a:t>No 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169283"/>
                  </a:ext>
                </a:extLst>
              </a:tr>
            </a:tbl>
          </a:graphicData>
        </a:graphic>
      </p:graphicFrame>
      <p:graphicFrame>
        <p:nvGraphicFramePr>
          <p:cNvPr id="8" name="Table 7">
            <a:extLst>
              <a:ext uri="{FF2B5EF4-FFF2-40B4-BE49-F238E27FC236}">
                <a16:creationId xmlns:a16="http://schemas.microsoft.com/office/drawing/2014/main" id="{19454D2A-CC7E-5D71-3846-FDE49F3C52FF}"/>
              </a:ext>
            </a:extLst>
          </p:cNvPr>
          <p:cNvGraphicFramePr>
            <a:graphicFrameLocks noGrp="1"/>
          </p:cNvGraphicFramePr>
          <p:nvPr>
            <p:extLst>
              <p:ext uri="{D42A27DB-BD31-4B8C-83A1-F6EECF244321}">
                <p14:modId xmlns:p14="http://schemas.microsoft.com/office/powerpoint/2010/main" val="3760995365"/>
              </p:ext>
            </p:extLst>
          </p:nvPr>
        </p:nvGraphicFramePr>
        <p:xfrm>
          <a:off x="646980" y="5344609"/>
          <a:ext cx="10636367" cy="1402080"/>
        </p:xfrm>
        <a:graphic>
          <a:graphicData uri="http://schemas.openxmlformats.org/drawingml/2006/table">
            <a:tbl>
              <a:tblPr firstRow="1" bandRow="1">
                <a:tableStyleId>{5C22544A-7EE6-4342-B048-85BDC9FD1C3A}</a:tableStyleId>
              </a:tblPr>
              <a:tblGrid>
                <a:gridCol w="2428721">
                  <a:extLst>
                    <a:ext uri="{9D8B030D-6E8A-4147-A177-3AD203B41FA5}">
                      <a16:colId xmlns:a16="http://schemas.microsoft.com/office/drawing/2014/main" val="3549996321"/>
                    </a:ext>
                  </a:extLst>
                </a:gridCol>
                <a:gridCol w="4103823">
                  <a:extLst>
                    <a:ext uri="{9D8B030D-6E8A-4147-A177-3AD203B41FA5}">
                      <a16:colId xmlns:a16="http://schemas.microsoft.com/office/drawing/2014/main" val="3269653310"/>
                    </a:ext>
                  </a:extLst>
                </a:gridCol>
                <a:gridCol w="4103823">
                  <a:extLst>
                    <a:ext uri="{9D8B030D-6E8A-4147-A177-3AD203B41FA5}">
                      <a16:colId xmlns:a16="http://schemas.microsoft.com/office/drawing/2014/main" val="634895257"/>
                    </a:ext>
                  </a:extLst>
                </a:gridCol>
              </a:tblGrid>
              <a:tr h="258195">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algn="ctr"/>
                      <a:r>
                        <a:rPr lang="en-US" sz="1400" b="1" dirty="0">
                          <a:solidFill>
                            <a:schemeClr val="bg1"/>
                          </a:solidFill>
                        </a:rPr>
                        <a:t>Energy Star</a:t>
                      </a:r>
                      <a:r>
                        <a:rPr lang="en-US" sz="1400" b="1" i="0" u="none" strike="noStrike" kern="1200" baseline="0" dirty="0">
                          <a:solidFill>
                            <a:schemeClr val="bg1"/>
                          </a:solidFill>
                          <a:latin typeface="+mn-lt"/>
                          <a:ea typeface="+mn-ea"/>
                          <a:cs typeface="+mn-cs"/>
                        </a:rPr>
                        <a:t>®</a:t>
                      </a:r>
                      <a:r>
                        <a:rPr lang="en-US" sz="1400" b="1" dirty="0">
                          <a:solidFill>
                            <a:schemeClr val="bg1"/>
                          </a:solidFill>
                        </a:rPr>
                        <a:t> Dehumidifier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258195">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a:t>Electric or Non-Electric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a:t>Electric or Non-Electric Space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1116186"/>
                  </a:ext>
                </a:extLst>
              </a:tr>
              <a:tr h="0">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dirty="0">
                          <a:solidFill>
                            <a:schemeClr val="tx1"/>
                          </a:solidFill>
                        </a:rPr>
                        <a:t>Home must have an existing Dehumidifier that is in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211945">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Replacement unit must be Energy Star certified and the same size or smaller than the unit being replaced.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258195">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lgn="l">
                        <a:buFont typeface="Arial" panose="020B0604020202020204" pitchFamily="34" charset="0"/>
                        <a:buChar char="•"/>
                      </a:pPr>
                      <a:r>
                        <a:rPr lang="en-US" sz="1100" b="0" dirty="0">
                          <a:solidFill>
                            <a:schemeClr val="tx1"/>
                          </a:solidFill>
                        </a:rPr>
                        <a:t>1 replacement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0169283"/>
                  </a:ext>
                </a:extLst>
              </a:tr>
            </a:tbl>
          </a:graphicData>
        </a:graphic>
      </p:graphicFrame>
    </p:spTree>
    <p:extLst>
      <p:ext uri="{BB962C8B-B14F-4D97-AF65-F5344CB8AC3E}">
        <p14:creationId xmlns:p14="http://schemas.microsoft.com/office/powerpoint/2010/main" val="445760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1E2C2-8C13-FDF0-2921-D35D5B1A07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2151A5-74E7-4A01-1681-3721D10F7069}"/>
              </a:ext>
            </a:extLst>
          </p:cNvPr>
          <p:cNvSpPr>
            <a:spLocks noGrp="1"/>
          </p:cNvSpPr>
          <p:nvPr>
            <p:ph type="title"/>
          </p:nvPr>
        </p:nvSpPr>
        <p:spPr/>
        <p:txBody>
          <a:bodyPr/>
          <a:lstStyle/>
          <a:p>
            <a:r>
              <a:rPr lang="en-US" dirty="0"/>
              <a:t>MEASURE REQUIREMENTS – RETROFITS</a:t>
            </a:r>
          </a:p>
        </p:txBody>
      </p:sp>
      <p:sp>
        <p:nvSpPr>
          <p:cNvPr id="5" name="Text Placeholder 4">
            <a:extLst>
              <a:ext uri="{FF2B5EF4-FFF2-40B4-BE49-F238E27FC236}">
                <a16:creationId xmlns:a16="http://schemas.microsoft.com/office/drawing/2014/main" id="{8B02E952-8CC4-36B3-19ED-20A25CA3511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1089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10AD0-7615-3E97-BB17-61E6AAB39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4D454-CF94-B1EF-63CB-C37143A5AA19}"/>
              </a:ext>
            </a:extLst>
          </p:cNvPr>
          <p:cNvSpPr>
            <a:spLocks noGrp="1"/>
          </p:cNvSpPr>
          <p:nvPr>
            <p:ph type="title"/>
          </p:nvPr>
        </p:nvSpPr>
        <p:spPr/>
        <p:txBody>
          <a:bodyPr/>
          <a:lstStyle/>
          <a:p>
            <a:r>
              <a:rPr lang="en-US"/>
              <a:t>Retrofit Measure Requirements</a:t>
            </a:r>
          </a:p>
        </p:txBody>
      </p:sp>
      <p:graphicFrame>
        <p:nvGraphicFramePr>
          <p:cNvPr id="4" name="Table 3">
            <a:extLst>
              <a:ext uri="{FF2B5EF4-FFF2-40B4-BE49-F238E27FC236}">
                <a16:creationId xmlns:a16="http://schemas.microsoft.com/office/drawing/2014/main" id="{F709CA5E-BB13-021C-6C87-34E739A02AB0}"/>
              </a:ext>
            </a:extLst>
          </p:cNvPr>
          <p:cNvGraphicFramePr>
            <a:graphicFrameLocks noGrp="1"/>
          </p:cNvGraphicFramePr>
          <p:nvPr>
            <p:extLst>
              <p:ext uri="{D42A27DB-BD31-4B8C-83A1-F6EECF244321}">
                <p14:modId xmlns:p14="http://schemas.microsoft.com/office/powerpoint/2010/main" val="634458703"/>
              </p:ext>
            </p:extLst>
          </p:nvPr>
        </p:nvGraphicFramePr>
        <p:xfrm>
          <a:off x="619730" y="4458740"/>
          <a:ext cx="10525598" cy="1890689"/>
        </p:xfrm>
        <a:graphic>
          <a:graphicData uri="http://schemas.openxmlformats.org/drawingml/2006/table">
            <a:tbl>
              <a:tblPr firstRow="1" bandRow="1">
                <a:tableStyleId>{5C22544A-7EE6-4342-B048-85BDC9FD1C3A}</a:tableStyleId>
              </a:tblPr>
              <a:tblGrid>
                <a:gridCol w="2403428">
                  <a:extLst>
                    <a:ext uri="{9D8B030D-6E8A-4147-A177-3AD203B41FA5}">
                      <a16:colId xmlns:a16="http://schemas.microsoft.com/office/drawing/2014/main" val="3549996321"/>
                    </a:ext>
                  </a:extLst>
                </a:gridCol>
                <a:gridCol w="4061085">
                  <a:extLst>
                    <a:ext uri="{9D8B030D-6E8A-4147-A177-3AD203B41FA5}">
                      <a16:colId xmlns:a16="http://schemas.microsoft.com/office/drawing/2014/main" val="3269653310"/>
                    </a:ext>
                  </a:extLst>
                </a:gridCol>
                <a:gridCol w="4061085">
                  <a:extLst>
                    <a:ext uri="{9D8B030D-6E8A-4147-A177-3AD203B41FA5}">
                      <a16:colId xmlns:a16="http://schemas.microsoft.com/office/drawing/2014/main" val="2166617561"/>
                    </a:ext>
                  </a:extLst>
                </a:gridCol>
              </a:tblGrid>
              <a:tr h="125223">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algn="ctr"/>
                      <a:r>
                        <a:rPr lang="en-US" sz="1400" b="1">
                          <a:solidFill>
                            <a:schemeClr val="bg1"/>
                          </a:solidFill>
                        </a:rPr>
                        <a:t>Duct Sealing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0">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highlight>
                            <a:srgbClr val="FFFF00"/>
                          </a:highlight>
                        </a:rPr>
                        <a:t>Electric Space Heating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ü"/>
                      </a:pPr>
                      <a:r>
                        <a:rPr lang="en-US" sz="1100" b="0" i="0" u="none" strike="noStrike" kern="1200" baseline="0">
                          <a:solidFill>
                            <a:schemeClr val="dk1"/>
                          </a:solidFill>
                          <a:latin typeface="+mn-lt"/>
                          <a:ea typeface="+mn-ea"/>
                          <a:cs typeface="+mn-cs"/>
                        </a:rPr>
                        <a:t>Central 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752216"/>
                  </a:ext>
                </a:extLst>
              </a:tr>
              <a:tr h="381929">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Ducts will be sealed with mastic sealant or mastic tape in </a:t>
                      </a:r>
                      <a:r>
                        <a:rPr lang="en-US" sz="1100" b="1" i="0" u="none" strike="noStrike" kern="1200" baseline="0">
                          <a:solidFill>
                            <a:schemeClr val="dk1"/>
                          </a:solidFill>
                          <a:latin typeface="+mn-lt"/>
                          <a:ea typeface="+mn-ea"/>
                          <a:cs typeface="+mn-cs"/>
                        </a:rPr>
                        <a:t>unconditioned spaces.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Duct sealing will be completed by properly certified personnel (BPI or equivalent).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Acceptable methods of duct leakage testing include:</a:t>
                      </a:r>
                    </a:p>
                    <a:p>
                      <a:pPr marL="560070" lvl="1" indent="-171450">
                        <a:buFont typeface="Arial" panose="020B0604020202020204" pitchFamily="34" charset="0"/>
                        <a:buChar char="•"/>
                      </a:pPr>
                      <a:r>
                        <a:rPr lang="en-US" sz="1100" b="0" i="0" u="none" strike="noStrike" kern="1200" baseline="0">
                          <a:solidFill>
                            <a:schemeClr val="dk1"/>
                          </a:solidFill>
                          <a:latin typeface="+mn-lt"/>
                          <a:ea typeface="+mn-ea"/>
                          <a:cs typeface="+mn-cs"/>
                        </a:rPr>
                        <a:t>Preferred: Duct Blaster (CFM25)</a:t>
                      </a:r>
                    </a:p>
                    <a:p>
                      <a:pPr marL="560070" lvl="1" indent="-171450">
                        <a:buFont typeface="Arial" panose="020B0604020202020204" pitchFamily="34" charset="0"/>
                        <a:buChar char="•"/>
                      </a:pPr>
                      <a:r>
                        <a:rPr lang="en-US" sz="1100" b="0" i="0" u="none" strike="noStrike" kern="1200" baseline="0">
                          <a:solidFill>
                            <a:schemeClr val="dk1"/>
                          </a:solidFill>
                          <a:latin typeface="+mn-lt"/>
                          <a:ea typeface="+mn-ea"/>
                          <a:cs typeface="+mn-cs"/>
                        </a:rPr>
                        <a:t>Optional: Modified Blower Door Subtraction Method (CFM50)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381929">
                <a:tc>
                  <a:txBody>
                    <a:bodyPr/>
                    <a:lstStyle/>
                    <a:p>
                      <a:pPr marL="0" indent="0" algn="ctr">
                        <a:buFont typeface="Arial" panose="020B0604020202020204" pitchFamily="34" charset="0"/>
                        <a:buNone/>
                      </a:pPr>
                      <a:r>
                        <a:rPr lang="en-US" sz="120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The estimated SLP customer cost, after applying the measure rebate, ranges from $50 to $100 per 25 CFM reduced.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59809130"/>
                  </a:ext>
                </a:extLst>
              </a:tr>
            </a:tbl>
          </a:graphicData>
        </a:graphic>
      </p:graphicFrame>
      <p:graphicFrame>
        <p:nvGraphicFramePr>
          <p:cNvPr id="5" name="Table 4">
            <a:extLst>
              <a:ext uri="{FF2B5EF4-FFF2-40B4-BE49-F238E27FC236}">
                <a16:creationId xmlns:a16="http://schemas.microsoft.com/office/drawing/2014/main" id="{F813479A-CA59-07BB-D439-48B7DE42915F}"/>
              </a:ext>
            </a:extLst>
          </p:cNvPr>
          <p:cNvGraphicFramePr>
            <a:graphicFrameLocks noGrp="1"/>
          </p:cNvGraphicFramePr>
          <p:nvPr>
            <p:extLst>
              <p:ext uri="{D42A27DB-BD31-4B8C-83A1-F6EECF244321}">
                <p14:modId xmlns:p14="http://schemas.microsoft.com/office/powerpoint/2010/main" val="2508086470"/>
              </p:ext>
            </p:extLst>
          </p:nvPr>
        </p:nvGraphicFramePr>
        <p:xfrm>
          <a:off x="619730" y="1782903"/>
          <a:ext cx="10525598" cy="2150742"/>
        </p:xfrm>
        <a:graphic>
          <a:graphicData uri="http://schemas.openxmlformats.org/drawingml/2006/table">
            <a:tbl>
              <a:tblPr firstRow="1" bandRow="1">
                <a:tableStyleId>{5C22544A-7EE6-4342-B048-85BDC9FD1C3A}</a:tableStyleId>
              </a:tblPr>
              <a:tblGrid>
                <a:gridCol w="2403428">
                  <a:extLst>
                    <a:ext uri="{9D8B030D-6E8A-4147-A177-3AD203B41FA5}">
                      <a16:colId xmlns:a16="http://schemas.microsoft.com/office/drawing/2014/main" val="3549996321"/>
                    </a:ext>
                  </a:extLst>
                </a:gridCol>
                <a:gridCol w="4061085">
                  <a:extLst>
                    <a:ext uri="{9D8B030D-6E8A-4147-A177-3AD203B41FA5}">
                      <a16:colId xmlns:a16="http://schemas.microsoft.com/office/drawing/2014/main" val="3269653310"/>
                    </a:ext>
                  </a:extLst>
                </a:gridCol>
                <a:gridCol w="4061085">
                  <a:extLst>
                    <a:ext uri="{9D8B030D-6E8A-4147-A177-3AD203B41FA5}">
                      <a16:colId xmlns:a16="http://schemas.microsoft.com/office/drawing/2014/main" val="3820618694"/>
                    </a:ext>
                  </a:extLst>
                </a:gridCol>
              </a:tblGrid>
              <a:tr h="265958">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a:solidFill>
                            <a:schemeClr val="bg1"/>
                          </a:solidFill>
                        </a:rPr>
                        <a:t>Air Sealing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239362">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highlight>
                            <a:srgbClr val="FFFF00"/>
                          </a:highlight>
                        </a:rPr>
                        <a:t>Electric Space Heating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ü"/>
                      </a:pPr>
                      <a:r>
                        <a:rPr lang="en-US" sz="1100" b="0" i="0" u="none" strike="noStrike" kern="1200" baseline="0" dirty="0">
                          <a:solidFill>
                            <a:schemeClr val="dk1"/>
                          </a:solidFill>
                          <a:latin typeface="+mn-lt"/>
                          <a:ea typeface="+mn-ea"/>
                          <a:cs typeface="+mn-cs"/>
                        </a:rPr>
                        <a:t>Electric Cooling System (Central AC, Room AC, or Heat Pumps)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5680821"/>
                  </a:ext>
                </a:extLst>
              </a:tr>
              <a:tr h="1103724">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Air sealing will be completed by properly certified personnel (BPI or equivalent).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All accessible areas of the attic, floor, and exterior penetrations will be sealed.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Additional air sealing measures may include door sweeps and seals, caulking around window and door openings, and outlet gaskets.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Pre- and post-blower door tests will be performed on all air-sealed units.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In single family homes, air sealing will be performed in conjunction with the attic insulation measure if existing insulation is insufficient.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In multifamily homes, air sealing is recommended to be performed in conjunction with attic insulation measures if existing insulation is insufficient, where applicable (i.e., in the topmost floors of qualifying homes).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306702">
                <a:tc>
                  <a:txBody>
                    <a:bodyPr/>
                    <a:lstStyle/>
                    <a:p>
                      <a:pPr marL="0" indent="0" algn="ctr">
                        <a:buFont typeface="Arial" panose="020B0604020202020204" pitchFamily="34" charset="0"/>
                        <a:buNone/>
                      </a:pPr>
                      <a:r>
                        <a:rPr lang="en-US" sz="120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The estimated SLP customer cost, after applying the measure rebate, ranges from $100 to $200 per 100 CFM reduced.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71045921"/>
                  </a:ext>
                </a:extLst>
              </a:tr>
            </a:tbl>
          </a:graphicData>
        </a:graphic>
      </p:graphicFrame>
    </p:spTree>
    <p:extLst>
      <p:ext uri="{BB962C8B-B14F-4D97-AF65-F5344CB8AC3E}">
        <p14:creationId xmlns:p14="http://schemas.microsoft.com/office/powerpoint/2010/main" val="3344246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2857C-C845-7488-0D8C-46808FB56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F77ED-AAC9-3B94-62AB-234C5EA820FA}"/>
              </a:ext>
            </a:extLst>
          </p:cNvPr>
          <p:cNvSpPr>
            <a:spLocks noGrp="1"/>
          </p:cNvSpPr>
          <p:nvPr>
            <p:ph type="title"/>
          </p:nvPr>
        </p:nvSpPr>
        <p:spPr/>
        <p:txBody>
          <a:bodyPr/>
          <a:lstStyle/>
          <a:p>
            <a:r>
              <a:rPr lang="en-US"/>
              <a:t>Retrofit Measure Requirements</a:t>
            </a:r>
          </a:p>
        </p:txBody>
      </p:sp>
      <p:graphicFrame>
        <p:nvGraphicFramePr>
          <p:cNvPr id="3" name="Table 2">
            <a:extLst>
              <a:ext uri="{FF2B5EF4-FFF2-40B4-BE49-F238E27FC236}">
                <a16:creationId xmlns:a16="http://schemas.microsoft.com/office/drawing/2014/main" id="{802EC8BB-B148-5159-E0FC-F70CB513A580}"/>
              </a:ext>
            </a:extLst>
          </p:cNvPr>
          <p:cNvGraphicFramePr>
            <a:graphicFrameLocks noGrp="1"/>
          </p:cNvGraphicFramePr>
          <p:nvPr>
            <p:extLst>
              <p:ext uri="{D42A27DB-BD31-4B8C-83A1-F6EECF244321}">
                <p14:modId xmlns:p14="http://schemas.microsoft.com/office/powerpoint/2010/main" val="2829773779"/>
              </p:ext>
            </p:extLst>
          </p:nvPr>
        </p:nvGraphicFramePr>
        <p:xfrm>
          <a:off x="625541" y="1576022"/>
          <a:ext cx="10956861" cy="2682240"/>
        </p:xfrm>
        <a:graphic>
          <a:graphicData uri="http://schemas.openxmlformats.org/drawingml/2006/table">
            <a:tbl>
              <a:tblPr firstRow="1" bandRow="1">
                <a:tableStyleId>{5C22544A-7EE6-4342-B048-85BDC9FD1C3A}</a:tableStyleId>
              </a:tblPr>
              <a:tblGrid>
                <a:gridCol w="2501903">
                  <a:extLst>
                    <a:ext uri="{9D8B030D-6E8A-4147-A177-3AD203B41FA5}">
                      <a16:colId xmlns:a16="http://schemas.microsoft.com/office/drawing/2014/main" val="3549996321"/>
                    </a:ext>
                  </a:extLst>
                </a:gridCol>
                <a:gridCol w="4227479">
                  <a:extLst>
                    <a:ext uri="{9D8B030D-6E8A-4147-A177-3AD203B41FA5}">
                      <a16:colId xmlns:a16="http://schemas.microsoft.com/office/drawing/2014/main" val="3269653310"/>
                    </a:ext>
                  </a:extLst>
                </a:gridCol>
                <a:gridCol w="4227479">
                  <a:extLst>
                    <a:ext uri="{9D8B030D-6E8A-4147-A177-3AD203B41FA5}">
                      <a16:colId xmlns:a16="http://schemas.microsoft.com/office/drawing/2014/main" val="3672628882"/>
                    </a:ext>
                  </a:extLst>
                </a:gridCol>
              </a:tblGrid>
              <a:tr h="178440">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a:solidFill>
                            <a:schemeClr val="bg1"/>
                          </a:solidFill>
                        </a:rPr>
                        <a:t>Energy Star</a:t>
                      </a:r>
                      <a:r>
                        <a:rPr lang="en-US" sz="1400" b="1" i="0" u="none" strike="noStrike" kern="1200" baseline="0">
                          <a:solidFill>
                            <a:schemeClr val="bg1"/>
                          </a:solidFill>
                          <a:latin typeface="+mn-lt"/>
                          <a:ea typeface="+mn-ea"/>
                          <a:cs typeface="+mn-cs"/>
                        </a:rPr>
                        <a:t>®</a:t>
                      </a:r>
                      <a:r>
                        <a:rPr lang="en-US" sz="1400" b="1">
                          <a:solidFill>
                            <a:schemeClr val="bg1"/>
                          </a:solidFill>
                        </a:rPr>
                        <a:t> Refrigerator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178440">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t>Electric or Non-Electric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t>Electric or Non-Electric Space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7155125"/>
                  </a:ext>
                </a:extLst>
              </a:tr>
              <a:tr h="178440">
                <a:tc>
                  <a:txBody>
                    <a:bodyPr/>
                    <a:lstStyle/>
                    <a:p>
                      <a:pPr marL="0" indent="0" algn="ctr">
                        <a:buFont typeface="Arial" panose="020B0604020202020204" pitchFamily="34" charset="0"/>
                        <a:buNone/>
                      </a:pPr>
                      <a:r>
                        <a:rPr lang="en-US" sz="105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Existing </a:t>
                      </a:r>
                      <a:r>
                        <a:rPr lang="en-US" sz="1050" b="1" i="0" u="sng" strike="noStrike" kern="1200" baseline="0" dirty="0">
                          <a:solidFill>
                            <a:schemeClr val="dk1"/>
                          </a:solidFill>
                          <a:latin typeface="+mn-lt"/>
                          <a:ea typeface="+mn-ea"/>
                          <a:cs typeface="+mn-cs"/>
                        </a:rPr>
                        <a:t>primary</a:t>
                      </a:r>
                      <a:r>
                        <a:rPr lang="en-US" sz="1050" b="0" i="0" u="none" strike="noStrike" kern="1200" baseline="0" dirty="0">
                          <a:solidFill>
                            <a:schemeClr val="dk1"/>
                          </a:solidFill>
                          <a:latin typeface="+mn-lt"/>
                          <a:ea typeface="+mn-ea"/>
                          <a:cs typeface="+mn-cs"/>
                        </a:rPr>
                        <a:t> refrigerator must be operational or in need of minor repairs and manufactured </a:t>
                      </a:r>
                      <a:r>
                        <a:rPr lang="en-US" sz="1050" b="0" i="0" u="none" strike="noStrike" kern="1200" baseline="0" dirty="0">
                          <a:solidFill>
                            <a:schemeClr val="dk1"/>
                          </a:solidFill>
                          <a:highlight>
                            <a:srgbClr val="FFFF00"/>
                          </a:highlight>
                          <a:latin typeface="+mn-lt"/>
                          <a:ea typeface="+mn-ea"/>
                          <a:cs typeface="+mn-cs"/>
                        </a:rPr>
                        <a:t>10 years</a:t>
                      </a:r>
                      <a:r>
                        <a:rPr lang="en-US" sz="1050" b="0" i="0" u="none" strike="noStrike" kern="1200" baseline="0" dirty="0">
                          <a:solidFill>
                            <a:schemeClr val="dk1"/>
                          </a:solidFill>
                          <a:latin typeface="+mn-lt"/>
                          <a:ea typeface="+mn-ea"/>
                          <a:cs typeface="+mn-cs"/>
                        </a:rPr>
                        <a:t> or more prior to the current calendar year.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chemeClr val="dk1"/>
                          </a:solidFill>
                          <a:latin typeface="+mn-lt"/>
                          <a:ea typeface="+mn-ea"/>
                          <a:cs typeface="+mn-cs"/>
                        </a:rPr>
                        <a:t>Refrigerator must be owned by the property owner at the time of replacement. Renters are eligible to replace unit with landlord written approval.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dk1"/>
                          </a:solidFill>
                          <a:effectLst/>
                          <a:highlight>
                            <a:srgbClr val="FFFF00"/>
                          </a:highlight>
                          <a:latin typeface="+mn-lt"/>
                          <a:ea typeface="+mn-ea"/>
                          <a:cs typeface="+mn-cs"/>
                        </a:rPr>
                        <a:t>Water line repair, replacement, or modification is not covered by the program. Any required water line work must be addressed by the customer prior to installation.</a:t>
                      </a:r>
                      <a:endParaRPr lang="en-US" sz="1050" b="0" i="0" u="none" strike="noStrike" kern="1200" baseline="0" dirty="0">
                        <a:solidFill>
                          <a:schemeClr val="dk1"/>
                        </a:solidFill>
                        <a:highlight>
                          <a:srgbClr val="FFFF00"/>
                        </a:highlight>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Approval may be requested on a case-by-case basis for non-operational units or those requiring major repairs, including units less than 10 years old</a:t>
                      </a:r>
                      <a:endParaRPr lang="en-US" sz="105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278754">
                <a:tc>
                  <a:txBody>
                    <a:bodyPr/>
                    <a:lstStyle/>
                    <a:p>
                      <a:pPr marL="0" indent="0" algn="ctr">
                        <a:buFont typeface="Arial" panose="020B0604020202020204" pitchFamily="34" charset="0"/>
                        <a:buNone/>
                      </a:pPr>
                      <a:r>
                        <a:rPr lang="en-US" sz="105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a:solidFill>
                            <a:schemeClr val="dk1"/>
                          </a:solidFill>
                          <a:latin typeface="+mn-lt"/>
                          <a:ea typeface="+mn-ea"/>
                          <a:cs typeface="+mn-cs"/>
                        </a:rPr>
                        <a:t>Replacement unit will be Energy Star certified and equivalent to the size of the unit currently installed, including features such as through-door ice and water, if applicable. </a:t>
                      </a:r>
                    </a:p>
                    <a:p>
                      <a:pPr marL="171450" indent="-171450">
                        <a:buFont typeface="Arial" panose="020B0604020202020204" pitchFamily="34" charset="0"/>
                        <a:buChar char="•"/>
                      </a:pPr>
                      <a:r>
                        <a:rPr lang="en-US" sz="1050" b="0" i="0" u="none" strike="noStrike" kern="1200" baseline="0">
                          <a:solidFill>
                            <a:schemeClr val="dk1"/>
                          </a:solidFill>
                          <a:latin typeface="+mn-lt"/>
                          <a:ea typeface="+mn-ea"/>
                          <a:cs typeface="+mn-cs"/>
                        </a:rPr>
                        <a:t>Existing equipment will be disabled and removed from the property.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178440">
                <a:tc>
                  <a:txBody>
                    <a:bodyPr/>
                    <a:lstStyle/>
                    <a:p>
                      <a:pPr marL="0" indent="0" algn="ctr">
                        <a:buFont typeface="Arial" panose="020B0604020202020204" pitchFamily="34" charset="0"/>
                        <a:buNone/>
                      </a:pPr>
                      <a:r>
                        <a:rPr lang="en-US" sz="105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lgn="l">
                        <a:buFont typeface="Arial" panose="020B0604020202020204" pitchFamily="34" charset="0"/>
                        <a:buChar char="•"/>
                      </a:pPr>
                      <a:r>
                        <a:rPr lang="en-US" sz="1050" b="0">
                          <a:solidFill>
                            <a:schemeClr val="tx1"/>
                          </a:solidFill>
                        </a:rPr>
                        <a:t>1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0169283"/>
                  </a:ext>
                </a:extLst>
              </a:tr>
              <a:tr h="178440">
                <a:tc>
                  <a:txBody>
                    <a:bodyPr/>
                    <a:lstStyle/>
                    <a:p>
                      <a:pPr marL="0" indent="0" algn="ctr">
                        <a:buFont typeface="Arial" panose="020B0604020202020204" pitchFamily="34" charset="0"/>
                        <a:buNone/>
                      </a:pPr>
                      <a:r>
                        <a:rPr lang="en-US" sz="105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chemeClr val="dk1"/>
                          </a:solidFill>
                          <a:latin typeface="+mn-lt"/>
                          <a:ea typeface="+mn-ea"/>
                          <a:cs typeface="+mn-cs"/>
                        </a:rPr>
                        <a:t>The estimated CAP customer cost, after applying the measure rebate, ranges from $100 to $200 (dependent on refrigerator type). </a:t>
                      </a:r>
                    </a:p>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The estimated SLP customer cost, after applying the measure rebate, ranges from $300 to $800 (dependent on refrigerator type).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68034924"/>
                  </a:ext>
                </a:extLst>
              </a:tr>
            </a:tbl>
          </a:graphicData>
        </a:graphic>
      </p:graphicFrame>
      <p:graphicFrame>
        <p:nvGraphicFramePr>
          <p:cNvPr id="6" name="Table 5">
            <a:extLst>
              <a:ext uri="{FF2B5EF4-FFF2-40B4-BE49-F238E27FC236}">
                <a16:creationId xmlns:a16="http://schemas.microsoft.com/office/drawing/2014/main" id="{F6EBF5BF-5BA0-96B3-C9EF-25CB481BEC24}"/>
              </a:ext>
            </a:extLst>
          </p:cNvPr>
          <p:cNvGraphicFramePr>
            <a:graphicFrameLocks noGrp="1"/>
          </p:cNvGraphicFramePr>
          <p:nvPr>
            <p:extLst>
              <p:ext uri="{D42A27DB-BD31-4B8C-83A1-F6EECF244321}">
                <p14:modId xmlns:p14="http://schemas.microsoft.com/office/powerpoint/2010/main" val="2433874005"/>
              </p:ext>
            </p:extLst>
          </p:nvPr>
        </p:nvGraphicFramePr>
        <p:xfrm>
          <a:off x="625541" y="4402038"/>
          <a:ext cx="10956860" cy="2362200"/>
        </p:xfrm>
        <a:graphic>
          <a:graphicData uri="http://schemas.openxmlformats.org/drawingml/2006/table">
            <a:tbl>
              <a:tblPr firstRow="1" bandRow="1">
                <a:tableStyleId>{5C22544A-7EE6-4342-B048-85BDC9FD1C3A}</a:tableStyleId>
              </a:tblPr>
              <a:tblGrid>
                <a:gridCol w="2461060">
                  <a:extLst>
                    <a:ext uri="{9D8B030D-6E8A-4147-A177-3AD203B41FA5}">
                      <a16:colId xmlns:a16="http://schemas.microsoft.com/office/drawing/2014/main" val="3549996321"/>
                    </a:ext>
                  </a:extLst>
                </a:gridCol>
                <a:gridCol w="4268321">
                  <a:extLst>
                    <a:ext uri="{9D8B030D-6E8A-4147-A177-3AD203B41FA5}">
                      <a16:colId xmlns:a16="http://schemas.microsoft.com/office/drawing/2014/main" val="3269653310"/>
                    </a:ext>
                  </a:extLst>
                </a:gridCol>
                <a:gridCol w="4227479">
                  <a:extLst>
                    <a:ext uri="{9D8B030D-6E8A-4147-A177-3AD203B41FA5}">
                      <a16:colId xmlns:a16="http://schemas.microsoft.com/office/drawing/2014/main" val="3312435600"/>
                    </a:ext>
                  </a:extLst>
                </a:gridCol>
              </a:tblGrid>
              <a:tr h="178440">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a:solidFill>
                            <a:schemeClr val="bg1"/>
                          </a:solidFill>
                        </a:rPr>
                        <a:t>Energy Star</a:t>
                      </a:r>
                      <a:r>
                        <a:rPr lang="en-US" sz="1400" b="1" i="0" u="none" strike="noStrike" kern="1200" baseline="0">
                          <a:solidFill>
                            <a:schemeClr val="bg1"/>
                          </a:solidFill>
                          <a:latin typeface="+mn-lt"/>
                          <a:ea typeface="+mn-ea"/>
                          <a:cs typeface="+mn-cs"/>
                        </a:rPr>
                        <a:t>®</a:t>
                      </a:r>
                      <a:r>
                        <a:rPr lang="en-US" sz="1400" b="1">
                          <a:solidFill>
                            <a:schemeClr val="bg1"/>
                          </a:solidFill>
                        </a:rPr>
                        <a:t> Freezer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178440">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a:t>Electric or Non-Electric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t>Electric or Non-Electric Space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1593931"/>
                  </a:ext>
                </a:extLst>
              </a:tr>
              <a:tr h="178440">
                <a:tc>
                  <a:txBody>
                    <a:bodyPr/>
                    <a:lstStyle/>
                    <a:p>
                      <a:pPr marL="0" indent="0" algn="ctr">
                        <a:buFont typeface="Arial" panose="020B0604020202020204" pitchFamily="34" charset="0"/>
                        <a:buNone/>
                      </a:pPr>
                      <a:r>
                        <a:rPr lang="en-US" sz="105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Existing </a:t>
                      </a:r>
                      <a:r>
                        <a:rPr lang="en-US" sz="1050" b="1" i="0" u="sng" strike="noStrike" kern="1200" baseline="0" dirty="0">
                          <a:solidFill>
                            <a:schemeClr val="dk1"/>
                          </a:solidFill>
                          <a:latin typeface="+mn-lt"/>
                          <a:ea typeface="+mn-ea"/>
                          <a:cs typeface="+mn-cs"/>
                        </a:rPr>
                        <a:t>primary</a:t>
                      </a:r>
                      <a:r>
                        <a:rPr lang="en-US" sz="1050" b="0" i="0" u="none" strike="noStrike" kern="1200" baseline="0" dirty="0">
                          <a:solidFill>
                            <a:schemeClr val="dk1"/>
                          </a:solidFill>
                          <a:latin typeface="+mn-lt"/>
                          <a:ea typeface="+mn-ea"/>
                          <a:cs typeface="+mn-cs"/>
                        </a:rPr>
                        <a:t> freezer must be operational or in need of minor repairs and manufactured 10 years or more prior to the current calendar year. </a:t>
                      </a:r>
                    </a:p>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Freezer must be owned by the property owner at the time of replacement. Renters are eligible to replace unit with landlord written approval. </a:t>
                      </a:r>
                    </a:p>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dk1"/>
                          </a:solidFill>
                          <a:effectLst/>
                          <a:highlight>
                            <a:srgbClr val="FFFF00"/>
                          </a:highlight>
                          <a:latin typeface="+mn-lt"/>
                          <a:ea typeface="+mn-ea"/>
                          <a:cs typeface="+mn-cs"/>
                        </a:rPr>
                        <a:t>Water line repair, replacement, or modification is not covered by the program. Any required water line work must be addressed by the customer prior to installation.</a:t>
                      </a:r>
                      <a:endParaRPr lang="en-US" sz="1050" b="0" i="0" u="none" strike="noStrike" kern="1200" baseline="0" dirty="0">
                        <a:solidFill>
                          <a:schemeClr val="dk1"/>
                        </a:solidFill>
                        <a:highlight>
                          <a:srgbClr val="FFFF00"/>
                        </a:highlight>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Approval may be requested on a case-by-case basis for non-operational units or those requiring major repairs, including units less than 10 years old</a:t>
                      </a:r>
                      <a:endParaRPr lang="en-US" sz="105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368032">
                <a:tc>
                  <a:txBody>
                    <a:bodyPr/>
                    <a:lstStyle/>
                    <a:p>
                      <a:pPr marL="0" indent="0" algn="ctr">
                        <a:buFont typeface="Arial" panose="020B0604020202020204" pitchFamily="34" charset="0"/>
                        <a:buNone/>
                      </a:pPr>
                      <a:r>
                        <a:rPr lang="en-US" sz="105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Replacement unit size will be Energy Star certified and equivalent to the unit currently installed. </a:t>
                      </a:r>
                    </a:p>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Existing equipment will be disabled and removed from the property.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178440">
                <a:tc>
                  <a:txBody>
                    <a:bodyPr/>
                    <a:lstStyle/>
                    <a:p>
                      <a:pPr marL="0" indent="0" algn="ctr">
                        <a:buFont typeface="Arial" panose="020B0604020202020204" pitchFamily="34" charset="0"/>
                        <a:buNone/>
                      </a:pPr>
                      <a:r>
                        <a:rPr lang="en-US" sz="105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a:solidFill>
                            <a:schemeClr val="tx1"/>
                          </a:solidFill>
                        </a:rPr>
                        <a:t>1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0169283"/>
                  </a:ext>
                </a:extLst>
              </a:tr>
              <a:tr h="178440">
                <a:tc>
                  <a:txBody>
                    <a:bodyPr/>
                    <a:lstStyle/>
                    <a:p>
                      <a:pPr marL="0" indent="0" algn="ctr">
                        <a:buFont typeface="Arial" panose="020B0604020202020204" pitchFamily="34" charset="0"/>
                        <a:buNone/>
                      </a:pPr>
                      <a:r>
                        <a:rPr lang="en-US" sz="105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The estimated SLP customer cost, after applying the measure rebate, ranges from $300 to $400 (dependent on freezer type).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11156542"/>
                  </a:ext>
                </a:extLst>
              </a:tr>
            </a:tbl>
          </a:graphicData>
        </a:graphic>
      </p:graphicFrame>
    </p:spTree>
    <p:extLst>
      <p:ext uri="{BB962C8B-B14F-4D97-AF65-F5344CB8AC3E}">
        <p14:creationId xmlns:p14="http://schemas.microsoft.com/office/powerpoint/2010/main" val="380447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AF95F-B43B-E4DA-3393-993792F26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2E67E6-C68F-2BB2-ECCD-F51F04736CD4}"/>
              </a:ext>
            </a:extLst>
          </p:cNvPr>
          <p:cNvSpPr>
            <a:spLocks noGrp="1"/>
          </p:cNvSpPr>
          <p:nvPr>
            <p:ph type="title"/>
          </p:nvPr>
        </p:nvSpPr>
        <p:spPr/>
        <p:txBody>
          <a:bodyPr/>
          <a:lstStyle/>
          <a:p>
            <a:r>
              <a:rPr lang="en-US"/>
              <a:t>Retrofit Measure Requirements</a:t>
            </a:r>
          </a:p>
        </p:txBody>
      </p:sp>
      <p:graphicFrame>
        <p:nvGraphicFramePr>
          <p:cNvPr id="4" name="Table 3">
            <a:extLst>
              <a:ext uri="{FF2B5EF4-FFF2-40B4-BE49-F238E27FC236}">
                <a16:creationId xmlns:a16="http://schemas.microsoft.com/office/drawing/2014/main" id="{EEC669F0-06EF-446B-9756-3D89E5FD19A9}"/>
              </a:ext>
            </a:extLst>
          </p:cNvPr>
          <p:cNvGraphicFramePr>
            <a:graphicFrameLocks noGrp="1"/>
          </p:cNvGraphicFramePr>
          <p:nvPr>
            <p:extLst>
              <p:ext uri="{D42A27DB-BD31-4B8C-83A1-F6EECF244321}">
                <p14:modId xmlns:p14="http://schemas.microsoft.com/office/powerpoint/2010/main" val="151118055"/>
              </p:ext>
            </p:extLst>
          </p:nvPr>
        </p:nvGraphicFramePr>
        <p:xfrm>
          <a:off x="634165" y="1729355"/>
          <a:ext cx="10571548" cy="2204468"/>
        </p:xfrm>
        <a:graphic>
          <a:graphicData uri="http://schemas.openxmlformats.org/drawingml/2006/table">
            <a:tbl>
              <a:tblPr firstRow="1" bandRow="1">
                <a:tableStyleId>{5C22544A-7EE6-4342-B048-85BDC9FD1C3A}</a:tableStyleId>
              </a:tblPr>
              <a:tblGrid>
                <a:gridCol w="2413920">
                  <a:extLst>
                    <a:ext uri="{9D8B030D-6E8A-4147-A177-3AD203B41FA5}">
                      <a16:colId xmlns:a16="http://schemas.microsoft.com/office/drawing/2014/main" val="3549996321"/>
                    </a:ext>
                  </a:extLst>
                </a:gridCol>
                <a:gridCol w="4078814">
                  <a:extLst>
                    <a:ext uri="{9D8B030D-6E8A-4147-A177-3AD203B41FA5}">
                      <a16:colId xmlns:a16="http://schemas.microsoft.com/office/drawing/2014/main" val="3269653310"/>
                    </a:ext>
                  </a:extLst>
                </a:gridCol>
                <a:gridCol w="4078814">
                  <a:extLst>
                    <a:ext uri="{9D8B030D-6E8A-4147-A177-3AD203B41FA5}">
                      <a16:colId xmlns:a16="http://schemas.microsoft.com/office/drawing/2014/main" val="1034662651"/>
                    </a:ext>
                  </a:extLst>
                </a:gridCol>
              </a:tblGrid>
              <a:tr h="326588">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a:solidFill>
                            <a:schemeClr val="bg1"/>
                          </a:solidFill>
                        </a:rPr>
                        <a:t>Energy Star</a:t>
                      </a:r>
                      <a:r>
                        <a:rPr lang="en-US" sz="1400" b="1" i="0" u="none" strike="noStrike" kern="1200" baseline="0">
                          <a:solidFill>
                            <a:schemeClr val="bg1"/>
                          </a:solidFill>
                          <a:latin typeface="+mn-lt"/>
                          <a:ea typeface="+mn-ea"/>
                          <a:cs typeface="+mn-cs"/>
                        </a:rPr>
                        <a:t>®</a:t>
                      </a:r>
                      <a:r>
                        <a:rPr lang="en-US" sz="1400" b="1">
                          <a:solidFill>
                            <a:schemeClr val="bg1"/>
                          </a:solidFill>
                        </a:rPr>
                        <a:t> Heat Pump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293929">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tx1"/>
                          </a:solidFill>
                          <a:latin typeface="+mn-lt"/>
                          <a:ea typeface="+mn-ea"/>
                          <a:cs typeface="+mn-cs"/>
                        </a:rPr>
                        <a:t>Electric Heating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a:solidFill>
                            <a:schemeClr val="tx1"/>
                          </a:solidFill>
                        </a:rPr>
                        <a:t>Functional Duct System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4804685"/>
                  </a:ext>
                </a:extLst>
              </a:tr>
              <a:tr h="293929">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If existing unit is a heat pump, efficiency must be equal to or below 14 SEER and below 65,000 Btu/h.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996093">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Replacement units will be Energy Star certified and rated at 16 SEER2 or greater, HSPF2 8.5 or greater, and below 65,000 Btu/h. </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Heat pump replacement will be completed by properly certified personnel (HVAC-licensed individual on staff). </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Existing heat pump will be permanently removed from service. </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Heat pump warranty information will be left with the customer or apartment management organization. Exceptions may be approved on a case-by-case basis for homes with other heating and cooling source.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293929">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lgn="l">
                        <a:buFont typeface="Arial" panose="020B0604020202020204" pitchFamily="34" charset="0"/>
                        <a:buChar char="•"/>
                      </a:pPr>
                      <a:r>
                        <a:rPr lang="en-US" sz="1100" b="0" dirty="0">
                          <a:solidFill>
                            <a:schemeClr val="tx1"/>
                          </a:solidFill>
                        </a:rPr>
                        <a:t>1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0169283"/>
                  </a:ext>
                </a:extLst>
              </a:tr>
            </a:tbl>
          </a:graphicData>
        </a:graphic>
      </p:graphicFrame>
      <p:graphicFrame>
        <p:nvGraphicFramePr>
          <p:cNvPr id="5" name="Table 4">
            <a:extLst>
              <a:ext uri="{FF2B5EF4-FFF2-40B4-BE49-F238E27FC236}">
                <a16:creationId xmlns:a16="http://schemas.microsoft.com/office/drawing/2014/main" id="{523A2A08-7AEC-F0BE-809E-3EA2E247317C}"/>
              </a:ext>
            </a:extLst>
          </p:cNvPr>
          <p:cNvGraphicFramePr>
            <a:graphicFrameLocks noGrp="1"/>
          </p:cNvGraphicFramePr>
          <p:nvPr>
            <p:extLst>
              <p:ext uri="{D42A27DB-BD31-4B8C-83A1-F6EECF244321}">
                <p14:modId xmlns:p14="http://schemas.microsoft.com/office/powerpoint/2010/main" val="1653314909"/>
              </p:ext>
            </p:extLst>
          </p:nvPr>
        </p:nvGraphicFramePr>
        <p:xfrm>
          <a:off x="634165" y="4236799"/>
          <a:ext cx="10571548" cy="2204467"/>
        </p:xfrm>
        <a:graphic>
          <a:graphicData uri="http://schemas.openxmlformats.org/drawingml/2006/table">
            <a:tbl>
              <a:tblPr firstRow="1" bandRow="1">
                <a:tableStyleId>{5C22544A-7EE6-4342-B048-85BDC9FD1C3A}</a:tableStyleId>
              </a:tblPr>
              <a:tblGrid>
                <a:gridCol w="2413920">
                  <a:extLst>
                    <a:ext uri="{9D8B030D-6E8A-4147-A177-3AD203B41FA5}">
                      <a16:colId xmlns:a16="http://schemas.microsoft.com/office/drawing/2014/main" val="3549996321"/>
                    </a:ext>
                  </a:extLst>
                </a:gridCol>
                <a:gridCol w="8157628">
                  <a:extLst>
                    <a:ext uri="{9D8B030D-6E8A-4147-A177-3AD203B41FA5}">
                      <a16:colId xmlns:a16="http://schemas.microsoft.com/office/drawing/2014/main" val="3269653310"/>
                    </a:ext>
                  </a:extLst>
                </a:gridCol>
              </a:tblGrid>
              <a:tr h="326588">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Energy Star</a:t>
                      </a:r>
                      <a:r>
                        <a:rPr lang="en-US" sz="1400" b="1" i="0" u="none" strike="noStrike" kern="1200" baseline="0" dirty="0">
                          <a:solidFill>
                            <a:schemeClr val="bg1"/>
                          </a:solidFill>
                          <a:latin typeface="+mn-lt"/>
                          <a:ea typeface="+mn-ea"/>
                          <a:cs typeface="+mn-cs"/>
                        </a:rPr>
                        <a:t>®</a:t>
                      </a:r>
                      <a:r>
                        <a:rPr lang="en-US" sz="1400" b="1" dirty="0">
                          <a:solidFill>
                            <a:schemeClr val="bg1"/>
                          </a:solidFill>
                        </a:rPr>
                        <a:t>  Mini Split Heat Pump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extLst>
                  <a:ext uri="{0D108BD9-81ED-4DB2-BD59-A6C34878D82A}">
                    <a16:rowId xmlns:a16="http://schemas.microsoft.com/office/drawing/2014/main" val="1348053329"/>
                  </a:ext>
                </a:extLst>
              </a:tr>
              <a:tr h="293929">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tx1"/>
                          </a:solidFill>
                          <a:latin typeface="+mn-lt"/>
                          <a:ea typeface="+mn-ea"/>
                          <a:cs typeface="+mn-cs"/>
                        </a:rPr>
                        <a:t>Electric Heating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098468"/>
                  </a:ext>
                </a:extLst>
              </a:tr>
              <a:tr h="293929">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If existing unit is a heat pump, efficiency must be equal to or below 14 SEER and below 65,000 Btu/h.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530312"/>
                  </a:ext>
                </a:extLst>
              </a:tr>
              <a:tr h="996092">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Replacement units will be rated at 16 SEER2 or greater, HSPF2 8.5 or greater, and below 65,000 Btu/h. </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Heat pump replacement will be completed by properly certified personnel (HVAC-licensed individual on staff). </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Existing heat pump will be permanently removed from service. </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Heat pump warranty information will be left with the customer or apartment management organization. </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Exceptions may be approved on a case-by-case basis for homes with other heating and cooling source.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319702"/>
                  </a:ext>
                </a:extLst>
              </a:tr>
              <a:tr h="293929">
                <a:tc>
                  <a:txBody>
                    <a:bodyPr/>
                    <a:lstStyle/>
                    <a:p>
                      <a:pPr marL="0" indent="0" algn="ctr">
                        <a:buFont typeface="Arial" panose="020B0604020202020204" pitchFamily="34" charset="0"/>
                        <a:buNone/>
                      </a:pPr>
                      <a:r>
                        <a:rPr lang="en-US" sz="12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lgn="l">
                        <a:buFont typeface="Arial" panose="020B0604020202020204" pitchFamily="34" charset="0"/>
                        <a:buChar char="•"/>
                      </a:pPr>
                      <a:r>
                        <a:rPr lang="en-US" sz="1100" b="0" dirty="0">
                          <a:solidFill>
                            <a:schemeClr val="tx1"/>
                          </a:solidFill>
                        </a:rPr>
                        <a:t>1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169283"/>
                  </a:ext>
                </a:extLst>
              </a:tr>
            </a:tbl>
          </a:graphicData>
        </a:graphic>
      </p:graphicFrame>
    </p:spTree>
    <p:extLst>
      <p:ext uri="{BB962C8B-B14F-4D97-AF65-F5344CB8AC3E}">
        <p14:creationId xmlns:p14="http://schemas.microsoft.com/office/powerpoint/2010/main" val="257603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A6AB0-98AF-A00F-C484-1A0C24C82A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25960-AA14-C98C-5DB5-EA4944406C00}"/>
              </a:ext>
            </a:extLst>
          </p:cNvPr>
          <p:cNvSpPr>
            <a:spLocks noGrp="1"/>
          </p:cNvSpPr>
          <p:nvPr>
            <p:ph type="title"/>
          </p:nvPr>
        </p:nvSpPr>
        <p:spPr/>
        <p:txBody>
          <a:bodyPr/>
          <a:lstStyle/>
          <a:p>
            <a:r>
              <a:rPr lang="en-US"/>
              <a:t>Retrofit Measure Requirements</a:t>
            </a:r>
          </a:p>
        </p:txBody>
      </p:sp>
      <p:graphicFrame>
        <p:nvGraphicFramePr>
          <p:cNvPr id="3" name="Table 2">
            <a:extLst>
              <a:ext uri="{FF2B5EF4-FFF2-40B4-BE49-F238E27FC236}">
                <a16:creationId xmlns:a16="http://schemas.microsoft.com/office/drawing/2014/main" id="{8B075D66-7463-DE08-B720-9A382F7A3881}"/>
              </a:ext>
            </a:extLst>
          </p:cNvPr>
          <p:cNvGraphicFramePr>
            <a:graphicFrameLocks noGrp="1"/>
          </p:cNvGraphicFramePr>
          <p:nvPr>
            <p:extLst>
              <p:ext uri="{D42A27DB-BD31-4B8C-83A1-F6EECF244321}">
                <p14:modId xmlns:p14="http://schemas.microsoft.com/office/powerpoint/2010/main" val="255186041"/>
              </p:ext>
            </p:extLst>
          </p:nvPr>
        </p:nvGraphicFramePr>
        <p:xfrm>
          <a:off x="602479" y="4475104"/>
          <a:ext cx="10672246" cy="2108258"/>
        </p:xfrm>
        <a:graphic>
          <a:graphicData uri="http://schemas.openxmlformats.org/drawingml/2006/table">
            <a:tbl>
              <a:tblPr firstRow="1" bandRow="1">
                <a:tableStyleId>{5C22544A-7EE6-4342-B048-85BDC9FD1C3A}</a:tableStyleId>
              </a:tblPr>
              <a:tblGrid>
                <a:gridCol w="2436914">
                  <a:extLst>
                    <a:ext uri="{9D8B030D-6E8A-4147-A177-3AD203B41FA5}">
                      <a16:colId xmlns:a16="http://schemas.microsoft.com/office/drawing/2014/main" val="3549996321"/>
                    </a:ext>
                  </a:extLst>
                </a:gridCol>
                <a:gridCol w="4117666">
                  <a:extLst>
                    <a:ext uri="{9D8B030D-6E8A-4147-A177-3AD203B41FA5}">
                      <a16:colId xmlns:a16="http://schemas.microsoft.com/office/drawing/2014/main" val="3269653310"/>
                    </a:ext>
                  </a:extLst>
                </a:gridCol>
                <a:gridCol w="4117666">
                  <a:extLst>
                    <a:ext uri="{9D8B030D-6E8A-4147-A177-3AD203B41FA5}">
                      <a16:colId xmlns:a16="http://schemas.microsoft.com/office/drawing/2014/main" val="2698557738"/>
                    </a:ext>
                  </a:extLst>
                </a:gridCol>
              </a:tblGrid>
              <a:tr h="412894">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Attic Insulation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371604">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Electric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dirty="0">
                          <a:solidFill>
                            <a:schemeClr val="dk1"/>
                          </a:solidFill>
                          <a:latin typeface="+mn-lt"/>
                          <a:ea typeface="+mn-ea"/>
                          <a:cs typeface="+mn-cs"/>
                        </a:rPr>
                        <a:t>Central AC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050530"/>
                  </a:ext>
                </a:extLst>
              </a:tr>
              <a:tr h="371604">
                <a:tc>
                  <a:txBody>
                    <a:bodyPr/>
                    <a:lstStyle/>
                    <a:p>
                      <a:pPr marL="0" indent="0" algn="ctr">
                        <a:buFont typeface="Arial" panose="020B0604020202020204" pitchFamily="34" charset="0"/>
                        <a:buNone/>
                      </a:pPr>
                      <a:r>
                        <a:rPr lang="en-US" sz="12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Existing attic insulation must be R-19 or less.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578052">
                <a:tc>
                  <a:txBody>
                    <a:bodyPr/>
                    <a:lstStyle/>
                    <a:p>
                      <a:pPr marL="0" indent="0" algn="ctr">
                        <a:buFont typeface="Arial" panose="020B0604020202020204" pitchFamily="34" charset="0"/>
                        <a:buNone/>
                      </a:pPr>
                      <a:r>
                        <a:rPr lang="en-US" sz="12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Total installed insulation will be R-49 for homes with electric space heating.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Insulation type will be fiberglass or cellulose.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374104">
                <a:tc>
                  <a:txBody>
                    <a:bodyPr/>
                    <a:lstStyle/>
                    <a:p>
                      <a:pPr marL="0" indent="0" algn="ctr">
                        <a:buFont typeface="Arial" panose="020B0604020202020204" pitchFamily="34" charset="0"/>
                        <a:buNone/>
                      </a:pPr>
                      <a:r>
                        <a:rPr lang="en-US" sz="120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The estimated SLP customer cost, after applying the measure rebate, ranges from $70 to $100 per 100 square feet insulated.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411959741"/>
                  </a:ext>
                </a:extLst>
              </a:tr>
            </a:tbl>
          </a:graphicData>
        </a:graphic>
      </p:graphicFrame>
      <p:graphicFrame>
        <p:nvGraphicFramePr>
          <p:cNvPr id="7" name="Table 6">
            <a:extLst>
              <a:ext uri="{FF2B5EF4-FFF2-40B4-BE49-F238E27FC236}">
                <a16:creationId xmlns:a16="http://schemas.microsoft.com/office/drawing/2014/main" id="{F541F6ED-AAD5-A4D1-8BAC-A5BF6E88782F}"/>
              </a:ext>
            </a:extLst>
          </p:cNvPr>
          <p:cNvGraphicFramePr>
            <a:graphicFrameLocks noGrp="1"/>
          </p:cNvGraphicFramePr>
          <p:nvPr>
            <p:extLst>
              <p:ext uri="{D42A27DB-BD31-4B8C-83A1-F6EECF244321}">
                <p14:modId xmlns:p14="http://schemas.microsoft.com/office/powerpoint/2010/main" val="1138718393"/>
              </p:ext>
            </p:extLst>
          </p:nvPr>
        </p:nvGraphicFramePr>
        <p:xfrm>
          <a:off x="602480" y="1735019"/>
          <a:ext cx="10672245" cy="2549899"/>
        </p:xfrm>
        <a:graphic>
          <a:graphicData uri="http://schemas.openxmlformats.org/drawingml/2006/table">
            <a:tbl>
              <a:tblPr firstRow="1" bandRow="1">
                <a:tableStyleId>{5C22544A-7EE6-4342-B048-85BDC9FD1C3A}</a:tableStyleId>
              </a:tblPr>
              <a:tblGrid>
                <a:gridCol w="2436914">
                  <a:extLst>
                    <a:ext uri="{9D8B030D-6E8A-4147-A177-3AD203B41FA5}">
                      <a16:colId xmlns:a16="http://schemas.microsoft.com/office/drawing/2014/main" val="3549996321"/>
                    </a:ext>
                  </a:extLst>
                </a:gridCol>
                <a:gridCol w="8235331">
                  <a:extLst>
                    <a:ext uri="{9D8B030D-6E8A-4147-A177-3AD203B41FA5}">
                      <a16:colId xmlns:a16="http://schemas.microsoft.com/office/drawing/2014/main" val="3269653310"/>
                    </a:ext>
                  </a:extLst>
                </a:gridCol>
              </a:tblGrid>
              <a:tr h="371755">
                <a:tc>
                  <a:txBody>
                    <a:bodyPr/>
                    <a:lstStyle/>
                    <a:p>
                      <a:endParaRPr lang="en-US" sz="1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Energy Star</a:t>
                      </a:r>
                      <a:r>
                        <a:rPr lang="en-US" sz="1400" b="1" i="0" u="none" strike="noStrike" kern="1200" baseline="0" dirty="0">
                          <a:solidFill>
                            <a:schemeClr val="bg1"/>
                          </a:solidFill>
                          <a:latin typeface="+mn-lt"/>
                          <a:ea typeface="+mn-ea"/>
                          <a:cs typeface="+mn-cs"/>
                        </a:rPr>
                        <a:t>®</a:t>
                      </a:r>
                      <a:r>
                        <a:rPr lang="en-US" sz="1400" b="1" dirty="0">
                          <a:solidFill>
                            <a:schemeClr val="bg1"/>
                          </a:solidFill>
                        </a:rPr>
                        <a:t> Water Heater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extLst>
                  <a:ext uri="{0D108BD9-81ED-4DB2-BD59-A6C34878D82A}">
                    <a16:rowId xmlns:a16="http://schemas.microsoft.com/office/drawing/2014/main" val="1348053329"/>
                  </a:ext>
                </a:extLst>
              </a:tr>
              <a:tr h="315993">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9948569"/>
                  </a:ext>
                </a:extLst>
              </a:tr>
              <a:tr h="822386">
                <a:tc>
                  <a:txBody>
                    <a:bodyPr/>
                    <a:lstStyle/>
                    <a:p>
                      <a:pPr marL="0" indent="0" algn="ctr">
                        <a:buFont typeface="Arial" panose="020B0604020202020204" pitchFamily="34" charset="0"/>
                        <a:buNone/>
                      </a:pPr>
                      <a:r>
                        <a:rPr lang="en-US" sz="11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Existing primary water heater must be operational or in need of minor repairs and have been manufactured 5 years or more prior to the current calendar year. </a:t>
                      </a:r>
                      <a:endParaRPr lang="en-US" sz="1100" b="0" i="0" u="none" strike="noStrike" kern="1200" baseline="0" dirty="0">
                        <a:solidFill>
                          <a:schemeClr val="dk1"/>
                        </a:solidFill>
                        <a:effectLst/>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highlight>
                            <a:srgbClr val="FFFF00"/>
                          </a:highlight>
                          <a:latin typeface="+mn-lt"/>
                          <a:ea typeface="+mn-ea"/>
                          <a:cs typeface="+mn-cs"/>
                        </a:rPr>
                        <a:t>Majority of manufactured homes will not qualify for a heat pump water heater due to space and clearance requirements. There may be exceptions where a "ducted" heat pump water heater can be installed </a:t>
                      </a:r>
                      <a:r>
                        <a:rPr lang="en-US" sz="1100" u="sng" kern="1200" dirty="0">
                          <a:solidFill>
                            <a:schemeClr val="dk1"/>
                          </a:solidFill>
                          <a:effectLst/>
                          <a:highlight>
                            <a:srgbClr val="FFFF00"/>
                          </a:highlight>
                          <a:latin typeface="+mn-lt"/>
                          <a:ea typeface="+mn-ea"/>
                          <a:cs typeface="+mn-cs"/>
                        </a:rPr>
                        <a:t>OR</a:t>
                      </a:r>
                      <a:r>
                        <a:rPr lang="en-US" sz="1100" kern="1200" dirty="0">
                          <a:solidFill>
                            <a:schemeClr val="dk1"/>
                          </a:solidFill>
                          <a:effectLst/>
                          <a:highlight>
                            <a:srgbClr val="FFFF00"/>
                          </a:highlight>
                          <a:latin typeface="+mn-lt"/>
                          <a:ea typeface="+mn-ea"/>
                          <a:cs typeface="+mn-cs"/>
                        </a:rPr>
                        <a:t> if the heat pump water heater is relocated to where there is enough clearance space for the unit to be installed. Contractors need to clearly show that the proposed system can be installed, meeting the manufacturer's technical specifications and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530312"/>
                  </a:ext>
                </a:extLst>
              </a:tr>
              <a:tr h="448878">
                <a:tc>
                  <a:txBody>
                    <a:bodyPr/>
                    <a:lstStyle/>
                    <a:p>
                      <a:pPr marL="0" indent="0" algn="ctr">
                        <a:buFont typeface="Arial" panose="020B0604020202020204" pitchFamily="34" charset="0"/>
                        <a:buNone/>
                      </a:pPr>
                      <a:r>
                        <a:rPr lang="en-US" sz="11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Replacement unit will be Energy Star certified and based on household size, </a:t>
                      </a:r>
                      <a:r>
                        <a:rPr lang="en-US" sz="1100" b="0" i="0" u="none" strike="noStrike" kern="1200" baseline="0" dirty="0">
                          <a:solidFill>
                            <a:schemeClr val="dk1"/>
                          </a:solidFill>
                          <a:highlight>
                            <a:srgbClr val="FFFF00"/>
                          </a:highlight>
                          <a:latin typeface="+mn-lt"/>
                          <a:ea typeface="+mn-ea"/>
                          <a:cs typeface="+mn-cs"/>
                        </a:rPr>
                        <a:t>not on existing water heater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319702"/>
                  </a:ext>
                </a:extLst>
              </a:tr>
              <a:tr h="315993">
                <a:tc>
                  <a:txBody>
                    <a:bodyPr/>
                    <a:lstStyle/>
                    <a:p>
                      <a:pPr marL="0" indent="0" algn="ctr">
                        <a:buFont typeface="Arial" panose="020B0604020202020204" pitchFamily="34" charset="0"/>
                        <a:buNone/>
                      </a:pPr>
                      <a:r>
                        <a:rPr lang="en-US" sz="110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rPr>
                        <a:t>1 per household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169283"/>
                  </a:ext>
                </a:extLst>
              </a:tr>
            </a:tbl>
          </a:graphicData>
        </a:graphic>
      </p:graphicFrame>
    </p:spTree>
    <p:extLst>
      <p:ext uri="{BB962C8B-B14F-4D97-AF65-F5344CB8AC3E}">
        <p14:creationId xmlns:p14="http://schemas.microsoft.com/office/powerpoint/2010/main" val="3501251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7CB99-73FE-CD27-7EF9-8475BC854D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06602-9C1D-42DD-38DD-CC0893ECF77D}"/>
              </a:ext>
            </a:extLst>
          </p:cNvPr>
          <p:cNvSpPr>
            <a:spLocks noGrp="1"/>
          </p:cNvSpPr>
          <p:nvPr>
            <p:ph type="title"/>
          </p:nvPr>
        </p:nvSpPr>
        <p:spPr/>
        <p:txBody>
          <a:bodyPr/>
          <a:lstStyle/>
          <a:p>
            <a:r>
              <a:rPr lang="en-US"/>
              <a:t>Retrofit Measure Requirements</a:t>
            </a:r>
          </a:p>
        </p:txBody>
      </p:sp>
      <p:graphicFrame>
        <p:nvGraphicFramePr>
          <p:cNvPr id="6" name="Table 5">
            <a:extLst>
              <a:ext uri="{FF2B5EF4-FFF2-40B4-BE49-F238E27FC236}">
                <a16:creationId xmlns:a16="http://schemas.microsoft.com/office/drawing/2014/main" id="{E32D8FB5-CF7D-4019-B559-038F4E6B4FB4}"/>
              </a:ext>
            </a:extLst>
          </p:cNvPr>
          <p:cNvGraphicFramePr>
            <a:graphicFrameLocks noGrp="1"/>
          </p:cNvGraphicFramePr>
          <p:nvPr>
            <p:extLst>
              <p:ext uri="{D42A27DB-BD31-4B8C-83A1-F6EECF244321}">
                <p14:modId xmlns:p14="http://schemas.microsoft.com/office/powerpoint/2010/main" val="2107321493"/>
              </p:ext>
            </p:extLst>
          </p:nvPr>
        </p:nvGraphicFramePr>
        <p:xfrm>
          <a:off x="611105" y="1742218"/>
          <a:ext cx="10672248" cy="2534274"/>
        </p:xfrm>
        <a:graphic>
          <a:graphicData uri="http://schemas.openxmlformats.org/drawingml/2006/table">
            <a:tbl>
              <a:tblPr firstRow="1" bandRow="1">
                <a:tableStyleId>{5C22544A-7EE6-4342-B048-85BDC9FD1C3A}</a:tableStyleId>
              </a:tblPr>
              <a:tblGrid>
                <a:gridCol w="2436914">
                  <a:extLst>
                    <a:ext uri="{9D8B030D-6E8A-4147-A177-3AD203B41FA5}">
                      <a16:colId xmlns:a16="http://schemas.microsoft.com/office/drawing/2014/main" val="3549996321"/>
                    </a:ext>
                  </a:extLst>
                </a:gridCol>
                <a:gridCol w="2781655">
                  <a:extLst>
                    <a:ext uri="{9D8B030D-6E8A-4147-A177-3AD203B41FA5}">
                      <a16:colId xmlns:a16="http://schemas.microsoft.com/office/drawing/2014/main" val="3269653310"/>
                    </a:ext>
                  </a:extLst>
                </a:gridCol>
                <a:gridCol w="2699435">
                  <a:extLst>
                    <a:ext uri="{9D8B030D-6E8A-4147-A177-3AD203B41FA5}">
                      <a16:colId xmlns:a16="http://schemas.microsoft.com/office/drawing/2014/main" val="1799033728"/>
                    </a:ext>
                  </a:extLst>
                </a:gridCol>
                <a:gridCol w="2754244">
                  <a:extLst>
                    <a:ext uri="{9D8B030D-6E8A-4147-A177-3AD203B41FA5}">
                      <a16:colId xmlns:a16="http://schemas.microsoft.com/office/drawing/2014/main" val="2278884168"/>
                    </a:ext>
                  </a:extLst>
                </a:gridCol>
              </a:tblGrid>
              <a:tr h="178440">
                <a:tc>
                  <a:txBody>
                    <a:bodyPr/>
                    <a:lstStyle/>
                    <a:p>
                      <a:endParaRPr lang="en-US" sz="1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a:solidFill>
                            <a:schemeClr val="bg1"/>
                          </a:solidFill>
                        </a:rPr>
                        <a:t>Floor Insulation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8053329"/>
                  </a:ext>
                </a:extLst>
              </a:tr>
              <a:tr h="178440">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Electric Heating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Central 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Crawl 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8563561"/>
                  </a:ext>
                </a:extLst>
              </a:tr>
              <a:tr h="178440">
                <a:tc>
                  <a:txBody>
                    <a:bodyPr/>
                    <a:lstStyle/>
                    <a:p>
                      <a:pPr marL="0" indent="0" algn="ctr">
                        <a:buFont typeface="Arial" panose="020B0604020202020204" pitchFamily="34" charset="0"/>
                        <a:buNone/>
                      </a:pPr>
                      <a:r>
                        <a:rPr lang="en-US" sz="11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a:solidFill>
                            <a:schemeClr val="dk1"/>
                          </a:solidFill>
                          <a:latin typeface="+mn-lt"/>
                          <a:ea typeface="+mn-ea"/>
                          <a:cs typeface="+mn-cs"/>
                        </a:rPr>
                        <a:t>Existing floor insulation must be R-5 or less.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8530312"/>
                  </a:ext>
                </a:extLst>
              </a:tr>
              <a:tr h="278754">
                <a:tc>
                  <a:txBody>
                    <a:bodyPr/>
                    <a:lstStyle/>
                    <a:p>
                      <a:pPr marL="0" indent="0" algn="ctr">
                        <a:buFont typeface="Arial" panose="020B0604020202020204" pitchFamily="34" charset="0"/>
                        <a:buNone/>
                      </a:pPr>
                      <a:r>
                        <a:rPr lang="en-US" sz="11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3">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R-19 batt insulation will be applied to the underside of the floor.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Floor insulation will only be installed when the floor separates conditioned and unconditioned spaces.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Batts will be neatly installed, fitting tightly together at joints, fitting closely around obstructions, and filling all the space within the floor cavity.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Batts will be cut accurately and squarely and installed in continuous contact with the subfloor. Hanging batts risk non-payment until corrected.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Batts will be supported by twine, wire, wood lath, or lighting rods/tiger teeth (friction fit method is not acceptable for fiberglass batts).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Fasteners for floor insulation will resist gravity, the weight of insulation, and the potential for moisture condensation.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6319702"/>
                  </a:ext>
                </a:extLst>
              </a:tr>
              <a:tr h="278754">
                <a:tc>
                  <a:txBody>
                    <a:bodyPr/>
                    <a:lstStyle/>
                    <a:p>
                      <a:pPr marL="0" marR="0" lvl="0" indent="0" algn="ctr"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3">
                  <a:txBody>
                    <a:bodyPr/>
                    <a:lstStyle/>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The estimated SLP customer cost, after applying the measure rebate, ranges from $100 to $200 per 100 square feet insulated.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7590920"/>
                  </a:ext>
                </a:extLst>
              </a:tr>
            </a:tbl>
          </a:graphicData>
        </a:graphic>
      </p:graphicFrame>
      <p:graphicFrame>
        <p:nvGraphicFramePr>
          <p:cNvPr id="4" name="Table 3">
            <a:extLst>
              <a:ext uri="{FF2B5EF4-FFF2-40B4-BE49-F238E27FC236}">
                <a16:creationId xmlns:a16="http://schemas.microsoft.com/office/drawing/2014/main" id="{6A1DD3CF-8754-C842-2499-9D289482128E}"/>
              </a:ext>
            </a:extLst>
          </p:cNvPr>
          <p:cNvGraphicFramePr>
            <a:graphicFrameLocks noGrp="1"/>
          </p:cNvGraphicFramePr>
          <p:nvPr>
            <p:extLst>
              <p:ext uri="{D42A27DB-BD31-4B8C-83A1-F6EECF244321}">
                <p14:modId xmlns:p14="http://schemas.microsoft.com/office/powerpoint/2010/main" val="143470896"/>
              </p:ext>
            </p:extLst>
          </p:nvPr>
        </p:nvGraphicFramePr>
        <p:xfrm>
          <a:off x="611104" y="4525976"/>
          <a:ext cx="10672248" cy="2142243"/>
        </p:xfrm>
        <a:graphic>
          <a:graphicData uri="http://schemas.openxmlformats.org/drawingml/2006/table">
            <a:tbl>
              <a:tblPr firstRow="1" bandRow="1">
                <a:tableStyleId>{5C22544A-7EE6-4342-B048-85BDC9FD1C3A}</a:tableStyleId>
              </a:tblPr>
              <a:tblGrid>
                <a:gridCol w="2436914">
                  <a:extLst>
                    <a:ext uri="{9D8B030D-6E8A-4147-A177-3AD203B41FA5}">
                      <a16:colId xmlns:a16="http://schemas.microsoft.com/office/drawing/2014/main" val="3549996321"/>
                    </a:ext>
                  </a:extLst>
                </a:gridCol>
                <a:gridCol w="4117667">
                  <a:extLst>
                    <a:ext uri="{9D8B030D-6E8A-4147-A177-3AD203B41FA5}">
                      <a16:colId xmlns:a16="http://schemas.microsoft.com/office/drawing/2014/main" val="3269653310"/>
                    </a:ext>
                  </a:extLst>
                </a:gridCol>
                <a:gridCol w="4117667">
                  <a:extLst>
                    <a:ext uri="{9D8B030D-6E8A-4147-A177-3AD203B41FA5}">
                      <a16:colId xmlns:a16="http://schemas.microsoft.com/office/drawing/2014/main" val="3593309132"/>
                    </a:ext>
                  </a:extLst>
                </a:gridCol>
              </a:tblGrid>
              <a:tr h="358884">
                <a:tc>
                  <a:txBody>
                    <a:bodyPr/>
                    <a:lstStyle/>
                    <a:p>
                      <a:endParaRPr lang="en-US" sz="1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a:solidFill>
                            <a:schemeClr val="bg1"/>
                          </a:solidFill>
                        </a:rPr>
                        <a:t>Wall Insulation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305052">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Electric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Central AC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0116992"/>
                  </a:ext>
                </a:extLst>
              </a:tr>
              <a:tr h="502438">
                <a:tc>
                  <a:txBody>
                    <a:bodyPr/>
                    <a:lstStyle/>
                    <a:p>
                      <a:pPr marL="0" indent="0" algn="ctr">
                        <a:buFont typeface="Arial" panose="020B0604020202020204" pitchFamily="34" charset="0"/>
                        <a:buNone/>
                      </a:pPr>
                      <a:r>
                        <a:rPr lang="en-US" sz="11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Multi-family home projects may be reviewed on a case-by-case basis.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a:solidFill>
                            <a:schemeClr val="dk1"/>
                          </a:solidFill>
                          <a:latin typeface="+mn-lt"/>
                          <a:ea typeface="+mn-ea"/>
                          <a:cs typeface="+mn-cs"/>
                        </a:rPr>
                        <a:t>Existing wall insulation must be R-5 or less.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699824">
                <a:tc>
                  <a:txBody>
                    <a:bodyPr/>
                    <a:lstStyle/>
                    <a:p>
                      <a:pPr marL="0" indent="0" algn="ctr">
                        <a:buFont typeface="Arial" panose="020B0604020202020204" pitchFamily="34" charset="0"/>
                        <a:buNone/>
                      </a:pPr>
                      <a:r>
                        <a:rPr lang="en-US" sz="11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Total installed insulation will be R-13 or greater.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Only exterior walls are eligible or walls separating conditioned and unconditioned spaces. </a:t>
                      </a:r>
                    </a:p>
                    <a:p>
                      <a:pPr marL="171450" indent="-171450">
                        <a:buFont typeface="Arial" panose="020B0604020202020204" pitchFamily="34" charset="0"/>
                        <a:buChar char="•"/>
                      </a:pPr>
                      <a:r>
                        <a:rPr lang="en-US" sz="1100" b="0" i="0" u="none" strike="noStrike" kern="1200" baseline="0">
                          <a:solidFill>
                            <a:schemeClr val="dk1"/>
                          </a:solidFill>
                          <a:latin typeface="+mn-lt"/>
                          <a:ea typeface="+mn-ea"/>
                          <a:cs typeface="+mn-cs"/>
                        </a:rPr>
                        <a:t>Insulation type will be fiberglass, cellulose, or spray foam.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276045">
                <a:tc>
                  <a:txBody>
                    <a:bodyPr/>
                    <a:lstStyle/>
                    <a:p>
                      <a:pPr marL="0" marR="0" lvl="0" indent="0" algn="ctr"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The estimated SLP customer cost, after applying the measure rebate, ranges from $100 to $200 per 100 square feet insulated.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14212129"/>
                  </a:ext>
                </a:extLst>
              </a:tr>
            </a:tbl>
          </a:graphicData>
        </a:graphic>
      </p:graphicFrame>
    </p:spTree>
    <p:extLst>
      <p:ext uri="{BB962C8B-B14F-4D97-AF65-F5344CB8AC3E}">
        <p14:creationId xmlns:p14="http://schemas.microsoft.com/office/powerpoint/2010/main" val="766702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F991C-9ABA-AEAE-0568-1E75080F9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73B26-D06A-0AC3-ACB2-52673183D93C}"/>
              </a:ext>
            </a:extLst>
          </p:cNvPr>
          <p:cNvSpPr>
            <a:spLocks noGrp="1"/>
          </p:cNvSpPr>
          <p:nvPr>
            <p:ph type="title"/>
          </p:nvPr>
        </p:nvSpPr>
        <p:spPr/>
        <p:txBody>
          <a:bodyPr/>
          <a:lstStyle/>
          <a:p>
            <a:r>
              <a:rPr lang="en-US"/>
              <a:t>Retrofit Measure Requirements</a:t>
            </a:r>
          </a:p>
        </p:txBody>
      </p:sp>
      <p:graphicFrame>
        <p:nvGraphicFramePr>
          <p:cNvPr id="3" name="Table 2">
            <a:extLst>
              <a:ext uri="{FF2B5EF4-FFF2-40B4-BE49-F238E27FC236}">
                <a16:creationId xmlns:a16="http://schemas.microsoft.com/office/drawing/2014/main" id="{0610F092-38FF-D815-474C-23CA2930D885}"/>
              </a:ext>
            </a:extLst>
          </p:cNvPr>
          <p:cNvGraphicFramePr>
            <a:graphicFrameLocks noGrp="1"/>
          </p:cNvGraphicFramePr>
          <p:nvPr>
            <p:extLst>
              <p:ext uri="{D42A27DB-BD31-4B8C-83A1-F6EECF244321}">
                <p14:modId xmlns:p14="http://schemas.microsoft.com/office/powerpoint/2010/main" val="2333568003"/>
              </p:ext>
            </p:extLst>
          </p:nvPr>
        </p:nvGraphicFramePr>
        <p:xfrm>
          <a:off x="619729" y="1569246"/>
          <a:ext cx="10577357" cy="1508760"/>
        </p:xfrm>
        <a:graphic>
          <a:graphicData uri="http://schemas.openxmlformats.org/drawingml/2006/table">
            <a:tbl>
              <a:tblPr firstRow="1" bandRow="1">
                <a:tableStyleId>{5C22544A-7EE6-4342-B048-85BDC9FD1C3A}</a:tableStyleId>
              </a:tblPr>
              <a:tblGrid>
                <a:gridCol w="2415246">
                  <a:extLst>
                    <a:ext uri="{9D8B030D-6E8A-4147-A177-3AD203B41FA5}">
                      <a16:colId xmlns:a16="http://schemas.microsoft.com/office/drawing/2014/main" val="3549996321"/>
                    </a:ext>
                  </a:extLst>
                </a:gridCol>
                <a:gridCol w="2784087">
                  <a:extLst>
                    <a:ext uri="{9D8B030D-6E8A-4147-A177-3AD203B41FA5}">
                      <a16:colId xmlns:a16="http://schemas.microsoft.com/office/drawing/2014/main" val="3269653310"/>
                    </a:ext>
                  </a:extLst>
                </a:gridCol>
                <a:gridCol w="2879146">
                  <a:extLst>
                    <a:ext uri="{9D8B030D-6E8A-4147-A177-3AD203B41FA5}">
                      <a16:colId xmlns:a16="http://schemas.microsoft.com/office/drawing/2014/main" val="4218103287"/>
                    </a:ext>
                  </a:extLst>
                </a:gridCol>
                <a:gridCol w="2498878">
                  <a:extLst>
                    <a:ext uri="{9D8B030D-6E8A-4147-A177-3AD203B41FA5}">
                      <a16:colId xmlns:a16="http://schemas.microsoft.com/office/drawing/2014/main" val="1382516071"/>
                    </a:ext>
                  </a:extLst>
                </a:gridCol>
              </a:tblGrid>
              <a:tr h="209875">
                <a:tc>
                  <a:txBody>
                    <a:bodyPr/>
                    <a:lstStyle/>
                    <a:p>
                      <a:endParaRPr lang="en-US" sz="1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a:solidFill>
                            <a:schemeClr val="bg1"/>
                          </a:solidFill>
                        </a:rPr>
                        <a:t>Basement / Sidewall Insulation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8053329"/>
                  </a:ext>
                </a:extLst>
              </a:tr>
              <a:tr h="178394">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Electric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Central AC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Basement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477629"/>
                  </a:ext>
                </a:extLst>
              </a:tr>
              <a:tr h="178394">
                <a:tc>
                  <a:txBody>
                    <a:bodyPr/>
                    <a:lstStyle/>
                    <a:p>
                      <a:pPr marL="0" indent="0" algn="ctr">
                        <a:buFont typeface="Arial" panose="020B0604020202020204" pitchFamily="34" charset="0"/>
                        <a:buNone/>
                      </a:pPr>
                      <a:r>
                        <a:rPr lang="en-US" sz="11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a:solidFill>
                            <a:schemeClr val="dk1"/>
                          </a:solidFill>
                          <a:latin typeface="+mn-lt"/>
                          <a:ea typeface="+mn-ea"/>
                          <a:cs typeface="+mn-cs"/>
                        </a:rPr>
                        <a:t>Existing basement / sidewall insulation must be R-5 or less.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8530312"/>
                  </a:ext>
                </a:extLst>
              </a:tr>
              <a:tr h="293825">
                <a:tc>
                  <a:txBody>
                    <a:bodyPr/>
                    <a:lstStyle/>
                    <a:p>
                      <a:pPr marL="0" indent="0" algn="ctr">
                        <a:buFont typeface="Arial" panose="020B0604020202020204" pitchFamily="34" charset="0"/>
                        <a:buNone/>
                      </a:pPr>
                      <a:r>
                        <a:rPr lang="en-US" sz="11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3">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Total installed insulation will be R-15 or greater. </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Insulation type will be fiberglass, cellulose, foam board or spray foam.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6319702"/>
                  </a:ext>
                </a:extLst>
              </a:tr>
              <a:tr h="184074">
                <a:tc>
                  <a:txBody>
                    <a:bodyPr/>
                    <a:lstStyle/>
                    <a:p>
                      <a:pPr marL="0" marR="0" lvl="0" indent="0" algn="ctr"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3">
                  <a:txBody>
                    <a:bodyPr/>
                    <a:lstStyle/>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The estimated SLP customer cost, after applying the measure rebate, ranges from $50 to $100 per 100 square feet insulated.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5774046"/>
                  </a:ext>
                </a:extLst>
              </a:tr>
            </a:tbl>
          </a:graphicData>
        </a:graphic>
      </p:graphicFrame>
      <p:graphicFrame>
        <p:nvGraphicFramePr>
          <p:cNvPr id="5" name="Table 4">
            <a:extLst>
              <a:ext uri="{FF2B5EF4-FFF2-40B4-BE49-F238E27FC236}">
                <a16:creationId xmlns:a16="http://schemas.microsoft.com/office/drawing/2014/main" id="{71526929-E79C-D09D-610B-CA699E74C619}"/>
              </a:ext>
            </a:extLst>
          </p:cNvPr>
          <p:cNvGraphicFramePr>
            <a:graphicFrameLocks noGrp="1"/>
          </p:cNvGraphicFramePr>
          <p:nvPr>
            <p:extLst>
              <p:ext uri="{D42A27DB-BD31-4B8C-83A1-F6EECF244321}">
                <p14:modId xmlns:p14="http://schemas.microsoft.com/office/powerpoint/2010/main" val="295579274"/>
              </p:ext>
            </p:extLst>
          </p:nvPr>
        </p:nvGraphicFramePr>
        <p:xfrm>
          <a:off x="619727" y="3259754"/>
          <a:ext cx="10577357" cy="1508760"/>
        </p:xfrm>
        <a:graphic>
          <a:graphicData uri="http://schemas.openxmlformats.org/drawingml/2006/table">
            <a:tbl>
              <a:tblPr firstRow="1" bandRow="1">
                <a:tableStyleId>{5C22544A-7EE6-4342-B048-85BDC9FD1C3A}</a:tableStyleId>
              </a:tblPr>
              <a:tblGrid>
                <a:gridCol w="2415247">
                  <a:extLst>
                    <a:ext uri="{9D8B030D-6E8A-4147-A177-3AD203B41FA5}">
                      <a16:colId xmlns:a16="http://schemas.microsoft.com/office/drawing/2014/main" val="3549996321"/>
                    </a:ext>
                  </a:extLst>
                </a:gridCol>
                <a:gridCol w="4081055">
                  <a:extLst>
                    <a:ext uri="{9D8B030D-6E8A-4147-A177-3AD203B41FA5}">
                      <a16:colId xmlns:a16="http://schemas.microsoft.com/office/drawing/2014/main" val="3269653310"/>
                    </a:ext>
                  </a:extLst>
                </a:gridCol>
                <a:gridCol w="4081055">
                  <a:extLst>
                    <a:ext uri="{9D8B030D-6E8A-4147-A177-3AD203B41FA5}">
                      <a16:colId xmlns:a16="http://schemas.microsoft.com/office/drawing/2014/main" val="3485943951"/>
                    </a:ext>
                  </a:extLst>
                </a:gridCol>
              </a:tblGrid>
              <a:tr h="279313">
                <a:tc>
                  <a:txBody>
                    <a:bodyPr/>
                    <a:lstStyle/>
                    <a:p>
                      <a:endParaRPr lang="en-US" sz="1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Rim Joist Insulation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237416">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dirty="0">
                          <a:solidFill>
                            <a:schemeClr val="dk1"/>
                          </a:solidFill>
                          <a:latin typeface="+mn-lt"/>
                          <a:ea typeface="+mn-ea"/>
                          <a:cs typeface="+mn-cs"/>
                        </a:rPr>
                        <a:t>Electric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a:solidFill>
                            <a:schemeClr val="dk1"/>
                          </a:solidFill>
                          <a:latin typeface="+mn-lt"/>
                          <a:ea typeface="+mn-ea"/>
                          <a:cs typeface="+mn-cs"/>
                        </a:rPr>
                        <a:t>Central AC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3067135"/>
                  </a:ext>
                </a:extLst>
              </a:tr>
              <a:tr h="237416">
                <a:tc>
                  <a:txBody>
                    <a:bodyPr/>
                    <a:lstStyle/>
                    <a:p>
                      <a:pPr marL="0" indent="0" algn="ctr">
                        <a:buFont typeface="Arial" panose="020B0604020202020204" pitchFamily="34" charset="0"/>
                        <a:buNone/>
                      </a:pPr>
                      <a:r>
                        <a:rPr lang="en-US" sz="11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a:solidFill>
                            <a:schemeClr val="dk1"/>
                          </a:solidFill>
                          <a:latin typeface="+mn-lt"/>
                          <a:ea typeface="+mn-ea"/>
                          <a:cs typeface="+mn-cs"/>
                        </a:rPr>
                        <a:t>Existing rim joist insulation must be R-5 or less.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391038">
                <a:tc>
                  <a:txBody>
                    <a:bodyPr/>
                    <a:lstStyle/>
                    <a:p>
                      <a:pPr marL="0" indent="0" algn="ctr">
                        <a:buFont typeface="Arial" panose="020B0604020202020204" pitchFamily="34" charset="0"/>
                        <a:buNone/>
                      </a:pPr>
                      <a:r>
                        <a:rPr lang="en-US" sz="11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Total installed insulation will be R-20 or greater. </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Insulation type will be fiberglass, cellulose, or spray foam.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245102">
                <a:tc>
                  <a:txBody>
                    <a:bodyPr/>
                    <a:lstStyle/>
                    <a:p>
                      <a:pPr marL="0" marR="0" lvl="0" indent="0" algn="ctr"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The estimated SLP customer cost, after applying the measure rebate, ranges from $100 to $200 per 100 square feet insulated.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82340836"/>
                  </a:ext>
                </a:extLst>
              </a:tr>
            </a:tbl>
          </a:graphicData>
        </a:graphic>
      </p:graphicFrame>
      <p:graphicFrame>
        <p:nvGraphicFramePr>
          <p:cNvPr id="4" name="Table 3">
            <a:extLst>
              <a:ext uri="{FF2B5EF4-FFF2-40B4-BE49-F238E27FC236}">
                <a16:creationId xmlns:a16="http://schemas.microsoft.com/office/drawing/2014/main" id="{89E7C56C-E65E-C884-1D3C-5015EFBF96E1}"/>
              </a:ext>
            </a:extLst>
          </p:cNvPr>
          <p:cNvGraphicFramePr>
            <a:graphicFrameLocks noGrp="1"/>
          </p:cNvGraphicFramePr>
          <p:nvPr>
            <p:extLst>
              <p:ext uri="{D42A27DB-BD31-4B8C-83A1-F6EECF244321}">
                <p14:modId xmlns:p14="http://schemas.microsoft.com/office/powerpoint/2010/main" val="3007543773"/>
              </p:ext>
            </p:extLst>
          </p:nvPr>
        </p:nvGraphicFramePr>
        <p:xfrm>
          <a:off x="619727" y="4940397"/>
          <a:ext cx="10577357" cy="1767840"/>
        </p:xfrm>
        <a:graphic>
          <a:graphicData uri="http://schemas.openxmlformats.org/drawingml/2006/table">
            <a:tbl>
              <a:tblPr firstRow="1" bandRow="1">
                <a:tableStyleId>{5C22544A-7EE6-4342-B048-85BDC9FD1C3A}</a:tableStyleId>
              </a:tblPr>
              <a:tblGrid>
                <a:gridCol w="2415247">
                  <a:extLst>
                    <a:ext uri="{9D8B030D-6E8A-4147-A177-3AD203B41FA5}">
                      <a16:colId xmlns:a16="http://schemas.microsoft.com/office/drawing/2014/main" val="3549996321"/>
                    </a:ext>
                  </a:extLst>
                </a:gridCol>
                <a:gridCol w="4081055">
                  <a:extLst>
                    <a:ext uri="{9D8B030D-6E8A-4147-A177-3AD203B41FA5}">
                      <a16:colId xmlns:a16="http://schemas.microsoft.com/office/drawing/2014/main" val="3269653310"/>
                    </a:ext>
                  </a:extLst>
                </a:gridCol>
                <a:gridCol w="4081055">
                  <a:extLst>
                    <a:ext uri="{9D8B030D-6E8A-4147-A177-3AD203B41FA5}">
                      <a16:colId xmlns:a16="http://schemas.microsoft.com/office/drawing/2014/main" val="3485943951"/>
                    </a:ext>
                  </a:extLst>
                </a:gridCol>
              </a:tblGrid>
              <a:tr h="164993">
                <a:tc>
                  <a:txBody>
                    <a:bodyPr/>
                    <a:lstStyle/>
                    <a:p>
                      <a:endParaRPr lang="en-US" sz="1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Energy Star</a:t>
                      </a:r>
                      <a:r>
                        <a:rPr lang="en-US" sz="1400" b="1" i="0" u="none" strike="noStrike" kern="1200" baseline="0" dirty="0">
                          <a:solidFill>
                            <a:schemeClr val="bg1"/>
                          </a:solidFill>
                          <a:latin typeface="+mn-lt"/>
                          <a:ea typeface="+mn-ea"/>
                          <a:cs typeface="+mn-cs"/>
                        </a:rPr>
                        <a:t>®</a:t>
                      </a:r>
                      <a:r>
                        <a:rPr lang="en-US" sz="1400" b="1" dirty="0">
                          <a:solidFill>
                            <a:schemeClr val="bg1"/>
                          </a:solidFill>
                        </a:rPr>
                        <a:t> Ceiling Fan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140244">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t>Electric or Non-Electric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t>Electric or Non-Electric Space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3067135"/>
                  </a:ext>
                </a:extLst>
              </a:tr>
              <a:tr h="230990">
                <a:tc>
                  <a:txBody>
                    <a:bodyPr/>
                    <a:lstStyle/>
                    <a:p>
                      <a:pPr marL="0" indent="0" algn="ctr">
                        <a:buFont typeface="Arial" panose="020B0604020202020204" pitchFamily="34" charset="0"/>
                        <a:buNone/>
                      </a:pPr>
                      <a:r>
                        <a:rPr lang="en-US" sz="110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Must be </a:t>
                      </a:r>
                      <a:r>
                        <a:rPr lang="en-US" sz="1100" kern="1200" dirty="0">
                          <a:solidFill>
                            <a:schemeClr val="dk1"/>
                          </a:solidFill>
                          <a:effectLst/>
                          <a:latin typeface="+mn-lt"/>
                          <a:ea typeface="+mn-ea"/>
                          <a:cs typeface="+mn-cs"/>
                        </a:rPr>
                        <a:t>≥ 10 years old</a:t>
                      </a:r>
                      <a:endParaRPr lang="en-US" sz="1100" b="0" i="0" u="none" strike="noStrike" kern="1200" baseline="0" dirty="0">
                        <a:solidFill>
                          <a:schemeClr val="dk1"/>
                        </a:solidFill>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Existing fan/light combo must not be Energy Star rated or include power-saving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160608">
                <a:tc>
                  <a:txBody>
                    <a:bodyPr/>
                    <a:lstStyle/>
                    <a:p>
                      <a:pPr marL="0" indent="0" algn="ctr">
                        <a:buFont typeface="Arial" panose="020B0604020202020204" pitchFamily="34" charset="0"/>
                        <a:buNone/>
                      </a:pPr>
                      <a:r>
                        <a:rPr lang="en-US" sz="110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Must be Energy Star certified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140244">
                <a:tc>
                  <a:txBody>
                    <a:bodyPr/>
                    <a:lstStyle/>
                    <a:p>
                      <a:pPr marL="0" marR="0" lvl="0" indent="0" algn="ctr"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The estimated SLP customer cost, after applying the measure rebate, ranges from $100 to $200.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82340836"/>
                  </a:ext>
                </a:extLst>
              </a:tr>
              <a:tr h="140244">
                <a:tc>
                  <a:txBody>
                    <a:bodyPr/>
                    <a:lstStyle/>
                    <a:p>
                      <a:pPr marL="0" marR="0" lvl="0" indent="0" algn="ctr"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1 per household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1379384"/>
                  </a:ext>
                </a:extLst>
              </a:tr>
            </a:tbl>
          </a:graphicData>
        </a:graphic>
      </p:graphicFrame>
    </p:spTree>
    <p:extLst>
      <p:ext uri="{BB962C8B-B14F-4D97-AF65-F5344CB8AC3E}">
        <p14:creationId xmlns:p14="http://schemas.microsoft.com/office/powerpoint/2010/main" val="2470143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38C53-F568-EFC8-C43C-3652C7444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CEB90-FFE3-6834-953E-51AFD5C78B58}"/>
              </a:ext>
            </a:extLst>
          </p:cNvPr>
          <p:cNvSpPr>
            <a:spLocks noGrp="1"/>
          </p:cNvSpPr>
          <p:nvPr>
            <p:ph type="title"/>
          </p:nvPr>
        </p:nvSpPr>
        <p:spPr/>
        <p:txBody>
          <a:bodyPr/>
          <a:lstStyle/>
          <a:p>
            <a:r>
              <a:rPr lang="en-US"/>
              <a:t>Retrofit Measure Requirements</a:t>
            </a:r>
          </a:p>
        </p:txBody>
      </p:sp>
      <p:graphicFrame>
        <p:nvGraphicFramePr>
          <p:cNvPr id="3" name="Table 2">
            <a:extLst>
              <a:ext uri="{FF2B5EF4-FFF2-40B4-BE49-F238E27FC236}">
                <a16:creationId xmlns:a16="http://schemas.microsoft.com/office/drawing/2014/main" id="{55D1DCB9-BC4B-5300-D840-1EA37B280FCC}"/>
              </a:ext>
            </a:extLst>
          </p:cNvPr>
          <p:cNvGraphicFramePr>
            <a:graphicFrameLocks noGrp="1"/>
          </p:cNvGraphicFramePr>
          <p:nvPr>
            <p:extLst>
              <p:ext uri="{D42A27DB-BD31-4B8C-83A1-F6EECF244321}">
                <p14:modId xmlns:p14="http://schemas.microsoft.com/office/powerpoint/2010/main" val="519489643"/>
              </p:ext>
            </p:extLst>
          </p:nvPr>
        </p:nvGraphicFramePr>
        <p:xfrm>
          <a:off x="330926" y="1613656"/>
          <a:ext cx="11556274" cy="2529840"/>
        </p:xfrm>
        <a:graphic>
          <a:graphicData uri="http://schemas.openxmlformats.org/drawingml/2006/table">
            <a:tbl>
              <a:tblPr firstRow="1" bandRow="1">
                <a:tableStyleId>{5C22544A-7EE6-4342-B048-85BDC9FD1C3A}</a:tableStyleId>
              </a:tblPr>
              <a:tblGrid>
                <a:gridCol w="2233509">
                  <a:extLst>
                    <a:ext uri="{9D8B030D-6E8A-4147-A177-3AD203B41FA5}">
                      <a16:colId xmlns:a16="http://schemas.microsoft.com/office/drawing/2014/main" val="3549996321"/>
                    </a:ext>
                  </a:extLst>
                </a:gridCol>
                <a:gridCol w="4864015">
                  <a:extLst>
                    <a:ext uri="{9D8B030D-6E8A-4147-A177-3AD203B41FA5}">
                      <a16:colId xmlns:a16="http://schemas.microsoft.com/office/drawing/2014/main" val="3269653310"/>
                    </a:ext>
                  </a:extLst>
                </a:gridCol>
                <a:gridCol w="4458750">
                  <a:extLst>
                    <a:ext uri="{9D8B030D-6E8A-4147-A177-3AD203B41FA5}">
                      <a16:colId xmlns:a16="http://schemas.microsoft.com/office/drawing/2014/main" val="3672628882"/>
                    </a:ext>
                  </a:extLst>
                </a:gridCol>
              </a:tblGrid>
              <a:tr h="231643">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Energy Star</a:t>
                      </a:r>
                      <a:r>
                        <a:rPr lang="en-US" sz="1400" b="1" i="0" u="none" strike="noStrike" kern="1200" baseline="0" dirty="0">
                          <a:solidFill>
                            <a:schemeClr val="bg1"/>
                          </a:solidFill>
                          <a:latin typeface="+mn-lt"/>
                          <a:ea typeface="+mn-ea"/>
                          <a:cs typeface="+mn-cs"/>
                        </a:rPr>
                        <a:t>®</a:t>
                      </a:r>
                      <a:r>
                        <a:rPr lang="en-US" sz="1400" b="1" dirty="0">
                          <a:solidFill>
                            <a:schemeClr val="bg1"/>
                          </a:solidFill>
                        </a:rPr>
                        <a:t> All-in-One Clothes Washer-Dryer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191106">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t>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t>Electric or Non-Electric Space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7155125"/>
                  </a:ext>
                </a:extLst>
              </a:tr>
              <a:tr h="1048186">
                <a:tc>
                  <a:txBody>
                    <a:bodyPr/>
                    <a:lstStyle/>
                    <a:p>
                      <a:pPr marL="0" indent="0" algn="ctr">
                        <a:buFont typeface="Arial" panose="020B0604020202020204" pitchFamily="34" charset="0"/>
                        <a:buNone/>
                      </a:pPr>
                      <a:r>
                        <a:rPr lang="en-US" sz="1050" b="1" dirty="0">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Existing primary washer and dryer must be operational or in need of minor repairs and manufactured 14 years or more prior to the current calendar year.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chemeClr val="dk1"/>
                          </a:solidFill>
                          <a:latin typeface="+mn-lt"/>
                          <a:ea typeface="+mn-ea"/>
                          <a:cs typeface="+mn-cs"/>
                        </a:rPr>
                        <a:t>Existing dryer unit must be heated by electric.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chemeClr val="dk1"/>
                          </a:solidFill>
                          <a:latin typeface="+mn-lt"/>
                          <a:ea typeface="+mn-ea"/>
                          <a:cs typeface="+mn-cs"/>
                        </a:rPr>
                        <a:t>Washer and dryer must be owned by the property owner at the time of replacement. Renters are eligible to replace units with landlord written approval</a:t>
                      </a:r>
                      <a:r>
                        <a:rPr lang="en-US" sz="1050" kern="1200" dirty="0">
                          <a:solidFill>
                            <a:schemeClr val="dk1"/>
                          </a:solidFill>
                          <a:effectLst/>
                          <a:latin typeface="+mn-lt"/>
                          <a:ea typeface="+mn-ea"/>
                          <a:cs typeface="+mn-cs"/>
                        </a:rPr>
                        <a:t>,</a:t>
                      </a:r>
                      <a:r>
                        <a:rPr lang="en-US" sz="1100" kern="1200" dirty="0">
                          <a:solidFill>
                            <a:schemeClr val="dk1"/>
                          </a:solidFill>
                          <a:effectLst/>
                          <a:latin typeface="+mn-lt"/>
                          <a:ea typeface="+mn-ea"/>
                          <a:cs typeface="+mn-cs"/>
                        </a:rPr>
                        <a:t> </a:t>
                      </a:r>
                      <a:r>
                        <a:rPr lang="en-US" sz="1050" kern="1200" dirty="0">
                          <a:solidFill>
                            <a:schemeClr val="dk1"/>
                          </a:solidFill>
                          <a:effectLst/>
                          <a:latin typeface="+mn-lt"/>
                          <a:ea typeface="+mn-ea"/>
                          <a:cs typeface="+mn-cs"/>
                        </a:rPr>
                        <a:t>and the new appliance must remain in the unit after installation.</a:t>
                      </a:r>
                      <a:r>
                        <a:rPr lang="en-US" sz="1050" b="0" i="0" u="none" strike="noStrike" kern="1200" baseline="0" dirty="0">
                          <a:solidFill>
                            <a:schemeClr val="dk1"/>
                          </a:solidFill>
                          <a:latin typeface="+mn-lt"/>
                          <a:ea typeface="+mn-ea"/>
                          <a:cs typeface="+mn-cs"/>
                        </a:rPr>
                        <a:t>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dk1"/>
                          </a:solidFill>
                          <a:effectLst/>
                          <a:latin typeface="+mn-lt"/>
                          <a:ea typeface="+mn-ea"/>
                          <a:cs typeface="+mn-cs"/>
                        </a:rPr>
                        <a:t>Water line repair, replacement, or modification is not covered by the program. Any required water line work must be addressed by the customer prior to installation.</a:t>
                      </a:r>
                      <a:endParaRPr lang="en-US" sz="1050" b="0" i="0" u="none" strike="noStrike" kern="1200" baseline="0" dirty="0">
                        <a:solidFill>
                          <a:schemeClr val="dk1"/>
                        </a:solidFill>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Approval may be requested on a case-by-case basis for non-operational units or those requiring major repairs, including units less than 14 years old</a:t>
                      </a:r>
                      <a:endParaRPr lang="en-US" sz="105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312719">
                <a:tc>
                  <a:txBody>
                    <a:bodyPr/>
                    <a:lstStyle/>
                    <a:p>
                      <a:pPr marL="0" indent="0" algn="ctr">
                        <a:buFont typeface="Arial" panose="020B0604020202020204" pitchFamily="34" charset="0"/>
                        <a:buNone/>
                      </a:pPr>
                      <a:r>
                        <a:rPr lang="en-US" sz="105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Replacement unit will be Energy Star certified and equivalent to the size of the unit currently installed</a:t>
                      </a:r>
                    </a:p>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Existing equipment will be disabled and removed from the property.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191106">
                <a:tc>
                  <a:txBody>
                    <a:bodyPr/>
                    <a:lstStyle/>
                    <a:p>
                      <a:pPr marL="0" indent="0" algn="ctr">
                        <a:buFont typeface="Arial" panose="020B0604020202020204" pitchFamily="34" charset="0"/>
                        <a:buNone/>
                      </a:pPr>
                      <a:r>
                        <a:rPr lang="en-US" sz="105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lgn="l">
                        <a:buFont typeface="Arial" panose="020B0604020202020204" pitchFamily="34" charset="0"/>
                        <a:buChar char="•"/>
                      </a:pPr>
                      <a:r>
                        <a:rPr lang="en-US" sz="1050" b="0">
                          <a:solidFill>
                            <a:schemeClr val="tx1"/>
                          </a:solidFill>
                        </a:rPr>
                        <a:t>1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0169283"/>
                  </a:ext>
                </a:extLst>
              </a:tr>
              <a:tr h="191106">
                <a:tc>
                  <a:txBody>
                    <a:bodyPr/>
                    <a:lstStyle/>
                    <a:p>
                      <a:pPr marL="0" indent="0" algn="ctr">
                        <a:buFont typeface="Arial" panose="020B0604020202020204" pitchFamily="34" charset="0"/>
                        <a:buNone/>
                      </a:pPr>
                      <a:r>
                        <a:rPr lang="en-US" sz="105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The estimated SLP customer cost, after applying the measure rebate, ranges from $800 to $900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68034924"/>
                  </a:ext>
                </a:extLst>
              </a:tr>
            </a:tbl>
          </a:graphicData>
        </a:graphic>
      </p:graphicFrame>
      <p:graphicFrame>
        <p:nvGraphicFramePr>
          <p:cNvPr id="4" name="Table 3">
            <a:extLst>
              <a:ext uri="{FF2B5EF4-FFF2-40B4-BE49-F238E27FC236}">
                <a16:creationId xmlns:a16="http://schemas.microsoft.com/office/drawing/2014/main" id="{92B2666D-6C82-9D68-99B6-58ED751CADCC}"/>
              </a:ext>
            </a:extLst>
          </p:cNvPr>
          <p:cNvGraphicFramePr>
            <a:graphicFrameLocks noGrp="1"/>
          </p:cNvGraphicFramePr>
          <p:nvPr>
            <p:extLst>
              <p:ext uri="{D42A27DB-BD31-4B8C-83A1-F6EECF244321}">
                <p14:modId xmlns:p14="http://schemas.microsoft.com/office/powerpoint/2010/main" val="1477357958"/>
              </p:ext>
            </p:extLst>
          </p:nvPr>
        </p:nvGraphicFramePr>
        <p:xfrm>
          <a:off x="330926" y="4316643"/>
          <a:ext cx="11556275" cy="2362200"/>
        </p:xfrm>
        <a:graphic>
          <a:graphicData uri="http://schemas.openxmlformats.org/drawingml/2006/table">
            <a:tbl>
              <a:tblPr firstRow="1" bandRow="1">
                <a:tableStyleId>{5C22544A-7EE6-4342-B048-85BDC9FD1C3A}</a:tableStyleId>
              </a:tblPr>
              <a:tblGrid>
                <a:gridCol w="2224325">
                  <a:extLst>
                    <a:ext uri="{9D8B030D-6E8A-4147-A177-3AD203B41FA5}">
                      <a16:colId xmlns:a16="http://schemas.microsoft.com/office/drawing/2014/main" val="3549996321"/>
                    </a:ext>
                  </a:extLst>
                </a:gridCol>
                <a:gridCol w="4873200">
                  <a:extLst>
                    <a:ext uri="{9D8B030D-6E8A-4147-A177-3AD203B41FA5}">
                      <a16:colId xmlns:a16="http://schemas.microsoft.com/office/drawing/2014/main" val="3269653310"/>
                    </a:ext>
                  </a:extLst>
                </a:gridCol>
                <a:gridCol w="4458750">
                  <a:extLst>
                    <a:ext uri="{9D8B030D-6E8A-4147-A177-3AD203B41FA5}">
                      <a16:colId xmlns:a16="http://schemas.microsoft.com/office/drawing/2014/main" val="3312435600"/>
                    </a:ext>
                  </a:extLst>
                </a:gridCol>
              </a:tblGrid>
              <a:tr h="178440">
                <a:tc>
                  <a:txBody>
                    <a:bodyPr/>
                    <a:lstStyle/>
                    <a:p>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Energy Star</a:t>
                      </a:r>
                      <a:r>
                        <a:rPr lang="en-US" sz="1400" b="1" i="0" u="none" strike="noStrike" kern="1200" baseline="0" dirty="0">
                          <a:solidFill>
                            <a:schemeClr val="bg1"/>
                          </a:solidFill>
                          <a:latin typeface="+mn-lt"/>
                          <a:ea typeface="+mn-ea"/>
                          <a:cs typeface="+mn-cs"/>
                        </a:rPr>
                        <a:t>®</a:t>
                      </a:r>
                      <a:r>
                        <a:rPr lang="en-US" sz="1400" b="1" dirty="0">
                          <a:solidFill>
                            <a:schemeClr val="bg1"/>
                          </a:solidFill>
                        </a:rPr>
                        <a:t> Clothes Washer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178440">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t>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a:t>Electric or Non-Electric Space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1593931"/>
                  </a:ext>
                </a:extLst>
              </a:tr>
              <a:tr h="178440">
                <a:tc>
                  <a:txBody>
                    <a:bodyPr/>
                    <a:lstStyle/>
                    <a:p>
                      <a:pPr marL="0" indent="0" algn="ctr">
                        <a:buFont typeface="Arial" panose="020B0604020202020204" pitchFamily="34" charset="0"/>
                        <a:buNone/>
                      </a:pPr>
                      <a:r>
                        <a:rPr lang="en-US" sz="105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Existing primary washer must be operational or in need of minor repairs and manufactured 14 years or more prior to the current calendar year. </a:t>
                      </a:r>
                    </a:p>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chemeClr val="dk1"/>
                          </a:solidFill>
                          <a:latin typeface="+mn-lt"/>
                          <a:ea typeface="+mn-ea"/>
                          <a:cs typeface="+mn-cs"/>
                        </a:rPr>
                        <a:t>Washer must be owned by the property owner at the time of replacement. Renters are eligible to replace unit with landlord written approval</a:t>
                      </a:r>
                      <a:r>
                        <a:rPr lang="en-US" sz="1050" kern="1200" dirty="0">
                          <a:solidFill>
                            <a:schemeClr val="dk1"/>
                          </a:solidFill>
                          <a:effectLst/>
                          <a:latin typeface="+mn-lt"/>
                          <a:ea typeface="+mn-ea"/>
                          <a:cs typeface="+mn-cs"/>
                        </a:rPr>
                        <a:t>, and the new appliance must remain in the unit after installation.</a:t>
                      </a:r>
                      <a:r>
                        <a:rPr lang="en-US" sz="1050" b="0" i="0" u="none" strike="noStrike" kern="1200" baseline="0" dirty="0">
                          <a:solidFill>
                            <a:schemeClr val="dk1"/>
                          </a:solidFill>
                          <a:latin typeface="+mn-lt"/>
                          <a:ea typeface="+mn-ea"/>
                          <a:cs typeface="+mn-cs"/>
                        </a:rPr>
                        <a:t> </a:t>
                      </a:r>
                    </a:p>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dk1"/>
                          </a:solidFill>
                          <a:effectLst/>
                          <a:latin typeface="+mn-lt"/>
                          <a:ea typeface="+mn-ea"/>
                          <a:cs typeface="+mn-cs"/>
                        </a:rPr>
                        <a:t>Water line repair, replacement, or modification is not covered by the program. Any required water line work must be addressed by the customer prior to installation.</a:t>
                      </a:r>
                      <a:endParaRPr lang="en-US" sz="1050" b="0" i="0" u="none" strike="noStrike" kern="1200" baseline="0" dirty="0">
                        <a:solidFill>
                          <a:schemeClr val="dk1"/>
                        </a:solidFill>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Approval may be requested on a case-by-case basis for non-operational units or those requiring major repairs, including units less than 14 years old</a:t>
                      </a:r>
                      <a:endParaRPr lang="en-US" sz="105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368032">
                <a:tc>
                  <a:txBody>
                    <a:bodyPr/>
                    <a:lstStyle/>
                    <a:p>
                      <a:pPr marL="0" indent="0" algn="ctr">
                        <a:buFont typeface="Arial" panose="020B0604020202020204" pitchFamily="34" charset="0"/>
                        <a:buNone/>
                      </a:pPr>
                      <a:r>
                        <a:rPr lang="en-US" sz="105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Replacement unit size will be Energy Star or CEE Tier 2 certified and equivalent to the unit currently installed. </a:t>
                      </a:r>
                    </a:p>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Existing equipment will be disabled and removed from the property.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178440">
                <a:tc>
                  <a:txBody>
                    <a:bodyPr/>
                    <a:lstStyle/>
                    <a:p>
                      <a:pPr marL="0" indent="0" algn="ctr">
                        <a:buFont typeface="Arial" panose="020B0604020202020204" pitchFamily="34" charset="0"/>
                        <a:buNone/>
                      </a:pPr>
                      <a:r>
                        <a:rPr lang="en-US" sz="105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a:solidFill>
                            <a:schemeClr val="tx1"/>
                          </a:solidFill>
                        </a:rPr>
                        <a:t>1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0169283"/>
                  </a:ext>
                </a:extLst>
              </a:tr>
              <a:tr h="178440">
                <a:tc>
                  <a:txBody>
                    <a:bodyPr/>
                    <a:lstStyle/>
                    <a:p>
                      <a:pPr marL="0" indent="0" algn="ctr">
                        <a:buFont typeface="Arial" panose="020B0604020202020204" pitchFamily="34" charset="0"/>
                        <a:buNone/>
                      </a:pPr>
                      <a:r>
                        <a:rPr lang="en-US" sz="105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The estimated SLP customer cost, after applying the measure rebate, ranges from $400 to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11156542"/>
                  </a:ext>
                </a:extLst>
              </a:tr>
            </a:tbl>
          </a:graphicData>
        </a:graphic>
      </p:graphicFrame>
    </p:spTree>
    <p:extLst>
      <p:ext uri="{BB962C8B-B14F-4D97-AF65-F5344CB8AC3E}">
        <p14:creationId xmlns:p14="http://schemas.microsoft.com/office/powerpoint/2010/main" val="805342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911BC-F22D-15F3-C02D-EED90A97D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AB199-6B0C-FB08-104F-59A66CFC0860}"/>
              </a:ext>
            </a:extLst>
          </p:cNvPr>
          <p:cNvSpPr>
            <a:spLocks noGrp="1"/>
          </p:cNvSpPr>
          <p:nvPr>
            <p:ph type="title"/>
          </p:nvPr>
        </p:nvSpPr>
        <p:spPr/>
        <p:txBody>
          <a:bodyPr/>
          <a:lstStyle/>
          <a:p>
            <a:r>
              <a:rPr lang="en-US"/>
              <a:t>Retrofit Measure Requirements</a:t>
            </a:r>
          </a:p>
        </p:txBody>
      </p:sp>
      <p:graphicFrame>
        <p:nvGraphicFramePr>
          <p:cNvPr id="3" name="Table 2">
            <a:extLst>
              <a:ext uri="{FF2B5EF4-FFF2-40B4-BE49-F238E27FC236}">
                <a16:creationId xmlns:a16="http://schemas.microsoft.com/office/drawing/2014/main" id="{5C7C7DBC-C17C-0882-5CD7-1F29A260CEB0}"/>
              </a:ext>
            </a:extLst>
          </p:cNvPr>
          <p:cNvGraphicFramePr>
            <a:graphicFrameLocks noGrp="1"/>
          </p:cNvGraphicFramePr>
          <p:nvPr>
            <p:extLst>
              <p:ext uri="{D42A27DB-BD31-4B8C-83A1-F6EECF244321}">
                <p14:modId xmlns:p14="http://schemas.microsoft.com/office/powerpoint/2010/main" val="3374890225"/>
              </p:ext>
            </p:extLst>
          </p:nvPr>
        </p:nvGraphicFramePr>
        <p:xfrm>
          <a:off x="625540" y="1737444"/>
          <a:ext cx="10956861" cy="2750808"/>
        </p:xfrm>
        <a:graphic>
          <a:graphicData uri="http://schemas.openxmlformats.org/drawingml/2006/table">
            <a:tbl>
              <a:tblPr firstRow="1" bandRow="1">
                <a:tableStyleId>{5C22544A-7EE6-4342-B048-85BDC9FD1C3A}</a:tableStyleId>
              </a:tblPr>
              <a:tblGrid>
                <a:gridCol w="2082825">
                  <a:extLst>
                    <a:ext uri="{9D8B030D-6E8A-4147-A177-3AD203B41FA5}">
                      <a16:colId xmlns:a16="http://schemas.microsoft.com/office/drawing/2014/main" val="3549996321"/>
                    </a:ext>
                  </a:extLst>
                </a:gridCol>
                <a:gridCol w="4646557">
                  <a:extLst>
                    <a:ext uri="{9D8B030D-6E8A-4147-A177-3AD203B41FA5}">
                      <a16:colId xmlns:a16="http://schemas.microsoft.com/office/drawing/2014/main" val="3269653310"/>
                    </a:ext>
                  </a:extLst>
                </a:gridCol>
                <a:gridCol w="4227479">
                  <a:extLst>
                    <a:ext uri="{9D8B030D-6E8A-4147-A177-3AD203B41FA5}">
                      <a16:colId xmlns:a16="http://schemas.microsoft.com/office/drawing/2014/main" val="3672628882"/>
                    </a:ext>
                  </a:extLst>
                </a:gridCol>
              </a:tblGrid>
              <a:tr h="332424">
                <a:tc>
                  <a:txBody>
                    <a:bodyPr/>
                    <a:lstStyle/>
                    <a:p>
                      <a:endParaRPr lang="en-US" sz="12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Energy Star</a:t>
                      </a:r>
                      <a:r>
                        <a:rPr lang="en-US" sz="1400" b="1" i="0" u="none" strike="noStrike" kern="1200" baseline="0" dirty="0">
                          <a:solidFill>
                            <a:schemeClr val="bg1"/>
                          </a:solidFill>
                          <a:latin typeface="+mn-lt"/>
                          <a:ea typeface="+mn-ea"/>
                          <a:cs typeface="+mn-cs"/>
                        </a:rPr>
                        <a:t>®</a:t>
                      </a:r>
                      <a:r>
                        <a:rPr lang="en-US" sz="1400" b="1" dirty="0">
                          <a:solidFill>
                            <a:schemeClr val="bg1"/>
                          </a:solidFill>
                        </a:rPr>
                        <a:t> Heat Pump Clothes Dryer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hMerge="1">
                  <a:txBody>
                    <a:bodyPr/>
                    <a:lstStyle/>
                    <a:p>
                      <a:endParaRPr lang="en-US"/>
                    </a:p>
                  </a:txBody>
                  <a:tcPr/>
                </a:tc>
                <a:extLst>
                  <a:ext uri="{0D108BD9-81ED-4DB2-BD59-A6C34878D82A}">
                    <a16:rowId xmlns:a16="http://schemas.microsoft.com/office/drawing/2014/main" val="1348053329"/>
                  </a:ext>
                </a:extLst>
              </a:tr>
              <a:tr h="274250">
                <a:tc>
                  <a:txBody>
                    <a:bodyPr/>
                    <a:lstStyle/>
                    <a:p>
                      <a:pPr marL="0" marR="0" lvl="0" indent="0" algn="ctr"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a:solidFill>
                            <a:schemeClr val="bg1"/>
                          </a:solidFill>
                        </a:rPr>
                        <a:t>Residence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t>Electric or Non-Electric Water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t>Electric or Non-Electric Space Heating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7155125"/>
                  </a:ext>
                </a:extLst>
              </a:tr>
              <a:tr h="972340">
                <a:tc>
                  <a:txBody>
                    <a:bodyPr/>
                    <a:lstStyle/>
                    <a:p>
                      <a:pPr marL="0" indent="0" algn="ctr">
                        <a:buFont typeface="Arial" panose="020B0604020202020204" pitchFamily="34" charset="0"/>
                        <a:buNone/>
                      </a:pPr>
                      <a:r>
                        <a:rPr lang="en-US" sz="1050" b="1">
                          <a:solidFill>
                            <a:schemeClr val="bg1"/>
                          </a:solidFill>
                        </a:rPr>
                        <a:t>Measure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Existing primary dryer must be operational or in need of minor repairs and manufactured 14 years or more prior to the current calendar year. </a:t>
                      </a:r>
                    </a:p>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chemeClr val="dk1"/>
                          </a:solidFill>
                          <a:latin typeface="+mn-lt"/>
                          <a:ea typeface="+mn-ea"/>
                          <a:cs typeface="+mn-cs"/>
                        </a:rPr>
                        <a:t>Existing dryer unit must be heated by electric.</a:t>
                      </a:r>
                    </a:p>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chemeClr val="dk1"/>
                          </a:solidFill>
                          <a:latin typeface="+mn-lt"/>
                          <a:ea typeface="+mn-ea"/>
                          <a:cs typeface="+mn-cs"/>
                        </a:rPr>
                        <a:t>Dryer must be owned by the property owner at the time of replacement. Renters are eligible to replace unit with landlord written approval</a:t>
                      </a:r>
                      <a:r>
                        <a:rPr lang="en-US" sz="1050" kern="1200" dirty="0">
                          <a:solidFill>
                            <a:schemeClr val="dk1"/>
                          </a:solidFill>
                          <a:effectLst/>
                          <a:latin typeface="+mn-lt"/>
                          <a:ea typeface="+mn-ea"/>
                          <a:cs typeface="+mn-cs"/>
                        </a:rPr>
                        <a:t>, and the new appliance must remain in the unit after installation.</a:t>
                      </a:r>
                      <a:r>
                        <a:rPr lang="en-US" sz="1050" b="0" i="0" u="none" strike="noStrike" kern="1200" baseline="0" dirty="0">
                          <a:solidFill>
                            <a:schemeClr val="dk1"/>
                          </a:solidFill>
                          <a:latin typeface="+mn-lt"/>
                          <a:ea typeface="+mn-ea"/>
                          <a:cs typeface="+mn-cs"/>
                        </a:rPr>
                        <a:t>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Approval may be requested on a case-by-case basis for non-operational units or those requiring major repairs, including units less than 14 years old</a:t>
                      </a:r>
                      <a:endParaRPr lang="en-US" sz="105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08530312"/>
                  </a:ext>
                </a:extLst>
              </a:tr>
              <a:tr h="448772">
                <a:tc>
                  <a:txBody>
                    <a:bodyPr/>
                    <a:lstStyle/>
                    <a:p>
                      <a:pPr marL="0" indent="0" algn="ctr">
                        <a:buFont typeface="Arial" panose="020B0604020202020204" pitchFamily="34" charset="0"/>
                        <a:buNone/>
                      </a:pPr>
                      <a:r>
                        <a:rPr lang="en-US" sz="1050" b="1">
                          <a:solidFill>
                            <a:schemeClr val="bg1"/>
                          </a:solidFill>
                        </a:rPr>
                        <a:t>Measure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Replacement unit will be Energy Star Most Efficient and equivalent to the size of the unit currently installed</a:t>
                      </a:r>
                    </a:p>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Existing equipment will be disabled and removed from the property.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6319702"/>
                  </a:ext>
                </a:extLst>
              </a:tr>
              <a:tr h="274250">
                <a:tc>
                  <a:txBody>
                    <a:bodyPr/>
                    <a:lstStyle/>
                    <a:p>
                      <a:pPr marL="0" indent="0" algn="ctr">
                        <a:buFont typeface="Arial" panose="020B0604020202020204" pitchFamily="34" charset="0"/>
                        <a:buNone/>
                      </a:pPr>
                      <a:r>
                        <a:rPr lang="en-US" sz="1050" b="1">
                          <a:solidFill>
                            <a:schemeClr val="bg1"/>
                          </a:solidFill>
                        </a:rPr>
                        <a:t>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indent="-171450" algn="l">
                        <a:buFont typeface="Arial" panose="020B0604020202020204" pitchFamily="34" charset="0"/>
                        <a:buChar char="•"/>
                      </a:pPr>
                      <a:r>
                        <a:rPr lang="en-US" sz="1050" b="0" dirty="0">
                          <a:solidFill>
                            <a:schemeClr val="tx1"/>
                          </a:solidFill>
                        </a:rPr>
                        <a:t>1 per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0169283"/>
                  </a:ext>
                </a:extLst>
              </a:tr>
              <a:tr h="448772">
                <a:tc>
                  <a:txBody>
                    <a:bodyPr/>
                    <a:lstStyle/>
                    <a:p>
                      <a:pPr marL="0" indent="0" algn="ctr">
                        <a:buFont typeface="Arial" panose="020B0604020202020204" pitchFamily="34" charset="0"/>
                        <a:buNone/>
                      </a:pPr>
                      <a:r>
                        <a:rPr lang="en-US" sz="1050" b="1">
                          <a:solidFill>
                            <a:schemeClr val="bg1"/>
                          </a:solidFill>
                        </a:rPr>
                        <a:t>Estimated SLP Customer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2B27"/>
                    </a:solidFill>
                  </a:tcPr>
                </a:tc>
                <a:tc gridSpan="2">
                  <a:txBody>
                    <a:bodyPr/>
                    <a:lstStyle/>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baseline="0" dirty="0">
                          <a:solidFill>
                            <a:schemeClr val="dk1"/>
                          </a:solidFill>
                          <a:latin typeface="+mn-lt"/>
                          <a:ea typeface="+mn-ea"/>
                          <a:cs typeface="+mn-cs"/>
                        </a:rPr>
                        <a:t>The estimated CAP customer cost, after applying the measure rebate, ranges from $100 to $200</a:t>
                      </a:r>
                    </a:p>
                    <a:p>
                      <a:pPr marL="171450" indent="-171450">
                        <a:buFont typeface="Arial" panose="020B0604020202020204" pitchFamily="34" charset="0"/>
                        <a:buChar char="•"/>
                      </a:pPr>
                      <a:r>
                        <a:rPr lang="en-US" sz="1050" b="0" i="0" u="none" strike="noStrike" kern="1200" baseline="0" dirty="0">
                          <a:solidFill>
                            <a:schemeClr val="dk1"/>
                          </a:solidFill>
                          <a:latin typeface="+mn-lt"/>
                          <a:ea typeface="+mn-ea"/>
                          <a:cs typeface="+mn-cs"/>
                        </a:rPr>
                        <a:t>The estimated SLP customer cost, after applying the measure rebate, ranges from $600 to $700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68034924"/>
                  </a:ext>
                </a:extLst>
              </a:tr>
            </a:tbl>
          </a:graphicData>
        </a:graphic>
      </p:graphicFrame>
    </p:spTree>
    <p:extLst>
      <p:ext uri="{BB962C8B-B14F-4D97-AF65-F5344CB8AC3E}">
        <p14:creationId xmlns:p14="http://schemas.microsoft.com/office/powerpoint/2010/main" val="98507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0579FD-27AD-1EEB-F084-61C4DF44FB8B}"/>
              </a:ext>
            </a:extLst>
          </p:cNvPr>
          <p:cNvSpPr>
            <a:spLocks noGrp="1"/>
          </p:cNvSpPr>
          <p:nvPr>
            <p:ph type="title"/>
          </p:nvPr>
        </p:nvSpPr>
        <p:spPr>
          <a:xfrm>
            <a:off x="2501900" y="274639"/>
            <a:ext cx="6781800" cy="979827"/>
          </a:xfrm>
        </p:spPr>
        <p:txBody>
          <a:bodyPr/>
          <a:lstStyle/>
          <a:p>
            <a:r>
              <a:rPr lang="en-US">
                <a:ea typeface="Calibri"/>
                <a:cs typeface="Calibri"/>
              </a:rPr>
              <a:t>KEY PROGRAM CONTACTS</a:t>
            </a:r>
          </a:p>
        </p:txBody>
      </p:sp>
      <p:sp>
        <p:nvSpPr>
          <p:cNvPr id="8" name="Content Placeholder 7">
            <a:extLst>
              <a:ext uri="{FF2B5EF4-FFF2-40B4-BE49-F238E27FC236}">
                <a16:creationId xmlns:a16="http://schemas.microsoft.com/office/drawing/2014/main" id="{40EC0FBE-139E-3144-9439-8A69F3D0156F}"/>
              </a:ext>
            </a:extLst>
          </p:cNvPr>
          <p:cNvSpPr>
            <a:spLocks noGrp="1"/>
          </p:cNvSpPr>
          <p:nvPr>
            <p:ph idx="1"/>
          </p:nvPr>
        </p:nvSpPr>
        <p:spPr>
          <a:xfrm>
            <a:off x="941188" y="1689268"/>
            <a:ext cx="10972800" cy="4819348"/>
          </a:xfrm>
        </p:spPr>
        <p:txBody>
          <a:bodyPr/>
          <a:lstStyle/>
          <a:p>
            <a:pPr marL="0" indent="0">
              <a:buNone/>
            </a:pPr>
            <a:r>
              <a:rPr lang="en-US" sz="1400" b="1" dirty="0">
                <a:ea typeface="Calibri"/>
                <a:cs typeface="Calibri"/>
              </a:rPr>
              <a:t>                                                                                                     </a:t>
            </a:r>
            <a:r>
              <a:rPr lang="en-US" sz="1600" b="1" dirty="0">
                <a:ea typeface="Calibri"/>
                <a:cs typeface="Calibri"/>
              </a:rPr>
              <a:t> </a:t>
            </a:r>
            <a:endParaRPr lang="en-US" dirty="0"/>
          </a:p>
          <a:p>
            <a:pPr marL="0" indent="0">
              <a:buNone/>
            </a:pPr>
            <a:endParaRPr lang="en-US" sz="1600" b="1" dirty="0">
              <a:ea typeface="Calibri"/>
              <a:cs typeface="Calibri"/>
            </a:endParaRPr>
          </a:p>
          <a:p>
            <a:pPr marL="0" indent="0">
              <a:buNone/>
            </a:pPr>
            <a:endParaRPr lang="en-US" sz="1400" b="1" dirty="0">
              <a:ea typeface="Calibri"/>
              <a:cs typeface="Calibri"/>
            </a:endParaRPr>
          </a:p>
          <a:p>
            <a:pPr marL="0" indent="0">
              <a:buNone/>
            </a:pPr>
            <a:endParaRPr lang="en-US" sz="1600" b="1" dirty="0">
              <a:ea typeface="Calibri"/>
              <a:cs typeface="Calibri"/>
            </a:endParaRPr>
          </a:p>
          <a:p>
            <a:pPr marL="0" indent="0">
              <a:buNone/>
            </a:pPr>
            <a:endParaRPr lang="en-US" sz="1600" dirty="0">
              <a:ea typeface="Calibri"/>
              <a:cs typeface="Calibri"/>
            </a:endParaRPr>
          </a:p>
          <a:p>
            <a:pPr marL="0" indent="0">
              <a:buNone/>
            </a:pPr>
            <a:r>
              <a:rPr lang="en-US" sz="1600" b="1" dirty="0">
                <a:ea typeface="Calibri"/>
                <a:cs typeface="Calibri"/>
              </a:rPr>
              <a:t>                                                                                           </a:t>
            </a:r>
          </a:p>
          <a:p>
            <a:pPr marL="0" indent="0">
              <a:buNone/>
            </a:pPr>
            <a:endParaRPr lang="en-US" sz="1600" dirty="0">
              <a:ea typeface="Calibri"/>
              <a:cs typeface="Calibri"/>
            </a:endParaRPr>
          </a:p>
          <a:p>
            <a:pPr marL="0" indent="0">
              <a:buNone/>
            </a:pPr>
            <a:r>
              <a:rPr lang="en-US" sz="1600" b="1" dirty="0">
                <a:ea typeface="Calibri"/>
                <a:cs typeface="Calibri"/>
              </a:rPr>
              <a:t>                                                </a:t>
            </a:r>
          </a:p>
          <a:p>
            <a:endParaRPr lang="en-US" dirty="0">
              <a:ea typeface="Calibri"/>
              <a:cs typeface="Calibri"/>
            </a:endParaRPr>
          </a:p>
          <a:p>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11" name="Rectangle: Rounded Corners 10">
            <a:extLst>
              <a:ext uri="{FF2B5EF4-FFF2-40B4-BE49-F238E27FC236}">
                <a16:creationId xmlns:a16="http://schemas.microsoft.com/office/drawing/2014/main" id="{2EAE3076-0041-4891-A3A0-BCD451D63608}"/>
              </a:ext>
            </a:extLst>
          </p:cNvPr>
          <p:cNvSpPr/>
          <p:nvPr/>
        </p:nvSpPr>
        <p:spPr>
          <a:xfrm>
            <a:off x="3456561" y="1653954"/>
            <a:ext cx="5002424" cy="10700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solidFill>
                  <a:schemeClr val="bg1"/>
                </a:solidFill>
                <a:latin typeface="Arial" panose="020B0604020202020204" pitchFamily="34" charset="0"/>
                <a:ea typeface="Calibri"/>
                <a:cs typeface="Arial" panose="020B0604020202020204" pitchFamily="34" charset="0"/>
              </a:rPr>
              <a:t>Deanna Gilliland</a:t>
            </a:r>
          </a:p>
          <a:p>
            <a:pPr algn="ctr"/>
            <a:r>
              <a:rPr lang="en-US" sz="1600" dirty="0">
                <a:solidFill>
                  <a:schemeClr val="bg1"/>
                </a:solidFill>
                <a:latin typeface="Arial" panose="020B0604020202020204" pitchFamily="34" charset="0"/>
                <a:ea typeface="Calibri"/>
                <a:cs typeface="Arial" panose="020B0604020202020204" pitchFamily="34" charset="0"/>
              </a:rPr>
              <a:t>AEP Ohio – EE &amp; Consumer Programs Manager</a:t>
            </a:r>
          </a:p>
          <a:p>
            <a:pPr algn="ctr"/>
            <a:r>
              <a:rPr lang="en-US" sz="1600" dirty="0">
                <a:solidFill>
                  <a:schemeClr val="bg1"/>
                </a:solidFill>
                <a:latin typeface="Arial" panose="020B0604020202020204" pitchFamily="34" charset="0"/>
                <a:ea typeface="Calibri"/>
                <a:cs typeface="Arial" panose="020B0604020202020204" pitchFamily="34" charset="0"/>
                <a:hlinkClick r:id="rId2">
                  <a:extLst>
                    <a:ext uri="{A12FA001-AC4F-418D-AE19-62706E023703}">
                      <ahyp:hlinkClr xmlns:ahyp="http://schemas.microsoft.com/office/drawing/2018/hyperlinkcolor" val="tx"/>
                    </a:ext>
                  </a:extLst>
                </a:hlinkClick>
              </a:rPr>
              <a:t>dmgilliland@aep.com</a:t>
            </a:r>
            <a:endParaRPr lang="en-US" sz="1600" dirty="0">
              <a:solidFill>
                <a:schemeClr val="bg1"/>
              </a:solidFill>
              <a:latin typeface="Arial" panose="020B0604020202020204" pitchFamily="34" charset="0"/>
              <a:ea typeface="Calibri"/>
              <a:cs typeface="Arial" panose="020B0604020202020204" pitchFamily="34" charset="0"/>
            </a:endParaRPr>
          </a:p>
          <a:p>
            <a:pPr algn="ctr"/>
            <a:r>
              <a:rPr lang="en-US" sz="1600" dirty="0">
                <a:solidFill>
                  <a:schemeClr val="bg1"/>
                </a:solidFill>
                <a:latin typeface="Arial" panose="020B0604020202020204" pitchFamily="34" charset="0"/>
                <a:ea typeface="Calibri"/>
                <a:cs typeface="Arial" panose="020B0604020202020204" pitchFamily="34" charset="0"/>
              </a:rPr>
              <a:t>614-935-3120</a:t>
            </a:r>
          </a:p>
        </p:txBody>
      </p:sp>
      <p:sp>
        <p:nvSpPr>
          <p:cNvPr id="12" name="Rectangle: Rounded Corners 11">
            <a:extLst>
              <a:ext uri="{FF2B5EF4-FFF2-40B4-BE49-F238E27FC236}">
                <a16:creationId xmlns:a16="http://schemas.microsoft.com/office/drawing/2014/main" id="{AAAEF3F0-0DD3-8B5C-55D3-0D7E98098E7B}"/>
              </a:ext>
            </a:extLst>
          </p:cNvPr>
          <p:cNvSpPr/>
          <p:nvPr/>
        </p:nvSpPr>
        <p:spPr>
          <a:xfrm>
            <a:off x="3456560" y="2957887"/>
            <a:ext cx="5002425" cy="1070099"/>
          </a:xfrm>
          <a:prstGeom prst="roundRect">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sz="1600" dirty="0">
                <a:solidFill>
                  <a:schemeClr val="bg1"/>
                </a:solidFill>
                <a:latin typeface="Arial" panose="020B0604020202020204" pitchFamily="34" charset="0"/>
                <a:ea typeface="Calibri"/>
                <a:cs typeface="Arial" panose="020B0604020202020204" pitchFamily="34" charset="0"/>
              </a:rPr>
              <a:t>Dylan Matthews</a:t>
            </a:r>
          </a:p>
          <a:p>
            <a:pPr algn="ctr"/>
            <a:r>
              <a:rPr lang="en-US" sz="1600" dirty="0">
                <a:solidFill>
                  <a:schemeClr val="bg1"/>
                </a:solidFill>
                <a:latin typeface="Arial" panose="020B0604020202020204" pitchFamily="34" charset="0"/>
                <a:ea typeface="Calibri"/>
                <a:cs typeface="Arial" panose="020B0604020202020204" pitchFamily="34" charset="0"/>
              </a:rPr>
              <a:t>Resource Innovations – Solution Delivery Director</a:t>
            </a:r>
          </a:p>
          <a:p>
            <a:pPr algn="ctr"/>
            <a:r>
              <a:rPr lang="en-US" sz="1600" dirty="0">
                <a:solidFill>
                  <a:schemeClr val="bg1"/>
                </a:solidFill>
                <a:latin typeface="Arial" panose="020B0604020202020204" pitchFamily="34" charset="0"/>
                <a:ea typeface="Calibri"/>
                <a:cs typeface="Arial" panose="020B0604020202020204" pitchFamily="34" charset="0"/>
                <a:hlinkClick r:id="rId3">
                  <a:extLst>
                    <a:ext uri="{A12FA001-AC4F-418D-AE19-62706E023703}">
                      <ahyp:hlinkClr xmlns:ahyp="http://schemas.microsoft.com/office/drawing/2018/hyperlinkcolor" val="tx"/>
                    </a:ext>
                  </a:extLst>
                </a:hlinkClick>
              </a:rPr>
              <a:t>Dmatthews@resource-innovations.com</a:t>
            </a:r>
            <a:r>
              <a:rPr lang="en-US" sz="1600" dirty="0">
                <a:solidFill>
                  <a:schemeClr val="bg1"/>
                </a:solidFill>
                <a:latin typeface="Arial" panose="020B0604020202020204" pitchFamily="34" charset="0"/>
                <a:ea typeface="Calibri"/>
                <a:cs typeface="Arial" panose="020B0604020202020204" pitchFamily="34" charset="0"/>
              </a:rPr>
              <a:t> </a:t>
            </a:r>
          </a:p>
          <a:p>
            <a:pPr algn="ctr"/>
            <a:r>
              <a:rPr lang="en-US" sz="1600" dirty="0">
                <a:solidFill>
                  <a:schemeClr val="bg1"/>
                </a:solidFill>
                <a:latin typeface="Arial" panose="020B0604020202020204" pitchFamily="34" charset="0"/>
                <a:ea typeface="Calibri"/>
                <a:cs typeface="Arial" panose="020B0604020202020204" pitchFamily="34" charset="0"/>
              </a:rPr>
              <a:t>773-415-8239</a:t>
            </a:r>
          </a:p>
        </p:txBody>
      </p:sp>
      <p:sp>
        <p:nvSpPr>
          <p:cNvPr id="13" name="Rectangle: Rounded Corners 12">
            <a:extLst>
              <a:ext uri="{FF2B5EF4-FFF2-40B4-BE49-F238E27FC236}">
                <a16:creationId xmlns:a16="http://schemas.microsoft.com/office/drawing/2014/main" id="{37FACDE3-3057-6012-0A6E-DB4749D4E301}"/>
              </a:ext>
            </a:extLst>
          </p:cNvPr>
          <p:cNvSpPr/>
          <p:nvPr/>
        </p:nvSpPr>
        <p:spPr>
          <a:xfrm>
            <a:off x="761990" y="4274111"/>
            <a:ext cx="5194752" cy="1070100"/>
          </a:xfrm>
          <a:prstGeom prst="roundRect">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sz="1600" dirty="0">
                <a:solidFill>
                  <a:schemeClr val="bg1"/>
                </a:solidFill>
                <a:latin typeface="Arial" panose="020B0604020202020204" pitchFamily="34" charset="0"/>
                <a:ea typeface="Calibri"/>
                <a:cs typeface="Arial" panose="020B0604020202020204" pitchFamily="34" charset="0"/>
              </a:rPr>
              <a:t>Dani Kissel </a:t>
            </a:r>
          </a:p>
          <a:p>
            <a:pPr algn="ctr"/>
            <a:r>
              <a:rPr lang="en-US" sz="1600" dirty="0">
                <a:solidFill>
                  <a:schemeClr val="bg1"/>
                </a:solidFill>
                <a:latin typeface="Arial" panose="020B0604020202020204" pitchFamily="34" charset="0"/>
                <a:ea typeface="Calibri"/>
                <a:cs typeface="Arial" panose="020B0604020202020204" pitchFamily="34" charset="0"/>
              </a:rPr>
              <a:t>Resource Innovations – Solution Delivery Lead</a:t>
            </a:r>
          </a:p>
          <a:p>
            <a:pPr algn="ctr"/>
            <a:r>
              <a:rPr lang="en-US" sz="1600" dirty="0">
                <a:solidFill>
                  <a:schemeClr val="bg1"/>
                </a:solidFill>
                <a:latin typeface="Arial" panose="020B0604020202020204" pitchFamily="34" charset="0"/>
                <a:ea typeface="Calibri"/>
                <a:cs typeface="Arial" panose="020B0604020202020204" pitchFamily="34" charset="0"/>
                <a:hlinkClick r:id="rId4">
                  <a:extLst>
                    <a:ext uri="{A12FA001-AC4F-418D-AE19-62706E023703}">
                      <ahyp:hlinkClr xmlns:ahyp="http://schemas.microsoft.com/office/drawing/2018/hyperlinkcolor" val="tx"/>
                    </a:ext>
                  </a:extLst>
                </a:hlinkClick>
              </a:rPr>
              <a:t>Dkissel@resource-innovations.com</a:t>
            </a:r>
            <a:r>
              <a:rPr lang="en-US" sz="1600" dirty="0">
                <a:solidFill>
                  <a:schemeClr val="bg1"/>
                </a:solidFill>
                <a:latin typeface="Arial" panose="020B0604020202020204" pitchFamily="34" charset="0"/>
                <a:ea typeface="Calibri"/>
                <a:cs typeface="Arial" panose="020B0604020202020204" pitchFamily="34" charset="0"/>
              </a:rPr>
              <a:t> </a:t>
            </a:r>
          </a:p>
          <a:p>
            <a:pPr algn="ctr"/>
            <a:r>
              <a:rPr lang="en-US" sz="1600" dirty="0">
                <a:solidFill>
                  <a:schemeClr val="bg1"/>
                </a:solidFill>
                <a:latin typeface="Arial" panose="020B0604020202020204" pitchFamily="34" charset="0"/>
                <a:ea typeface="Calibri"/>
                <a:cs typeface="Arial" panose="020B0604020202020204" pitchFamily="34" charset="0"/>
              </a:rPr>
              <a:t>513-207-8420</a:t>
            </a:r>
          </a:p>
        </p:txBody>
      </p:sp>
      <p:sp>
        <p:nvSpPr>
          <p:cNvPr id="14" name="Rectangle: Rounded Corners 13">
            <a:extLst>
              <a:ext uri="{FF2B5EF4-FFF2-40B4-BE49-F238E27FC236}">
                <a16:creationId xmlns:a16="http://schemas.microsoft.com/office/drawing/2014/main" id="{31086FDB-217C-FCA0-C251-EC84AB3C3CCF}"/>
              </a:ext>
            </a:extLst>
          </p:cNvPr>
          <p:cNvSpPr/>
          <p:nvPr/>
        </p:nvSpPr>
        <p:spPr>
          <a:xfrm>
            <a:off x="6226531" y="4274112"/>
            <a:ext cx="5194751" cy="1070099"/>
          </a:xfrm>
          <a:prstGeom prst="roundRect">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sz="1600" dirty="0">
                <a:solidFill>
                  <a:schemeClr val="bg1"/>
                </a:solidFill>
                <a:latin typeface="Arial" panose="020B0604020202020204" pitchFamily="34" charset="0"/>
                <a:ea typeface="Calibri"/>
                <a:cs typeface="Arial" panose="020B0604020202020204" pitchFamily="34" charset="0"/>
              </a:rPr>
              <a:t>Tim Petrides</a:t>
            </a:r>
          </a:p>
          <a:p>
            <a:pPr algn="ctr"/>
            <a:r>
              <a:rPr lang="en-US" sz="1600" dirty="0">
                <a:solidFill>
                  <a:schemeClr val="bg1"/>
                </a:solidFill>
                <a:latin typeface="Arial" panose="020B0604020202020204" pitchFamily="34" charset="0"/>
                <a:ea typeface="Calibri"/>
                <a:cs typeface="Arial" panose="020B0604020202020204" pitchFamily="34" charset="0"/>
              </a:rPr>
              <a:t>Resource Innovations – Market Engagement Lead</a:t>
            </a:r>
          </a:p>
          <a:p>
            <a:pPr algn="ctr"/>
            <a:r>
              <a:rPr lang="en-US" sz="1600" dirty="0">
                <a:solidFill>
                  <a:schemeClr val="bg1"/>
                </a:solidFill>
                <a:latin typeface="Arial" panose="020B0604020202020204" pitchFamily="34" charset="0"/>
                <a:ea typeface="Calibri"/>
                <a:cs typeface="Arial" panose="020B0604020202020204" pitchFamily="34" charset="0"/>
                <a:hlinkClick r:id="rId5">
                  <a:extLst>
                    <a:ext uri="{A12FA001-AC4F-418D-AE19-62706E023703}">
                      <ahyp:hlinkClr xmlns:ahyp="http://schemas.microsoft.com/office/drawing/2018/hyperlinkcolor" val="tx"/>
                    </a:ext>
                  </a:extLst>
                </a:hlinkClick>
              </a:rPr>
              <a:t>tpetrides@resource-innovations.com</a:t>
            </a:r>
            <a:endParaRPr lang="en-US" sz="1600" dirty="0">
              <a:solidFill>
                <a:schemeClr val="bg1"/>
              </a:solidFill>
              <a:latin typeface="Arial" panose="020B0604020202020204" pitchFamily="34" charset="0"/>
              <a:ea typeface="Calibri"/>
              <a:cs typeface="Arial" panose="020B0604020202020204" pitchFamily="34" charset="0"/>
            </a:endParaRPr>
          </a:p>
          <a:p>
            <a:pPr algn="ctr"/>
            <a:r>
              <a:rPr lang="en-US" sz="1600" dirty="0">
                <a:solidFill>
                  <a:schemeClr val="bg1"/>
                </a:solidFill>
                <a:latin typeface="Arial" panose="020B0604020202020204" pitchFamily="34" charset="0"/>
                <a:ea typeface="Calibri"/>
                <a:cs typeface="Arial" panose="020B0604020202020204" pitchFamily="34" charset="0"/>
              </a:rPr>
              <a:t>614-929-8269</a:t>
            </a:r>
            <a:endParaRPr lang="en-US" sz="1600" dirty="0">
              <a:solidFill>
                <a:schemeClr val="bg1"/>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088EB7D4-894E-922A-9D01-5A4538BE8EAE}"/>
              </a:ext>
            </a:extLst>
          </p:cNvPr>
          <p:cNvSpPr/>
          <p:nvPr/>
        </p:nvSpPr>
        <p:spPr>
          <a:xfrm>
            <a:off x="773715" y="5551923"/>
            <a:ext cx="5194753" cy="1070100"/>
          </a:xfrm>
          <a:prstGeom prst="roundRect">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sz="1600" dirty="0">
                <a:solidFill>
                  <a:schemeClr val="bg1"/>
                </a:solidFill>
                <a:latin typeface="Arial" panose="020B0604020202020204" pitchFamily="34" charset="0"/>
                <a:ea typeface="Calibri"/>
                <a:cs typeface="Arial" panose="020B0604020202020204" pitchFamily="34" charset="0"/>
              </a:rPr>
              <a:t>Christine Greene</a:t>
            </a:r>
          </a:p>
          <a:p>
            <a:pPr algn="ctr"/>
            <a:r>
              <a:rPr lang="en-US" sz="1600" dirty="0">
                <a:solidFill>
                  <a:schemeClr val="bg1"/>
                </a:solidFill>
                <a:latin typeface="Arial" panose="020B0604020202020204" pitchFamily="34" charset="0"/>
                <a:ea typeface="Calibri"/>
                <a:cs typeface="Arial" panose="020B0604020202020204" pitchFamily="34" charset="0"/>
              </a:rPr>
              <a:t>Resource Innovations – Solution Delivery Coordinator</a:t>
            </a:r>
          </a:p>
          <a:p>
            <a:pPr algn="ctr"/>
            <a:r>
              <a:rPr lang="en-US" sz="1600" dirty="0">
                <a:solidFill>
                  <a:schemeClr val="bg1"/>
                </a:solidFill>
                <a:latin typeface="Arial" panose="020B0604020202020204" pitchFamily="34" charset="0"/>
                <a:ea typeface="Calibri"/>
                <a:cs typeface="Arial" panose="020B0604020202020204" pitchFamily="34" charset="0"/>
                <a:hlinkClick r:id="rId6">
                  <a:extLst>
                    <a:ext uri="{A12FA001-AC4F-418D-AE19-62706E023703}">
                      <ahyp:hlinkClr xmlns:ahyp="http://schemas.microsoft.com/office/drawing/2018/hyperlinkcolor" val="tx"/>
                    </a:ext>
                  </a:extLst>
                </a:hlinkClick>
              </a:rPr>
              <a:t>cgreene@resource-innovations.com</a:t>
            </a:r>
            <a:endParaRPr lang="en-US" sz="1600" dirty="0">
              <a:solidFill>
                <a:schemeClr val="bg1"/>
              </a:solidFill>
              <a:latin typeface="Arial" panose="020B0604020202020204" pitchFamily="34" charset="0"/>
              <a:ea typeface="Calibri"/>
              <a:cs typeface="Arial" panose="020B0604020202020204" pitchFamily="34" charset="0"/>
            </a:endParaRPr>
          </a:p>
          <a:p>
            <a:pPr algn="ctr"/>
            <a:r>
              <a:rPr lang="en-US" sz="1600" dirty="0">
                <a:solidFill>
                  <a:schemeClr val="bg1"/>
                </a:solidFill>
                <a:latin typeface="Arial" panose="020B0604020202020204" pitchFamily="34" charset="0"/>
                <a:ea typeface="Calibri"/>
                <a:cs typeface="Arial" panose="020B0604020202020204" pitchFamily="34" charset="0"/>
              </a:rPr>
              <a:t>614-327-9464</a:t>
            </a:r>
          </a:p>
        </p:txBody>
      </p:sp>
      <p:sp>
        <p:nvSpPr>
          <p:cNvPr id="3" name="Rectangle: Rounded Corners 2">
            <a:extLst>
              <a:ext uri="{FF2B5EF4-FFF2-40B4-BE49-F238E27FC236}">
                <a16:creationId xmlns:a16="http://schemas.microsoft.com/office/drawing/2014/main" id="{5173D6E5-BAEE-C128-CE58-16DEF8F9651D}"/>
              </a:ext>
            </a:extLst>
          </p:cNvPr>
          <p:cNvSpPr/>
          <p:nvPr/>
        </p:nvSpPr>
        <p:spPr>
          <a:xfrm>
            <a:off x="6238258" y="5551924"/>
            <a:ext cx="5183023" cy="1070099"/>
          </a:xfrm>
          <a:prstGeom prst="roundRect">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sz="1600" dirty="0">
                <a:solidFill>
                  <a:schemeClr val="bg1"/>
                </a:solidFill>
                <a:latin typeface="Arial" panose="020B0604020202020204" pitchFamily="34" charset="0"/>
                <a:ea typeface="Calibri"/>
                <a:cs typeface="Arial" panose="020B0604020202020204" pitchFamily="34" charset="0"/>
              </a:rPr>
              <a:t>David Richard</a:t>
            </a:r>
          </a:p>
          <a:p>
            <a:pPr algn="ctr"/>
            <a:r>
              <a:rPr lang="en-US" sz="1600" dirty="0">
                <a:solidFill>
                  <a:schemeClr val="bg1"/>
                </a:solidFill>
                <a:latin typeface="Arial" panose="020B0604020202020204" pitchFamily="34" charset="0"/>
                <a:ea typeface="Calibri"/>
                <a:cs typeface="Arial" panose="020B0604020202020204" pitchFamily="34" charset="0"/>
              </a:rPr>
              <a:t>Resource Innovations – Solution Delivery Manager</a:t>
            </a:r>
          </a:p>
          <a:p>
            <a:pPr algn="ctr"/>
            <a:r>
              <a:rPr lang="en-US" sz="1600" dirty="0">
                <a:solidFill>
                  <a:schemeClr val="bg1"/>
                </a:solidFill>
                <a:latin typeface="Arial" panose="020B0604020202020204" pitchFamily="34" charset="0"/>
                <a:ea typeface="Calibri"/>
                <a:cs typeface="Arial" panose="020B0604020202020204" pitchFamily="34" charset="0"/>
                <a:hlinkClick r:id="rId7">
                  <a:extLst>
                    <a:ext uri="{A12FA001-AC4F-418D-AE19-62706E023703}">
                      <ahyp:hlinkClr xmlns:ahyp="http://schemas.microsoft.com/office/drawing/2018/hyperlinkcolor" val="tx"/>
                    </a:ext>
                  </a:extLst>
                </a:hlinkClick>
              </a:rPr>
              <a:t>drichard@resource-innovations.com</a:t>
            </a:r>
            <a:endParaRPr lang="en-US" sz="1600" dirty="0">
              <a:solidFill>
                <a:schemeClr val="bg1"/>
              </a:solidFill>
              <a:latin typeface="Arial" panose="020B0604020202020204" pitchFamily="34" charset="0"/>
              <a:ea typeface="Calibri"/>
              <a:cs typeface="Arial" panose="020B0604020202020204" pitchFamily="34" charset="0"/>
            </a:endParaRPr>
          </a:p>
          <a:p>
            <a:pPr algn="ctr"/>
            <a:r>
              <a:rPr lang="en-US" sz="1600" dirty="0">
                <a:solidFill>
                  <a:schemeClr val="bg1"/>
                </a:solidFill>
                <a:latin typeface="Arial" panose="020B0604020202020204" pitchFamily="34" charset="0"/>
                <a:ea typeface="Calibri"/>
                <a:cs typeface="Arial" panose="020B0604020202020204" pitchFamily="34" charset="0"/>
              </a:rPr>
              <a:t>614-849-2483</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93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30070-27FA-4A4C-0562-46F60966A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C6DD96-3E5C-E307-A68A-51606067ADF7}"/>
              </a:ext>
            </a:extLst>
          </p:cNvPr>
          <p:cNvSpPr>
            <a:spLocks noGrp="1"/>
          </p:cNvSpPr>
          <p:nvPr>
            <p:ph type="title"/>
          </p:nvPr>
        </p:nvSpPr>
        <p:spPr/>
        <p:txBody>
          <a:bodyPr/>
          <a:lstStyle/>
          <a:p>
            <a:r>
              <a:rPr lang="en-US" dirty="0"/>
              <a:t>PROGRAM APPLICATION REVIEW &amp; ASSESSMENT SCHEDULING</a:t>
            </a:r>
          </a:p>
        </p:txBody>
      </p:sp>
      <p:sp>
        <p:nvSpPr>
          <p:cNvPr id="5" name="Text Placeholder 4">
            <a:extLst>
              <a:ext uri="{FF2B5EF4-FFF2-40B4-BE49-F238E27FC236}">
                <a16:creationId xmlns:a16="http://schemas.microsoft.com/office/drawing/2014/main" id="{ECBFE9C9-AA7E-C872-AD41-DC5B8EC29BD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4400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49833-AA3A-DEB6-560F-9FDF552AA6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B82F0B-4F0A-8558-7165-704B9ECA717F}"/>
              </a:ext>
            </a:extLst>
          </p:cNvPr>
          <p:cNvSpPr>
            <a:spLocks noGrp="1"/>
          </p:cNvSpPr>
          <p:nvPr>
            <p:ph type="title"/>
          </p:nvPr>
        </p:nvSpPr>
        <p:spPr/>
        <p:txBody>
          <a:bodyPr/>
          <a:lstStyle/>
          <a:p>
            <a:r>
              <a:rPr lang="en-US">
                <a:latin typeface="Arial"/>
                <a:cs typeface="Arial"/>
              </a:rPr>
              <a:t>Program Application Review</a:t>
            </a:r>
            <a:endParaRPr lang="en-US"/>
          </a:p>
        </p:txBody>
      </p:sp>
      <p:sp>
        <p:nvSpPr>
          <p:cNvPr id="5" name="Content Placeholder 4">
            <a:extLst>
              <a:ext uri="{FF2B5EF4-FFF2-40B4-BE49-F238E27FC236}">
                <a16:creationId xmlns:a16="http://schemas.microsoft.com/office/drawing/2014/main" id="{B0BEE77B-3BD6-6DEE-B23F-A6DDF3DA5719}"/>
              </a:ext>
            </a:extLst>
          </p:cNvPr>
          <p:cNvSpPr>
            <a:spLocks noGrp="1"/>
          </p:cNvSpPr>
          <p:nvPr>
            <p:ph idx="1"/>
          </p:nvPr>
        </p:nvSpPr>
        <p:spPr>
          <a:xfrm>
            <a:off x="419100" y="1562101"/>
            <a:ext cx="11163300" cy="4543426"/>
          </a:xfrm>
        </p:spPr>
        <p:txBody>
          <a:bodyPr/>
          <a:lstStyle/>
          <a:p>
            <a:r>
              <a:rPr lang="en-US" sz="1200" dirty="0">
                <a:latin typeface="Arial"/>
                <a:cs typeface="Arial"/>
              </a:rPr>
              <a:t>Program applications can either be submitted online or via mail. </a:t>
            </a:r>
          </a:p>
          <a:p>
            <a:r>
              <a:rPr lang="en-US" sz="1200" dirty="0"/>
              <a:t>Online applications can be accessed through the AEP Ohio website (</a:t>
            </a:r>
            <a:r>
              <a:rPr lang="en-US" sz="1200" dirty="0">
                <a:hlinkClick r:id="rId2"/>
              </a:rPr>
              <a:t>HELP Program</a:t>
            </a:r>
            <a:r>
              <a:rPr lang="en-US" sz="1200" dirty="0"/>
              <a:t>) or directly through </a:t>
            </a:r>
            <a:r>
              <a:rPr lang="en-US" sz="1200" dirty="0" err="1"/>
              <a:t>eSuite</a:t>
            </a:r>
            <a:r>
              <a:rPr lang="en-US" sz="1200" dirty="0"/>
              <a:t> (</a:t>
            </a:r>
            <a:r>
              <a:rPr lang="en-US" sz="1200" dirty="0">
                <a:hlinkClick r:id="rId3"/>
              </a:rPr>
              <a:t>Energy Suite - Program Information</a:t>
            </a:r>
            <a:r>
              <a:rPr lang="en-US" sz="1200" dirty="0"/>
              <a:t>)</a:t>
            </a:r>
          </a:p>
          <a:p>
            <a:r>
              <a:rPr lang="en-US" sz="1200" dirty="0"/>
              <a:t>If via mail, completed applications should be mailed to the following address:</a:t>
            </a:r>
          </a:p>
          <a:p>
            <a:endParaRPr lang="en-US" sz="200" dirty="0"/>
          </a:p>
          <a:p>
            <a:pPr marL="300038" lvl="1" indent="0">
              <a:buNone/>
            </a:pPr>
            <a:r>
              <a:rPr lang="en-US" sz="1200" dirty="0"/>
              <a:t>AEP Ohio HELP Application Processing</a:t>
            </a:r>
          </a:p>
          <a:p>
            <a:pPr marL="300038" lvl="1" indent="0">
              <a:buNone/>
            </a:pPr>
            <a:r>
              <a:rPr lang="en-US" sz="1200" dirty="0"/>
              <a:t>2223 S. Highland Drive, #E8-333</a:t>
            </a:r>
          </a:p>
          <a:p>
            <a:pPr marL="300038" lvl="1" indent="0">
              <a:buNone/>
            </a:pPr>
            <a:r>
              <a:rPr lang="en-US" sz="1200" dirty="0"/>
              <a:t>Salt Lake City, UT 84106</a:t>
            </a:r>
          </a:p>
          <a:p>
            <a:pPr marL="0" indent="0">
              <a:buNone/>
            </a:pP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marL="0" indent="0">
              <a:buNone/>
            </a:pPr>
            <a:endParaRPr lang="en-US" sz="1200" dirty="0">
              <a:latin typeface="Arial"/>
              <a:cs typeface="Arial"/>
            </a:endParaRPr>
          </a:p>
          <a:p>
            <a:endParaRPr lang="en-US" sz="1200" dirty="0"/>
          </a:p>
          <a:p>
            <a:endParaRPr lang="en-US" sz="1200" dirty="0"/>
          </a:p>
          <a:p>
            <a:endParaRPr lang="en-US" sz="1200" dirty="0"/>
          </a:p>
          <a:p>
            <a:endParaRPr lang="en-US" sz="1200" dirty="0"/>
          </a:p>
          <a:p>
            <a:endParaRPr lang="en-US" sz="1200" dirty="0"/>
          </a:p>
        </p:txBody>
      </p:sp>
      <p:pic>
        <p:nvPicPr>
          <p:cNvPr id="3" name="Picture 2">
            <a:extLst>
              <a:ext uri="{FF2B5EF4-FFF2-40B4-BE49-F238E27FC236}">
                <a16:creationId xmlns:a16="http://schemas.microsoft.com/office/drawing/2014/main" id="{4865571E-2F52-B258-7022-33E82B147254}"/>
              </a:ext>
            </a:extLst>
          </p:cNvPr>
          <p:cNvPicPr>
            <a:picLocks noChangeAspect="1"/>
          </p:cNvPicPr>
          <p:nvPr/>
        </p:nvPicPr>
        <p:blipFill>
          <a:blip r:embed="rId4"/>
          <a:stretch>
            <a:fillRect/>
          </a:stretch>
        </p:blipFill>
        <p:spPr>
          <a:xfrm>
            <a:off x="3212636" y="2552700"/>
            <a:ext cx="4655014" cy="4057650"/>
          </a:xfrm>
          <a:prstGeom prst="rect">
            <a:avLst/>
          </a:prstGeom>
          <a:ln>
            <a:solidFill>
              <a:srgbClr val="185A7D"/>
            </a:solidFill>
          </a:ln>
        </p:spPr>
      </p:pic>
      <p:pic>
        <p:nvPicPr>
          <p:cNvPr id="8" name="Picture 7">
            <a:extLst>
              <a:ext uri="{FF2B5EF4-FFF2-40B4-BE49-F238E27FC236}">
                <a16:creationId xmlns:a16="http://schemas.microsoft.com/office/drawing/2014/main" id="{829BD950-0362-D363-23BD-87629C896D2C}"/>
              </a:ext>
            </a:extLst>
          </p:cNvPr>
          <p:cNvPicPr>
            <a:picLocks noChangeAspect="1"/>
          </p:cNvPicPr>
          <p:nvPr/>
        </p:nvPicPr>
        <p:blipFill>
          <a:blip r:embed="rId5"/>
          <a:stretch>
            <a:fillRect/>
          </a:stretch>
        </p:blipFill>
        <p:spPr>
          <a:xfrm>
            <a:off x="8051327" y="2552700"/>
            <a:ext cx="3829050" cy="4072307"/>
          </a:xfrm>
          <a:prstGeom prst="rect">
            <a:avLst/>
          </a:prstGeom>
          <a:ln>
            <a:solidFill>
              <a:srgbClr val="185A7D"/>
            </a:solidFill>
          </a:ln>
        </p:spPr>
      </p:pic>
      <p:sp>
        <p:nvSpPr>
          <p:cNvPr id="9" name="Rectangle 8">
            <a:extLst>
              <a:ext uri="{FF2B5EF4-FFF2-40B4-BE49-F238E27FC236}">
                <a16:creationId xmlns:a16="http://schemas.microsoft.com/office/drawing/2014/main" id="{61A86E60-3813-0306-5263-C0C203ECFD92}"/>
              </a:ext>
            </a:extLst>
          </p:cNvPr>
          <p:cNvSpPr/>
          <p:nvPr/>
        </p:nvSpPr>
        <p:spPr>
          <a:xfrm>
            <a:off x="3280458" y="6367630"/>
            <a:ext cx="627493" cy="228801"/>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0" name="Rectangle 9">
            <a:extLst>
              <a:ext uri="{FF2B5EF4-FFF2-40B4-BE49-F238E27FC236}">
                <a16:creationId xmlns:a16="http://schemas.microsoft.com/office/drawing/2014/main" id="{B1938FEA-D736-7ED8-C0F9-96132E55F9D1}"/>
              </a:ext>
            </a:extLst>
          </p:cNvPr>
          <p:cNvSpPr/>
          <p:nvPr/>
        </p:nvSpPr>
        <p:spPr>
          <a:xfrm>
            <a:off x="8251351" y="6438900"/>
            <a:ext cx="638175" cy="17658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369324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3E39B-A5BC-6403-A2DE-43723832CA24}"/>
              </a:ext>
            </a:extLst>
          </p:cNvPr>
          <p:cNvSpPr>
            <a:spLocks noGrp="1"/>
          </p:cNvSpPr>
          <p:nvPr>
            <p:ph type="title"/>
          </p:nvPr>
        </p:nvSpPr>
        <p:spPr/>
        <p:txBody>
          <a:bodyPr/>
          <a:lstStyle/>
          <a:p>
            <a:r>
              <a:rPr lang="en-US">
                <a:latin typeface="Arial"/>
                <a:cs typeface="Arial"/>
              </a:rPr>
              <a:t>Program Application Review</a:t>
            </a:r>
            <a:endParaRPr lang="en-US"/>
          </a:p>
        </p:txBody>
      </p:sp>
      <p:sp>
        <p:nvSpPr>
          <p:cNvPr id="5" name="Content Placeholder 4">
            <a:extLst>
              <a:ext uri="{FF2B5EF4-FFF2-40B4-BE49-F238E27FC236}">
                <a16:creationId xmlns:a16="http://schemas.microsoft.com/office/drawing/2014/main" id="{2851916C-3D5C-B391-E95F-219E24851C28}"/>
              </a:ext>
            </a:extLst>
          </p:cNvPr>
          <p:cNvSpPr>
            <a:spLocks noGrp="1"/>
          </p:cNvSpPr>
          <p:nvPr>
            <p:ph idx="1"/>
          </p:nvPr>
        </p:nvSpPr>
        <p:spPr>
          <a:xfrm>
            <a:off x="609600" y="1562101"/>
            <a:ext cx="10972800" cy="4543426"/>
          </a:xfrm>
        </p:spPr>
        <p:txBody>
          <a:bodyPr/>
          <a:lstStyle/>
          <a:p>
            <a:pPr marL="0" indent="0">
              <a:buNone/>
            </a:pPr>
            <a:r>
              <a:rPr lang="en-US" sz="1800" dirty="0">
                <a:latin typeface="Arial"/>
                <a:cs typeface="Arial"/>
              </a:rPr>
              <a:t>For HHEAs submitting applications on behalf of a customer, please follow these steps:</a:t>
            </a:r>
          </a:p>
          <a:p>
            <a:pPr marL="0" indent="0">
              <a:buNone/>
            </a:pPr>
            <a:r>
              <a:rPr lang="en-US" sz="1800" dirty="0">
                <a:latin typeface="Arial"/>
                <a:cs typeface="Arial"/>
              </a:rPr>
              <a:t>1) Enter Customer Information</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latin typeface="Arial"/>
              <a:cs typeface="Arial"/>
            </a:endParaRPr>
          </a:p>
          <a:p>
            <a:pPr marL="0" indent="0">
              <a:buNone/>
            </a:pPr>
            <a:endParaRPr lang="en-US" sz="1800" dirty="0">
              <a:latin typeface="Arial"/>
              <a:cs typeface="Arial"/>
            </a:endParaRPr>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7" name="Picture 6">
            <a:extLst>
              <a:ext uri="{FF2B5EF4-FFF2-40B4-BE49-F238E27FC236}">
                <a16:creationId xmlns:a16="http://schemas.microsoft.com/office/drawing/2014/main" id="{CAC43B77-8524-6651-55E9-C96E22945E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7156" y="2389642"/>
            <a:ext cx="6965007" cy="4193719"/>
          </a:xfrm>
          <a:prstGeom prst="rect">
            <a:avLst/>
          </a:prstGeom>
          <a:ln>
            <a:solidFill>
              <a:srgbClr val="185A7D"/>
            </a:solidFill>
          </a:ln>
        </p:spPr>
      </p:pic>
      <p:sp>
        <p:nvSpPr>
          <p:cNvPr id="2" name="Rectangle 1">
            <a:extLst>
              <a:ext uri="{FF2B5EF4-FFF2-40B4-BE49-F238E27FC236}">
                <a16:creationId xmlns:a16="http://schemas.microsoft.com/office/drawing/2014/main" id="{556C8B6C-45E6-5827-03C0-DF1BB749C51D}"/>
              </a:ext>
            </a:extLst>
          </p:cNvPr>
          <p:cNvSpPr/>
          <p:nvPr/>
        </p:nvSpPr>
        <p:spPr>
          <a:xfrm>
            <a:off x="1778039" y="4769016"/>
            <a:ext cx="5789574" cy="326859"/>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3" name="TextBox 2">
            <a:extLst>
              <a:ext uri="{FF2B5EF4-FFF2-40B4-BE49-F238E27FC236}">
                <a16:creationId xmlns:a16="http://schemas.microsoft.com/office/drawing/2014/main" id="{3A271D14-261D-5D32-2E5C-9AB05FCC0783}"/>
              </a:ext>
            </a:extLst>
          </p:cNvPr>
          <p:cNvSpPr txBox="1"/>
          <p:nvPr/>
        </p:nvSpPr>
        <p:spPr>
          <a:xfrm>
            <a:off x="8952345" y="4368195"/>
            <a:ext cx="2960938" cy="1107996"/>
          </a:xfrm>
          <a:prstGeom prst="rect">
            <a:avLst/>
          </a:prstGeom>
          <a:noFill/>
          <a:ln>
            <a:solidFill>
              <a:srgbClr val="185A7D"/>
            </a:solidFill>
          </a:ln>
        </p:spPr>
        <p:txBody>
          <a:bodyPr wrap="square" rtlCol="0">
            <a:spAutoFit/>
          </a:bodyPr>
          <a:lstStyle/>
          <a:p>
            <a:pPr algn="ctr"/>
            <a:r>
              <a:rPr lang="en-US" sz="1100" dirty="0">
                <a:latin typeface="Arial" panose="020B0604020202020204" pitchFamily="34" charset="0"/>
                <a:cs typeface="Arial" panose="020B0604020202020204" pitchFamily="34" charset="0"/>
              </a:rPr>
              <a:t>*If the customer has an email address, please include it. If the customer does not have an email address, please follow the help text and enter a placeholder email in the following format: </a:t>
            </a:r>
            <a:r>
              <a:rPr lang="en-US" sz="1100" dirty="0">
                <a:latin typeface="Arial" panose="020B0604020202020204" pitchFamily="34" charset="0"/>
                <a:cs typeface="Arial" panose="020B0604020202020204" pitchFamily="34" charset="0"/>
                <a:hlinkClick r:id="rId3"/>
              </a:rPr>
              <a:t>firstname.lastname@placeholder.com</a:t>
            </a:r>
            <a:r>
              <a:rPr lang="en-US" sz="1100" dirty="0">
                <a:latin typeface="Arial" panose="020B0604020202020204" pitchFamily="34" charset="0"/>
                <a:cs typeface="Arial" panose="020B0604020202020204" pitchFamily="34" charset="0"/>
              </a:rPr>
              <a:t> </a:t>
            </a:r>
          </a:p>
        </p:txBody>
      </p:sp>
      <p:cxnSp>
        <p:nvCxnSpPr>
          <p:cNvPr id="6" name="Straight Arrow Connector 5">
            <a:extLst>
              <a:ext uri="{FF2B5EF4-FFF2-40B4-BE49-F238E27FC236}">
                <a16:creationId xmlns:a16="http://schemas.microsoft.com/office/drawing/2014/main" id="{A9F6B961-F8E5-F382-FE0D-ABAADC307389}"/>
              </a:ext>
            </a:extLst>
          </p:cNvPr>
          <p:cNvCxnSpPr>
            <a:cxnSpLocks/>
            <a:stCxn id="3" idx="1"/>
          </p:cNvCxnSpPr>
          <p:nvPr/>
        </p:nvCxnSpPr>
        <p:spPr>
          <a:xfrm flipH="1">
            <a:off x="7567613" y="4922193"/>
            <a:ext cx="1384732" cy="0"/>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3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F899D-89BE-E78F-DE9C-EE9168C266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0C8831-0145-FD9A-B51E-7B49B5F6CF36}"/>
              </a:ext>
            </a:extLst>
          </p:cNvPr>
          <p:cNvSpPr>
            <a:spLocks noGrp="1"/>
          </p:cNvSpPr>
          <p:nvPr>
            <p:ph type="title"/>
          </p:nvPr>
        </p:nvSpPr>
        <p:spPr/>
        <p:txBody>
          <a:bodyPr/>
          <a:lstStyle/>
          <a:p>
            <a:r>
              <a:rPr lang="en-US">
                <a:latin typeface="Arial"/>
                <a:cs typeface="Arial"/>
              </a:rPr>
              <a:t>Program Application Review</a:t>
            </a:r>
            <a:endParaRPr lang="en-US"/>
          </a:p>
        </p:txBody>
      </p:sp>
      <p:sp>
        <p:nvSpPr>
          <p:cNvPr id="5" name="Content Placeholder 4">
            <a:extLst>
              <a:ext uri="{FF2B5EF4-FFF2-40B4-BE49-F238E27FC236}">
                <a16:creationId xmlns:a16="http://schemas.microsoft.com/office/drawing/2014/main" id="{83773D5B-1FB1-81E4-7EA5-860630669349}"/>
              </a:ext>
            </a:extLst>
          </p:cNvPr>
          <p:cNvSpPr>
            <a:spLocks noGrp="1"/>
          </p:cNvSpPr>
          <p:nvPr>
            <p:ph idx="1"/>
          </p:nvPr>
        </p:nvSpPr>
        <p:spPr>
          <a:xfrm>
            <a:off x="502397" y="1516064"/>
            <a:ext cx="5231653" cy="4294187"/>
          </a:xfrm>
        </p:spPr>
        <p:txBody>
          <a:bodyPr/>
          <a:lstStyle/>
          <a:p>
            <a:pPr marL="0" indent="0">
              <a:buNone/>
            </a:pPr>
            <a:r>
              <a:rPr lang="en-US" sz="1300" dirty="0">
                <a:latin typeface="Arial"/>
                <a:cs typeface="Arial"/>
              </a:rPr>
              <a:t>2) Enter Residence and Utility Information</a:t>
            </a:r>
          </a:p>
          <a:p>
            <a:pPr lvl="1"/>
            <a:r>
              <a:rPr lang="en-US" sz="1100" dirty="0">
                <a:latin typeface="Arial"/>
                <a:cs typeface="Arial"/>
              </a:rPr>
              <a:t>When ownership is Leased/Rental, a Landlord Authorization Form is required</a:t>
            </a:r>
            <a:endParaRPr lang="en-US" sz="1100" dirty="0"/>
          </a:p>
          <a:p>
            <a:pPr lvl="2">
              <a:buFont typeface="Wingdings" panose="020B0604020202020204" pitchFamily="34" charset="0"/>
              <a:buChar char="§"/>
            </a:pPr>
            <a:r>
              <a:rPr lang="en-US" sz="1000" dirty="0">
                <a:latin typeface="Arial"/>
                <a:cs typeface="Arial"/>
              </a:rPr>
              <a:t>Click on the link to download the form</a:t>
            </a:r>
            <a:endParaRPr lang="en-US" sz="1000" dirty="0"/>
          </a:p>
          <a:p>
            <a:pPr lvl="2">
              <a:buFont typeface="Wingdings" panose="020B0604020202020204" pitchFamily="34" charset="0"/>
              <a:buChar char="§"/>
            </a:pPr>
            <a:r>
              <a:rPr lang="en-US" sz="1000" dirty="0">
                <a:latin typeface="Arial"/>
                <a:cs typeface="Arial"/>
              </a:rPr>
              <a:t>Obtain landlord signature</a:t>
            </a:r>
          </a:p>
          <a:p>
            <a:pPr lvl="2">
              <a:buFont typeface="Wingdings" panose="020B0604020202020204" pitchFamily="34" charset="0"/>
              <a:buChar char="§"/>
            </a:pPr>
            <a:r>
              <a:rPr lang="en-US" sz="1000" dirty="0">
                <a:latin typeface="Arial"/>
                <a:cs typeface="Arial"/>
              </a:rPr>
              <a:t>Upload completed document</a:t>
            </a:r>
            <a:endParaRPr lang="en-US" sz="1000" dirty="0"/>
          </a:p>
          <a:p>
            <a:pPr lvl="2">
              <a:buFont typeface="Wingdings" panose="020B0604020202020204" pitchFamily="34" charset="0"/>
              <a:buChar char="§"/>
            </a:pPr>
            <a:endParaRPr lang="en-US" sz="600" dirty="0"/>
          </a:p>
          <a:p>
            <a:pPr marL="0" indent="0">
              <a:buNone/>
            </a:pPr>
            <a:r>
              <a:rPr lang="en-US" sz="1300" dirty="0"/>
              <a:t>3) Referral Information (optional)</a:t>
            </a:r>
          </a:p>
          <a:p>
            <a:pPr lvl="1"/>
            <a:r>
              <a:rPr lang="en-US" sz="1100" dirty="0"/>
              <a:t>Eligible customers who have participated in the program can receive a $25 gift card for referring a neighbor.</a:t>
            </a:r>
          </a:p>
          <a:p>
            <a:pPr lvl="1"/>
            <a:r>
              <a:rPr lang="en-US" sz="1100" dirty="0"/>
              <a:t>Customers will receive a survey once their assessment is complete and all eligible measures installed. This survey includes an option to refer a neighbor.</a:t>
            </a:r>
          </a:p>
          <a:p>
            <a:pPr lvl="1"/>
            <a:r>
              <a:rPr lang="en-US" sz="1100" dirty="0"/>
              <a:t>If the referred neighbor applies and is approved to participate, the original customer will receive a $25 gift card. </a:t>
            </a:r>
          </a:p>
          <a:p>
            <a:pPr lvl="1"/>
            <a:r>
              <a:rPr lang="en-US" sz="1100" dirty="0"/>
              <a:t>If a neighbor was referred, please record that information in this section</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marL="0" indent="0">
              <a:buNone/>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pic>
        <p:nvPicPr>
          <p:cNvPr id="6" name="Picture 5">
            <a:extLst>
              <a:ext uri="{FF2B5EF4-FFF2-40B4-BE49-F238E27FC236}">
                <a16:creationId xmlns:a16="http://schemas.microsoft.com/office/drawing/2014/main" id="{0922591D-F4CA-84BC-972C-1E8551787A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84541" y="1687513"/>
            <a:ext cx="5705062" cy="4972048"/>
          </a:xfrm>
          <a:prstGeom prst="rect">
            <a:avLst/>
          </a:prstGeom>
          <a:ln>
            <a:solidFill>
              <a:srgbClr val="185A7D"/>
            </a:solidFill>
          </a:ln>
        </p:spPr>
      </p:pic>
      <p:cxnSp>
        <p:nvCxnSpPr>
          <p:cNvPr id="8" name="Connector: Elbow 7">
            <a:extLst>
              <a:ext uri="{FF2B5EF4-FFF2-40B4-BE49-F238E27FC236}">
                <a16:creationId xmlns:a16="http://schemas.microsoft.com/office/drawing/2014/main" id="{A5A93634-5432-CB93-B7B9-EFA300C099FC}"/>
              </a:ext>
            </a:extLst>
          </p:cNvPr>
          <p:cNvCxnSpPr>
            <a:cxnSpLocks/>
          </p:cNvCxnSpPr>
          <p:nvPr/>
        </p:nvCxnSpPr>
        <p:spPr>
          <a:xfrm>
            <a:off x="3609975" y="2240401"/>
            <a:ext cx="2581278" cy="1417199"/>
          </a:xfrm>
          <a:prstGeom prst="bentConnector3">
            <a:avLst>
              <a:gd name="adj1" fmla="val 84317"/>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9D25827-B4C7-94F8-8645-E037F3CE7FFC}"/>
              </a:ext>
            </a:extLst>
          </p:cNvPr>
          <p:cNvSpPr txBox="1"/>
          <p:nvPr/>
        </p:nvSpPr>
        <p:spPr>
          <a:xfrm>
            <a:off x="7896224" y="6016037"/>
            <a:ext cx="2562226" cy="415498"/>
          </a:xfrm>
          <a:prstGeom prst="rect">
            <a:avLst/>
          </a:prstGeom>
          <a:solidFill>
            <a:schemeClr val="bg1"/>
          </a:solidFill>
          <a:ln>
            <a:solidFill>
              <a:srgbClr val="185A7D"/>
            </a:solidFill>
          </a:ln>
        </p:spPr>
        <p:txBody>
          <a:bodyPr wrap="square" rtlCol="0">
            <a:spAutoFit/>
          </a:bodyPr>
          <a:lstStyle/>
          <a:p>
            <a:pPr algn="ctr"/>
            <a:r>
              <a:rPr lang="en-US" sz="1000" dirty="0">
                <a:latin typeface="Arial" panose="020B0604020202020204" pitchFamily="34" charset="0"/>
                <a:cs typeface="Arial" panose="020B0604020202020204" pitchFamily="34" charset="0"/>
              </a:rPr>
              <a:t>Enter the account number in the format listed on the bill including hyphens</a:t>
            </a:r>
          </a:p>
        </p:txBody>
      </p:sp>
      <p:cxnSp>
        <p:nvCxnSpPr>
          <p:cNvPr id="16" name="Straight Arrow Connector 15">
            <a:extLst>
              <a:ext uri="{FF2B5EF4-FFF2-40B4-BE49-F238E27FC236}">
                <a16:creationId xmlns:a16="http://schemas.microsoft.com/office/drawing/2014/main" id="{9100E678-5785-0F1E-F36F-31D1C1DC9DD7}"/>
              </a:ext>
            </a:extLst>
          </p:cNvPr>
          <p:cNvCxnSpPr>
            <a:cxnSpLocks/>
            <a:stCxn id="15" idx="1"/>
          </p:cNvCxnSpPr>
          <p:nvPr/>
        </p:nvCxnSpPr>
        <p:spPr>
          <a:xfrm flipH="1">
            <a:off x="7019925" y="6223786"/>
            <a:ext cx="876299" cy="141975"/>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DCA18601-AE13-DD93-D12E-0CEA5B61F536}"/>
              </a:ext>
            </a:extLst>
          </p:cNvPr>
          <p:cNvPicPr>
            <a:picLocks noChangeAspect="1"/>
          </p:cNvPicPr>
          <p:nvPr/>
        </p:nvPicPr>
        <p:blipFill>
          <a:blip r:embed="rId3"/>
          <a:stretch>
            <a:fillRect/>
          </a:stretch>
        </p:blipFill>
        <p:spPr>
          <a:xfrm>
            <a:off x="1036863" y="4617599"/>
            <a:ext cx="4614066" cy="2047663"/>
          </a:xfrm>
          <a:prstGeom prst="rect">
            <a:avLst/>
          </a:prstGeom>
          <a:ln>
            <a:solidFill>
              <a:srgbClr val="185A7D"/>
            </a:solidFill>
          </a:ln>
        </p:spPr>
      </p:pic>
      <p:cxnSp>
        <p:nvCxnSpPr>
          <p:cNvPr id="32" name="Connector: Elbow 31">
            <a:extLst>
              <a:ext uri="{FF2B5EF4-FFF2-40B4-BE49-F238E27FC236}">
                <a16:creationId xmlns:a16="http://schemas.microsoft.com/office/drawing/2014/main" id="{709D4E86-408D-6338-ACE8-74D0EA1ACF0B}"/>
              </a:ext>
            </a:extLst>
          </p:cNvPr>
          <p:cNvCxnSpPr>
            <a:cxnSpLocks/>
            <a:stCxn id="36" idx="2"/>
            <a:endCxn id="24" idx="1"/>
          </p:cNvCxnSpPr>
          <p:nvPr/>
        </p:nvCxnSpPr>
        <p:spPr>
          <a:xfrm rot="10800000" flipH="1" flipV="1">
            <a:off x="550019" y="2939475"/>
            <a:ext cx="486843" cy="2701956"/>
          </a:xfrm>
          <a:prstGeom prst="bentConnector3">
            <a:avLst>
              <a:gd name="adj1" fmla="val -46956"/>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4E3C73DF-7577-6798-EAD3-D9B3EB853ED4}"/>
              </a:ext>
            </a:extLst>
          </p:cNvPr>
          <p:cNvSpPr/>
          <p:nvPr/>
        </p:nvSpPr>
        <p:spPr>
          <a:xfrm>
            <a:off x="550020" y="2854763"/>
            <a:ext cx="175706" cy="169424"/>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8099FF6-242F-2DFA-D946-016415C3FC77}"/>
              </a:ext>
            </a:extLst>
          </p:cNvPr>
          <p:cNvSpPr/>
          <p:nvPr/>
        </p:nvSpPr>
        <p:spPr>
          <a:xfrm>
            <a:off x="1063545" y="6180660"/>
            <a:ext cx="3470355" cy="23182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39" name="TextBox 38">
            <a:extLst>
              <a:ext uri="{FF2B5EF4-FFF2-40B4-BE49-F238E27FC236}">
                <a16:creationId xmlns:a16="http://schemas.microsoft.com/office/drawing/2014/main" id="{538D66F7-DE95-7ECE-DDDF-5357335533A5}"/>
              </a:ext>
            </a:extLst>
          </p:cNvPr>
          <p:cNvSpPr txBox="1"/>
          <p:nvPr/>
        </p:nvSpPr>
        <p:spPr>
          <a:xfrm>
            <a:off x="4056348" y="5254842"/>
            <a:ext cx="1401477" cy="861774"/>
          </a:xfrm>
          <a:prstGeom prst="rect">
            <a:avLst/>
          </a:prstGeom>
          <a:solidFill>
            <a:schemeClr val="bg1"/>
          </a:solidFill>
          <a:ln>
            <a:solidFill>
              <a:srgbClr val="185A7D"/>
            </a:solidFill>
          </a:ln>
        </p:spPr>
        <p:txBody>
          <a:bodyPr wrap="square" rtlCol="0">
            <a:spAutoFit/>
          </a:bodyPr>
          <a:lstStyle/>
          <a:p>
            <a:pPr algn="ctr"/>
            <a:r>
              <a:rPr lang="en-US" sz="1000" dirty="0">
                <a:latin typeface="Arial" panose="020B0604020202020204" pitchFamily="34" charset="0"/>
                <a:cs typeface="Arial" panose="020B0604020202020204" pitchFamily="34" charset="0"/>
              </a:rPr>
              <a:t>Please make sure this box is checked if you are completing an application on behalf a customer</a:t>
            </a:r>
          </a:p>
        </p:txBody>
      </p:sp>
      <p:cxnSp>
        <p:nvCxnSpPr>
          <p:cNvPr id="40" name="Straight Arrow Connector 39">
            <a:extLst>
              <a:ext uri="{FF2B5EF4-FFF2-40B4-BE49-F238E27FC236}">
                <a16:creationId xmlns:a16="http://schemas.microsoft.com/office/drawing/2014/main" id="{D17EE605-25D4-915D-F102-F3FEF5CB2493}"/>
              </a:ext>
            </a:extLst>
          </p:cNvPr>
          <p:cNvCxnSpPr>
            <a:cxnSpLocks/>
            <a:stCxn id="39" idx="1"/>
            <a:endCxn id="38" idx="0"/>
          </p:cNvCxnSpPr>
          <p:nvPr/>
        </p:nvCxnSpPr>
        <p:spPr>
          <a:xfrm flipH="1">
            <a:off x="2798723" y="5685729"/>
            <a:ext cx="1257625" cy="494931"/>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59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P spid="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DF983-52E6-03EA-F671-6D73706817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2A4D1F-EA13-782A-DAB1-70F85A309D80}"/>
              </a:ext>
            </a:extLst>
          </p:cNvPr>
          <p:cNvSpPr>
            <a:spLocks noGrp="1"/>
          </p:cNvSpPr>
          <p:nvPr>
            <p:ph type="title"/>
          </p:nvPr>
        </p:nvSpPr>
        <p:spPr/>
        <p:txBody>
          <a:bodyPr/>
          <a:lstStyle/>
          <a:p>
            <a:r>
              <a:rPr lang="en-US">
                <a:latin typeface="Arial"/>
                <a:cs typeface="Arial"/>
              </a:rPr>
              <a:t>Program Application Review</a:t>
            </a:r>
            <a:endParaRPr lang="en-US"/>
          </a:p>
        </p:txBody>
      </p:sp>
      <p:sp>
        <p:nvSpPr>
          <p:cNvPr id="5" name="Content Placeholder 4">
            <a:extLst>
              <a:ext uri="{FF2B5EF4-FFF2-40B4-BE49-F238E27FC236}">
                <a16:creationId xmlns:a16="http://schemas.microsoft.com/office/drawing/2014/main" id="{DE564ABE-7BDC-A686-A6A6-B669F9DC9106}"/>
              </a:ext>
            </a:extLst>
          </p:cNvPr>
          <p:cNvSpPr>
            <a:spLocks noGrp="1"/>
          </p:cNvSpPr>
          <p:nvPr>
            <p:ph idx="1"/>
          </p:nvPr>
        </p:nvSpPr>
        <p:spPr>
          <a:xfrm>
            <a:off x="609600" y="1740139"/>
            <a:ext cx="10972800" cy="4365388"/>
          </a:xfrm>
        </p:spPr>
        <p:txBody>
          <a:bodyPr/>
          <a:lstStyle/>
          <a:p>
            <a:pPr marL="0" indent="0">
              <a:buNone/>
            </a:pPr>
            <a:r>
              <a:rPr lang="en-US" sz="1800" dirty="0">
                <a:latin typeface="Arial"/>
                <a:cs typeface="Arial"/>
              </a:rPr>
              <a:t>4) Upload Proof of Income</a:t>
            </a:r>
            <a:endParaRPr lang="en-US" sz="2700" dirty="0"/>
          </a:p>
          <a:p>
            <a:pPr lvl="1"/>
            <a:r>
              <a:rPr lang="en-US" sz="1500" dirty="0">
                <a:latin typeface="Arial"/>
                <a:cs typeface="Arial"/>
              </a:rPr>
              <a:t>Acceptable forms are listed in the drop-down menu</a:t>
            </a:r>
          </a:p>
          <a:p>
            <a:pPr lvl="1"/>
            <a:r>
              <a:rPr lang="en-US" sz="1500" dirty="0">
                <a:latin typeface="Arial"/>
                <a:cs typeface="Arial"/>
              </a:rPr>
              <a:t>Uploaded forms should be dated within the current calendar year</a:t>
            </a:r>
          </a:p>
          <a:p>
            <a:pPr lvl="1"/>
            <a:r>
              <a:rPr lang="en-US" sz="1500" dirty="0">
                <a:latin typeface="Arial"/>
                <a:cs typeface="Arial"/>
              </a:rPr>
              <a:t>Proof of income should be submitted for each household member</a:t>
            </a:r>
          </a:p>
          <a:p>
            <a:pPr marL="556895" lvl="1" indent="-213995">
              <a:buFont typeface="Courier New" panose="020B0604020202020204" pitchFamily="34" charset="0"/>
              <a:buChar char="o"/>
            </a:pPr>
            <a:endParaRPr lang="en-US" sz="1500" dirty="0">
              <a:latin typeface="Arial"/>
              <a:cs typeface="Arial"/>
            </a:endParaRPr>
          </a:p>
          <a:p>
            <a:pPr marL="556895" lvl="1" indent="-213995">
              <a:buFont typeface="Courier New" panose="020B0604020202020204" pitchFamily="34" charset="0"/>
              <a:buChar char="o"/>
            </a:pPr>
            <a:endParaRPr lang="en-US" sz="1500" dirty="0">
              <a:latin typeface="Arial"/>
              <a:cs typeface="Arial"/>
            </a:endParaRPr>
          </a:p>
          <a:p>
            <a:pPr marL="556895" lvl="1" indent="-213995">
              <a:buFont typeface="Courier New" panose="020B0604020202020204" pitchFamily="34" charset="0"/>
              <a:buChar char="o"/>
            </a:pPr>
            <a:endParaRPr lang="en-US" sz="1500" dirty="0">
              <a:latin typeface="Arial"/>
              <a:cs typeface="Arial"/>
            </a:endParaRPr>
          </a:p>
          <a:p>
            <a:pPr marL="856932" lvl="2" indent="-213995">
              <a:buFont typeface="Courier New" panose="020B0604020202020204" pitchFamily="34" charset="0"/>
              <a:buChar char="o"/>
            </a:pPr>
            <a:endParaRPr lang="en-US" sz="12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3" name="Picture 2">
            <a:extLst>
              <a:ext uri="{FF2B5EF4-FFF2-40B4-BE49-F238E27FC236}">
                <a16:creationId xmlns:a16="http://schemas.microsoft.com/office/drawing/2014/main" id="{2B9361F5-855E-4C51-836D-69694273F36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 y="3116693"/>
            <a:ext cx="7853651" cy="3134296"/>
          </a:xfrm>
          <a:prstGeom prst="rect">
            <a:avLst/>
          </a:prstGeom>
          <a:ln>
            <a:solidFill>
              <a:srgbClr val="185A7D"/>
            </a:solidFill>
          </a:ln>
        </p:spPr>
      </p:pic>
      <p:pic>
        <p:nvPicPr>
          <p:cNvPr id="6" name="Picture 5">
            <a:extLst>
              <a:ext uri="{FF2B5EF4-FFF2-40B4-BE49-F238E27FC236}">
                <a16:creationId xmlns:a16="http://schemas.microsoft.com/office/drawing/2014/main" id="{1F229D17-D010-6CEC-9F07-1641031C0330}"/>
              </a:ext>
            </a:extLst>
          </p:cNvPr>
          <p:cNvPicPr>
            <a:picLocks noChangeAspect="1"/>
          </p:cNvPicPr>
          <p:nvPr/>
        </p:nvPicPr>
        <p:blipFill>
          <a:blip r:embed="rId3"/>
          <a:srcRect r="37359"/>
          <a:stretch>
            <a:fillRect/>
          </a:stretch>
        </p:blipFill>
        <p:spPr>
          <a:xfrm>
            <a:off x="8826347" y="1740139"/>
            <a:ext cx="2960356" cy="1992438"/>
          </a:xfrm>
          <a:prstGeom prst="rect">
            <a:avLst/>
          </a:prstGeom>
        </p:spPr>
      </p:pic>
      <p:pic>
        <p:nvPicPr>
          <p:cNvPr id="8" name="Picture 7">
            <a:extLst>
              <a:ext uri="{FF2B5EF4-FFF2-40B4-BE49-F238E27FC236}">
                <a16:creationId xmlns:a16="http://schemas.microsoft.com/office/drawing/2014/main" id="{FE8938F0-0212-F7E8-4039-B6CF5E51388B}"/>
              </a:ext>
            </a:extLst>
          </p:cNvPr>
          <p:cNvPicPr>
            <a:picLocks noChangeAspect="1"/>
          </p:cNvPicPr>
          <p:nvPr/>
        </p:nvPicPr>
        <p:blipFill>
          <a:blip r:embed="rId4"/>
          <a:srcRect r="37360"/>
          <a:stretch>
            <a:fillRect/>
          </a:stretch>
        </p:blipFill>
        <p:spPr>
          <a:xfrm>
            <a:off x="8835055" y="3582625"/>
            <a:ext cx="2960356" cy="1081415"/>
          </a:xfrm>
          <a:prstGeom prst="rect">
            <a:avLst/>
          </a:prstGeom>
        </p:spPr>
      </p:pic>
      <p:sp>
        <p:nvSpPr>
          <p:cNvPr id="9" name="Rectangle 8">
            <a:extLst>
              <a:ext uri="{FF2B5EF4-FFF2-40B4-BE49-F238E27FC236}">
                <a16:creationId xmlns:a16="http://schemas.microsoft.com/office/drawing/2014/main" id="{8F4E8DEE-CBFE-E984-1CE3-739327F93101}"/>
              </a:ext>
            </a:extLst>
          </p:cNvPr>
          <p:cNvSpPr/>
          <p:nvPr/>
        </p:nvSpPr>
        <p:spPr>
          <a:xfrm>
            <a:off x="8835056" y="1714012"/>
            <a:ext cx="2960356" cy="2932610"/>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B2288E2D-7CEE-1AB1-F4E3-5D9BE3EF2A04}"/>
              </a:ext>
            </a:extLst>
          </p:cNvPr>
          <p:cNvCxnSpPr>
            <a:cxnSpLocks/>
          </p:cNvCxnSpPr>
          <p:nvPr/>
        </p:nvCxnSpPr>
        <p:spPr>
          <a:xfrm flipV="1">
            <a:off x="7862354" y="3206444"/>
            <a:ext cx="1005840" cy="1477397"/>
          </a:xfrm>
          <a:prstGeom prst="bentConnector3">
            <a:avLst>
              <a:gd name="adj1" fmla="val 7857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023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57237-E05F-3593-9163-43D8E7E522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2A665B-2851-CD5C-1C58-1B4608D39A05}"/>
              </a:ext>
            </a:extLst>
          </p:cNvPr>
          <p:cNvSpPr>
            <a:spLocks noGrp="1"/>
          </p:cNvSpPr>
          <p:nvPr>
            <p:ph type="title"/>
          </p:nvPr>
        </p:nvSpPr>
        <p:spPr/>
        <p:txBody>
          <a:bodyPr/>
          <a:lstStyle/>
          <a:p>
            <a:r>
              <a:rPr lang="en-US">
                <a:latin typeface="Arial"/>
                <a:cs typeface="Arial"/>
              </a:rPr>
              <a:t>Program Application Review</a:t>
            </a:r>
            <a:endParaRPr lang="en-US"/>
          </a:p>
        </p:txBody>
      </p:sp>
      <p:sp>
        <p:nvSpPr>
          <p:cNvPr id="5" name="Content Placeholder 4">
            <a:extLst>
              <a:ext uri="{FF2B5EF4-FFF2-40B4-BE49-F238E27FC236}">
                <a16:creationId xmlns:a16="http://schemas.microsoft.com/office/drawing/2014/main" id="{36D631C0-BF1A-C398-EF04-51DEB71AC72C}"/>
              </a:ext>
            </a:extLst>
          </p:cNvPr>
          <p:cNvSpPr>
            <a:spLocks noGrp="1"/>
          </p:cNvSpPr>
          <p:nvPr>
            <p:ph idx="1"/>
          </p:nvPr>
        </p:nvSpPr>
        <p:spPr>
          <a:xfrm>
            <a:off x="609600" y="1573214"/>
            <a:ext cx="5486400" cy="4909295"/>
          </a:xfrm>
        </p:spPr>
        <p:txBody>
          <a:bodyPr/>
          <a:lstStyle/>
          <a:p>
            <a:pPr marL="0" indent="0">
              <a:buNone/>
            </a:pPr>
            <a:r>
              <a:rPr lang="en-US" sz="1800" dirty="0">
                <a:latin typeface="Arial"/>
                <a:cs typeface="Arial"/>
              </a:rPr>
              <a:t>5) Customer Agreement</a:t>
            </a:r>
            <a:endParaRPr lang="en-US" sz="2700" dirty="0"/>
          </a:p>
          <a:p>
            <a:pPr marL="556895" lvl="1" indent="-213995">
              <a:buFont typeface="Courier New" panose="020B0604020202020204" pitchFamily="34" charset="0"/>
              <a:buChar char="o"/>
            </a:pPr>
            <a:r>
              <a:rPr lang="en-US" sz="1500" dirty="0">
                <a:latin typeface="Arial"/>
                <a:cs typeface="Arial"/>
              </a:rPr>
              <a:t>If submitting on behalf of a customer, please review this section with them to ensure they understand what they are certifying.</a:t>
            </a:r>
          </a:p>
          <a:p>
            <a:pPr marL="556895" lvl="1" indent="-213995">
              <a:buFont typeface="Courier New" panose="020B0604020202020204" pitchFamily="34" charset="0"/>
              <a:buChar char="o"/>
            </a:pPr>
            <a:r>
              <a:rPr lang="en-US" sz="1500" dirty="0">
                <a:latin typeface="Arial"/>
                <a:cs typeface="Arial"/>
              </a:rPr>
              <a:t>Additionally, enter your name in the “</a:t>
            </a:r>
            <a:r>
              <a:rPr lang="en-US" sz="1500" b="1" dirty="0">
                <a:latin typeface="Arial"/>
                <a:cs typeface="Arial"/>
              </a:rPr>
              <a:t>Customer Representative printed name</a:t>
            </a:r>
            <a:r>
              <a:rPr lang="en-US" sz="1500" dirty="0">
                <a:latin typeface="Arial"/>
                <a:cs typeface="Arial"/>
              </a:rPr>
              <a:t>” field</a:t>
            </a:r>
            <a:endParaRPr lang="en-US" sz="1500" dirty="0"/>
          </a:p>
          <a:p>
            <a:pPr marL="556895" lvl="1" indent="-213995">
              <a:buFont typeface="Courier New" panose="020B0604020202020204" pitchFamily="34" charset="0"/>
              <a:buChar char="o"/>
            </a:pPr>
            <a:r>
              <a:rPr lang="en-US" sz="1500" dirty="0">
                <a:latin typeface="Arial"/>
                <a:cs typeface="Arial"/>
              </a:rPr>
              <a:t>Use the calendar icon to enter the date</a:t>
            </a:r>
            <a:endParaRPr lang="en-US" sz="1500" dirty="0"/>
          </a:p>
          <a:p>
            <a:pPr marL="556895" lvl="1" indent="-213995">
              <a:buFont typeface="Courier New" panose="020B0604020202020204" pitchFamily="34" charset="0"/>
              <a:buChar char="o"/>
            </a:pPr>
            <a:r>
              <a:rPr lang="en-US" sz="1500" dirty="0">
                <a:latin typeface="Arial"/>
                <a:cs typeface="Arial"/>
              </a:rPr>
              <a:t>Either have the customer sign in the signature box or type their name in the “</a:t>
            </a:r>
            <a:r>
              <a:rPr lang="en-US" sz="1500" b="1" dirty="0">
                <a:latin typeface="Arial"/>
                <a:cs typeface="Arial"/>
              </a:rPr>
              <a:t>Type Signature</a:t>
            </a:r>
            <a:r>
              <a:rPr lang="en-US" sz="1500" dirty="0">
                <a:latin typeface="Arial"/>
                <a:cs typeface="Arial"/>
              </a:rPr>
              <a:t>” field</a:t>
            </a:r>
          </a:p>
          <a:p>
            <a:pPr marL="342900" lvl="1" indent="0">
              <a:buNone/>
            </a:pPr>
            <a:endParaRPr lang="en-US" sz="1500" dirty="0">
              <a:latin typeface="Arial"/>
              <a:cs typeface="Arial"/>
            </a:endParaRPr>
          </a:p>
          <a:p>
            <a:pPr marL="42862" indent="0">
              <a:buNone/>
            </a:pPr>
            <a:r>
              <a:rPr lang="en-US" sz="1800" dirty="0">
                <a:latin typeface="Arial"/>
                <a:cs typeface="Arial"/>
              </a:rPr>
              <a:t>6) Click “</a:t>
            </a:r>
            <a:r>
              <a:rPr lang="en-US" sz="1800" b="1" dirty="0">
                <a:latin typeface="Arial"/>
                <a:cs typeface="Arial"/>
              </a:rPr>
              <a:t>Create Application</a:t>
            </a:r>
            <a:r>
              <a:rPr lang="en-US" sz="1800" dirty="0">
                <a:latin typeface="Arial"/>
                <a:cs typeface="Arial"/>
              </a:rPr>
              <a:t>”</a:t>
            </a: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2" name="Picture 1">
            <a:extLst>
              <a:ext uri="{FF2B5EF4-FFF2-40B4-BE49-F238E27FC236}">
                <a16:creationId xmlns:a16="http://schemas.microsoft.com/office/drawing/2014/main" id="{F713EEED-DA57-3D56-CF91-770A33E696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0" y="1685957"/>
            <a:ext cx="5608938" cy="4897404"/>
          </a:xfrm>
          <a:prstGeom prst="rect">
            <a:avLst/>
          </a:prstGeom>
          <a:ln>
            <a:solidFill>
              <a:srgbClr val="185A7D"/>
            </a:solidFill>
          </a:ln>
        </p:spPr>
      </p:pic>
      <p:cxnSp>
        <p:nvCxnSpPr>
          <p:cNvPr id="3" name="Connector: Elbow 2">
            <a:extLst>
              <a:ext uri="{FF2B5EF4-FFF2-40B4-BE49-F238E27FC236}">
                <a16:creationId xmlns:a16="http://schemas.microsoft.com/office/drawing/2014/main" id="{53BC10E7-22D0-5D7E-46BE-A1F58E1D051F}"/>
              </a:ext>
            </a:extLst>
          </p:cNvPr>
          <p:cNvCxnSpPr>
            <a:cxnSpLocks/>
            <a:stCxn id="11" idx="4"/>
            <a:endCxn id="8" idx="0"/>
          </p:cNvCxnSpPr>
          <p:nvPr/>
        </p:nvCxnSpPr>
        <p:spPr>
          <a:xfrm rot="16200000" flipH="1">
            <a:off x="3853656" y="3163092"/>
            <a:ext cx="1798639" cy="4524375"/>
          </a:xfrm>
          <a:prstGeom prst="bentConnector3">
            <a:avLst>
              <a:gd name="adj1" fmla="val 89718"/>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A087F88E-BD81-8571-D2EB-23A51D938A30}"/>
              </a:ext>
            </a:extLst>
          </p:cNvPr>
          <p:cNvSpPr/>
          <p:nvPr/>
        </p:nvSpPr>
        <p:spPr>
          <a:xfrm>
            <a:off x="6905625" y="6324600"/>
            <a:ext cx="219075" cy="20161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DBA060B-48F2-82AD-24DA-BED4DCE45D2C}"/>
              </a:ext>
            </a:extLst>
          </p:cNvPr>
          <p:cNvSpPr/>
          <p:nvPr/>
        </p:nvSpPr>
        <p:spPr>
          <a:xfrm>
            <a:off x="2381250" y="4324350"/>
            <a:ext cx="219075" cy="20161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82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05FC9-FEBF-DCC3-C31D-A21F6FA492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822A6A-DAEB-FCB7-26C4-7246872700BF}"/>
              </a:ext>
            </a:extLst>
          </p:cNvPr>
          <p:cNvSpPr>
            <a:spLocks noGrp="1"/>
          </p:cNvSpPr>
          <p:nvPr>
            <p:ph type="title"/>
          </p:nvPr>
        </p:nvSpPr>
        <p:spPr/>
        <p:txBody>
          <a:bodyPr/>
          <a:lstStyle/>
          <a:p>
            <a:r>
              <a:rPr lang="en-US" dirty="0">
                <a:latin typeface="Arial"/>
                <a:cs typeface="Arial"/>
              </a:rPr>
              <a:t>Assessment Scheduling</a:t>
            </a:r>
            <a:endParaRPr lang="en-US" dirty="0"/>
          </a:p>
        </p:txBody>
      </p:sp>
      <p:sp>
        <p:nvSpPr>
          <p:cNvPr id="5" name="Content Placeholder 4">
            <a:extLst>
              <a:ext uri="{FF2B5EF4-FFF2-40B4-BE49-F238E27FC236}">
                <a16:creationId xmlns:a16="http://schemas.microsoft.com/office/drawing/2014/main" id="{CBCF30F6-97F6-6B89-6EF1-5E50003B68D5}"/>
              </a:ext>
            </a:extLst>
          </p:cNvPr>
          <p:cNvSpPr>
            <a:spLocks noGrp="1"/>
          </p:cNvSpPr>
          <p:nvPr>
            <p:ph idx="1"/>
          </p:nvPr>
        </p:nvSpPr>
        <p:spPr>
          <a:xfrm>
            <a:off x="609600" y="1733549"/>
            <a:ext cx="10648950" cy="4748959"/>
          </a:xfrm>
        </p:spPr>
        <p:txBody>
          <a:bodyPr/>
          <a:lstStyle/>
          <a:p>
            <a:r>
              <a:rPr lang="en-US" sz="1800" dirty="0"/>
              <a:t>The AEP Ohio HELP program team will share newly approved customer applications with HHEAs on a weekly basis</a:t>
            </a:r>
          </a:p>
          <a:p>
            <a:pPr marL="0" indent="0">
              <a:buNone/>
            </a:pPr>
            <a:endParaRPr lang="en-US" sz="1200" dirty="0"/>
          </a:p>
          <a:p>
            <a:r>
              <a:rPr lang="en-US" sz="1800" dirty="0"/>
              <a:t>Upon receipt of these leads, HHEAs are expected to make initial contact with customers within five (5) business days</a:t>
            </a:r>
          </a:p>
          <a:p>
            <a:pPr marL="0" indent="0">
              <a:buNone/>
            </a:pPr>
            <a:endParaRPr lang="en-US" sz="1200" dirty="0"/>
          </a:p>
          <a:p>
            <a:r>
              <a:rPr lang="en-US" sz="1800" dirty="0"/>
              <a:t>HHEAs will schedule assessments directly with customers</a:t>
            </a:r>
          </a:p>
          <a:p>
            <a:pPr marL="0" indent="0">
              <a:buNone/>
            </a:pPr>
            <a:endParaRPr lang="en-US" sz="1200" dirty="0"/>
          </a:p>
          <a:p>
            <a:r>
              <a:rPr lang="en-US" sz="1800" dirty="0"/>
              <a:t>Assessment schedules need to be shared with the program team on a regular, consistent cadence to support accurate tracking of of project flow and spend</a:t>
            </a:r>
            <a:endParaRPr lang="en-US" sz="15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8" name="Oval 7">
            <a:extLst>
              <a:ext uri="{FF2B5EF4-FFF2-40B4-BE49-F238E27FC236}">
                <a16:creationId xmlns:a16="http://schemas.microsoft.com/office/drawing/2014/main" id="{4FDBE6C7-4EBD-E4E3-00B1-C32C0568A49B}"/>
              </a:ext>
            </a:extLst>
          </p:cNvPr>
          <p:cNvSpPr/>
          <p:nvPr/>
        </p:nvSpPr>
        <p:spPr>
          <a:xfrm>
            <a:off x="6905625" y="6324600"/>
            <a:ext cx="219075" cy="20161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821B93C-FE5B-BEC2-D15D-6B365C2AA922}"/>
              </a:ext>
            </a:extLst>
          </p:cNvPr>
          <p:cNvSpPr/>
          <p:nvPr/>
        </p:nvSpPr>
        <p:spPr>
          <a:xfrm>
            <a:off x="2381250" y="4324350"/>
            <a:ext cx="219075" cy="20161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28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88624-7752-EC32-9258-A4F1356474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E93A60-FA9E-3002-0AD2-E73F460EA645}"/>
              </a:ext>
            </a:extLst>
          </p:cNvPr>
          <p:cNvSpPr>
            <a:spLocks noGrp="1"/>
          </p:cNvSpPr>
          <p:nvPr>
            <p:ph type="title"/>
          </p:nvPr>
        </p:nvSpPr>
        <p:spPr/>
        <p:txBody>
          <a:bodyPr/>
          <a:lstStyle/>
          <a:p>
            <a:r>
              <a:rPr lang="en-US" dirty="0"/>
              <a:t>ASSESSMENT REVIEW &amp; BEST PRACTICES</a:t>
            </a:r>
          </a:p>
        </p:txBody>
      </p:sp>
      <p:sp>
        <p:nvSpPr>
          <p:cNvPr id="5" name="Text Placeholder 4">
            <a:extLst>
              <a:ext uri="{FF2B5EF4-FFF2-40B4-BE49-F238E27FC236}">
                <a16:creationId xmlns:a16="http://schemas.microsoft.com/office/drawing/2014/main" id="{4C98889B-84F5-DC9B-43B1-D4A58405C4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4911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0BB97-0848-7A17-C489-2F6356EA08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3CBC5D-8FE1-D94D-8619-B3288F818E02}"/>
              </a:ext>
            </a:extLst>
          </p:cNvPr>
          <p:cNvSpPr>
            <a:spLocks noGrp="1"/>
          </p:cNvSpPr>
          <p:nvPr>
            <p:ph type="title"/>
          </p:nvPr>
        </p:nvSpPr>
        <p:spPr/>
        <p:txBody>
          <a:bodyPr/>
          <a:lstStyle/>
          <a:p>
            <a:r>
              <a:rPr lang="en-US">
                <a:latin typeface="Arial"/>
                <a:cs typeface="Arial"/>
              </a:rPr>
              <a:t>Energy Assessment Best Practices</a:t>
            </a:r>
            <a:endParaRPr lang="en-US"/>
          </a:p>
        </p:txBody>
      </p:sp>
      <p:sp>
        <p:nvSpPr>
          <p:cNvPr id="5" name="Content Placeholder 4">
            <a:extLst>
              <a:ext uri="{FF2B5EF4-FFF2-40B4-BE49-F238E27FC236}">
                <a16:creationId xmlns:a16="http://schemas.microsoft.com/office/drawing/2014/main" id="{1C0A1F95-D8CB-6B8C-2CBE-787D8F88B432}"/>
              </a:ext>
            </a:extLst>
          </p:cNvPr>
          <p:cNvSpPr>
            <a:spLocks noGrp="1"/>
          </p:cNvSpPr>
          <p:nvPr>
            <p:ph idx="1"/>
          </p:nvPr>
        </p:nvSpPr>
        <p:spPr>
          <a:xfrm>
            <a:off x="609600" y="1724025"/>
            <a:ext cx="10972800" cy="4381501"/>
          </a:xfrm>
        </p:spPr>
        <p:txBody>
          <a:bodyPr/>
          <a:lstStyle/>
          <a:p>
            <a:pPr marL="0" indent="0">
              <a:buNone/>
            </a:pPr>
            <a:r>
              <a:rPr lang="en-US" sz="2000" b="1" dirty="0">
                <a:latin typeface="Arial"/>
                <a:cs typeface="Arial"/>
              </a:rPr>
              <a:t>1) Prepare for the assessment</a:t>
            </a:r>
          </a:p>
          <a:p>
            <a:pPr marL="0" indent="0">
              <a:buNone/>
            </a:pPr>
            <a:endParaRPr lang="en-US" sz="1200" dirty="0">
              <a:latin typeface="Arial"/>
              <a:cs typeface="Arial"/>
            </a:endParaRPr>
          </a:p>
          <a:p>
            <a:r>
              <a:rPr lang="en-US" sz="1800" dirty="0">
                <a:latin typeface="Arial"/>
                <a:cs typeface="Arial"/>
              </a:rPr>
              <a:t>Verify all data, including the customer’s eligibility type (CAP vs. SLP), address and appointment time.</a:t>
            </a:r>
          </a:p>
          <a:p>
            <a:pPr lvl="1"/>
            <a:r>
              <a:rPr lang="en-US" sz="1800" dirty="0">
                <a:latin typeface="Arial"/>
                <a:cs typeface="Arial"/>
              </a:rPr>
              <a:t>It’s recommended to call the customer the day before to confirm the appointment and remind them that access to all areas of the home will be needed.</a:t>
            </a:r>
          </a:p>
          <a:p>
            <a:pPr marL="342900" lvl="1" indent="0">
              <a:buNone/>
            </a:pPr>
            <a:endParaRPr lang="en-US" sz="1200" dirty="0">
              <a:latin typeface="Arial"/>
              <a:cs typeface="Arial"/>
            </a:endParaRPr>
          </a:p>
          <a:p>
            <a:r>
              <a:rPr lang="en-US" sz="1800" dirty="0">
                <a:latin typeface="Arial"/>
                <a:cs typeface="Arial"/>
              </a:rPr>
              <a:t>Ensure all equipment is in proper working order. </a:t>
            </a:r>
          </a:p>
          <a:p>
            <a:pPr lvl="1"/>
            <a:r>
              <a:rPr lang="en-US" sz="1800" dirty="0">
                <a:latin typeface="Arial"/>
                <a:cs typeface="Arial"/>
              </a:rPr>
              <a:t>Devices should be fully charged, and Direct Install equipment fully stocked</a:t>
            </a:r>
          </a:p>
          <a:p>
            <a:pPr marL="342900" lvl="1" indent="0">
              <a:buNone/>
            </a:pPr>
            <a:endParaRPr lang="en-US" sz="1200" dirty="0">
              <a:latin typeface="Arial"/>
              <a:cs typeface="Arial"/>
            </a:endParaRPr>
          </a:p>
          <a:p>
            <a:r>
              <a:rPr lang="en-US" sz="1800" dirty="0">
                <a:latin typeface="Arial"/>
                <a:cs typeface="Arial"/>
              </a:rPr>
              <a:t>Have a copy of the assessment report, either electronically or on paper.</a:t>
            </a:r>
          </a:p>
          <a:p>
            <a:pPr marL="0" indent="0">
              <a:buNone/>
            </a:pPr>
            <a:endParaRPr lang="en-US" sz="1200" dirty="0">
              <a:latin typeface="Arial"/>
              <a:cs typeface="Arial"/>
            </a:endParaRPr>
          </a:p>
          <a:p>
            <a:r>
              <a:rPr lang="en-US" sz="1800" dirty="0">
                <a:latin typeface="Arial"/>
                <a:cs typeface="Arial"/>
              </a:rPr>
              <a:t>Arrive on time, or slightly early.</a:t>
            </a:r>
          </a:p>
          <a:p>
            <a:pPr marL="0" indent="0">
              <a:buNone/>
            </a:pPr>
            <a:endParaRPr lang="en-US" sz="1200" dirty="0">
              <a:latin typeface="Arial"/>
              <a:cs typeface="Arial"/>
            </a:endParaRPr>
          </a:p>
          <a:p>
            <a:r>
              <a:rPr lang="en-US" sz="1800" dirty="0">
                <a:latin typeface="Arial"/>
                <a:cs typeface="Arial"/>
              </a:rPr>
              <a:t>Dress professionally &amp; appropriately.</a:t>
            </a:r>
          </a:p>
          <a:p>
            <a:endParaRPr lang="en-US" dirty="0"/>
          </a:p>
        </p:txBody>
      </p:sp>
    </p:spTree>
    <p:extLst>
      <p:ext uri="{BB962C8B-B14F-4D97-AF65-F5344CB8AC3E}">
        <p14:creationId xmlns:p14="http://schemas.microsoft.com/office/powerpoint/2010/main" val="2519935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7FE3-0471-3671-7CF0-63663DA06B45}"/>
              </a:ext>
            </a:extLst>
          </p:cNvPr>
          <p:cNvSpPr>
            <a:spLocks noGrp="1"/>
          </p:cNvSpPr>
          <p:nvPr>
            <p:ph type="title"/>
          </p:nvPr>
        </p:nvSpPr>
        <p:spPr/>
        <p:txBody>
          <a:bodyPr/>
          <a:lstStyle/>
          <a:p>
            <a:r>
              <a:rPr lang="en-US">
                <a:latin typeface="Arial"/>
                <a:cs typeface="Arial"/>
              </a:rPr>
              <a:t>Energy Assessment Best Practices</a:t>
            </a:r>
            <a:endParaRPr lang="en-US" b="0">
              <a:latin typeface="Arial"/>
              <a:cs typeface="Arial"/>
            </a:endParaRPr>
          </a:p>
          <a:p>
            <a:endParaRPr lang="en-US"/>
          </a:p>
        </p:txBody>
      </p:sp>
      <p:sp>
        <p:nvSpPr>
          <p:cNvPr id="3" name="Content Placeholder 2">
            <a:extLst>
              <a:ext uri="{FF2B5EF4-FFF2-40B4-BE49-F238E27FC236}">
                <a16:creationId xmlns:a16="http://schemas.microsoft.com/office/drawing/2014/main" id="{9345C226-963C-8E77-DA48-4D1EC467AD4F}"/>
              </a:ext>
            </a:extLst>
          </p:cNvPr>
          <p:cNvSpPr>
            <a:spLocks noGrp="1"/>
          </p:cNvSpPr>
          <p:nvPr>
            <p:ph idx="1"/>
          </p:nvPr>
        </p:nvSpPr>
        <p:spPr>
          <a:xfrm>
            <a:off x="609600" y="1668464"/>
            <a:ext cx="10972800" cy="4760911"/>
          </a:xfrm>
        </p:spPr>
        <p:txBody>
          <a:bodyPr/>
          <a:lstStyle/>
          <a:p>
            <a:pPr marL="0" indent="0">
              <a:buNone/>
            </a:pPr>
            <a:r>
              <a:rPr lang="en-US" sz="2000" b="1" dirty="0">
                <a:latin typeface="Arial"/>
                <a:cs typeface="Arial"/>
              </a:rPr>
              <a:t>2) Greet the homeowner</a:t>
            </a:r>
          </a:p>
          <a:p>
            <a:pPr marL="0" indent="0">
              <a:buNone/>
            </a:pPr>
            <a:endParaRPr lang="en-US" sz="1200" b="1" dirty="0">
              <a:latin typeface="Arial"/>
              <a:cs typeface="Arial"/>
            </a:endParaRPr>
          </a:p>
          <a:p>
            <a:pPr>
              <a:buFont typeface="Arial"/>
              <a:buChar char="•"/>
            </a:pPr>
            <a:r>
              <a:rPr lang="en-US" sz="1800" dirty="0"/>
              <a:t>Greet the customer and introduce yourself. </a:t>
            </a:r>
          </a:p>
          <a:p>
            <a:pPr marL="0" indent="0">
              <a:buNone/>
            </a:pPr>
            <a:endParaRPr lang="en-US" sz="1200" dirty="0"/>
          </a:p>
          <a:p>
            <a:pPr>
              <a:buFont typeface="Arial"/>
              <a:buChar char="•"/>
            </a:pPr>
            <a:r>
              <a:rPr lang="en-US" sz="1800" dirty="0"/>
              <a:t>Confirm that they were expecting your visit. Make an effort to help them feel comfortable.</a:t>
            </a:r>
          </a:p>
          <a:p>
            <a:pPr marL="0" indent="0">
              <a:buNone/>
            </a:pPr>
            <a:endParaRPr lang="en-US" sz="1200" dirty="0"/>
          </a:p>
          <a:p>
            <a:pPr>
              <a:buFont typeface="Arial"/>
              <a:buChar char="•"/>
            </a:pPr>
            <a:r>
              <a:rPr lang="en-US" sz="1800" dirty="0"/>
              <a:t>Explain what you will be looking for during the assessment: data plates on refrigerators, freezers, hot water heaters, furnaces, and outdoor HVAC units, as well as the age and efficiency of the HVAC system and insulation levels. Providing a brief overview of the program and inviting questions helps the process run smoothly.</a:t>
            </a:r>
          </a:p>
          <a:p>
            <a:pPr marL="0" indent="0">
              <a:buNone/>
            </a:pPr>
            <a:endParaRPr lang="en-US" sz="1200" dirty="0"/>
          </a:p>
          <a:p>
            <a:pPr>
              <a:buFont typeface="Arial"/>
              <a:buChar char="•"/>
            </a:pPr>
            <a:r>
              <a:rPr lang="en-US" sz="1800" dirty="0"/>
              <a:t>Take this opportunity to ask questions that help the customer feel at ease in their home and understand what prompted them to apply to the AEP Ohio HELP program.</a:t>
            </a:r>
          </a:p>
          <a:p>
            <a:pPr marL="0" indent="0">
              <a:buNone/>
            </a:pPr>
            <a:endParaRPr lang="en-US" sz="1200" dirty="0"/>
          </a:p>
          <a:p>
            <a:pPr>
              <a:buFont typeface="Arial"/>
              <a:buChar char="•"/>
            </a:pPr>
            <a:r>
              <a:rPr lang="en-US" sz="1800" dirty="0">
                <a:latin typeface="Arial"/>
                <a:cs typeface="Arial"/>
              </a:rPr>
              <a:t>It’s recommended to ask if they have previously received weatherization services, as this information is helpful for guiding your assessment.</a:t>
            </a:r>
          </a:p>
          <a:p>
            <a:pPr marL="0" indent="0" algn="ctr">
              <a:buNone/>
            </a:pPr>
            <a:endParaRPr lang="en-US" b="1" u="sng" dirty="0"/>
          </a:p>
        </p:txBody>
      </p:sp>
    </p:spTree>
    <p:extLst>
      <p:ext uri="{BB962C8B-B14F-4D97-AF65-F5344CB8AC3E}">
        <p14:creationId xmlns:p14="http://schemas.microsoft.com/office/powerpoint/2010/main" val="113434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9495E-CC5E-105B-AB0F-F4133EA3C1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7221EA-A5B1-3D59-E52F-501BDE7310F1}"/>
              </a:ext>
            </a:extLst>
          </p:cNvPr>
          <p:cNvSpPr>
            <a:spLocks noGrp="1"/>
          </p:cNvSpPr>
          <p:nvPr>
            <p:ph type="title"/>
          </p:nvPr>
        </p:nvSpPr>
        <p:spPr/>
        <p:txBody>
          <a:bodyPr/>
          <a:lstStyle/>
          <a:p>
            <a:r>
              <a:rPr lang="en-US" dirty="0"/>
              <a:t>PROGRAM MANUAL CHANGES</a:t>
            </a:r>
          </a:p>
        </p:txBody>
      </p:sp>
      <p:sp>
        <p:nvSpPr>
          <p:cNvPr id="5" name="Text Placeholder 4">
            <a:extLst>
              <a:ext uri="{FF2B5EF4-FFF2-40B4-BE49-F238E27FC236}">
                <a16:creationId xmlns:a16="http://schemas.microsoft.com/office/drawing/2014/main" id="{6AA91EFD-658B-AFAB-FEE2-2FFC8C6934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86943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1BDE-EDB0-003E-17D1-9B5D876D2CBD}"/>
              </a:ext>
            </a:extLst>
          </p:cNvPr>
          <p:cNvSpPr>
            <a:spLocks noGrp="1"/>
          </p:cNvSpPr>
          <p:nvPr>
            <p:ph type="title"/>
          </p:nvPr>
        </p:nvSpPr>
        <p:spPr/>
        <p:txBody>
          <a:bodyPr/>
          <a:lstStyle/>
          <a:p>
            <a:r>
              <a:rPr lang="en-US">
                <a:latin typeface="Arial"/>
                <a:cs typeface="Arial"/>
              </a:rPr>
              <a:t>Energy Assessment Best Practices</a:t>
            </a:r>
            <a:endParaRPr lang="en-US" b="0">
              <a:latin typeface="Arial"/>
              <a:cs typeface="Arial"/>
            </a:endParaRPr>
          </a:p>
          <a:p>
            <a:endParaRPr lang="en-US"/>
          </a:p>
        </p:txBody>
      </p:sp>
      <p:sp>
        <p:nvSpPr>
          <p:cNvPr id="3" name="Content Placeholder 2">
            <a:extLst>
              <a:ext uri="{FF2B5EF4-FFF2-40B4-BE49-F238E27FC236}">
                <a16:creationId xmlns:a16="http://schemas.microsoft.com/office/drawing/2014/main" id="{7FB39D03-D47A-1381-F97B-D4133963BFE5}"/>
              </a:ext>
            </a:extLst>
          </p:cNvPr>
          <p:cNvSpPr>
            <a:spLocks noGrp="1"/>
          </p:cNvSpPr>
          <p:nvPr>
            <p:ph idx="1"/>
          </p:nvPr>
        </p:nvSpPr>
        <p:spPr>
          <a:xfrm>
            <a:off x="519112" y="1762714"/>
            <a:ext cx="11153775" cy="4779961"/>
          </a:xfrm>
        </p:spPr>
        <p:txBody>
          <a:bodyPr/>
          <a:lstStyle/>
          <a:p>
            <a:pPr marL="0" indent="0">
              <a:buNone/>
            </a:pPr>
            <a:r>
              <a:rPr lang="en-US" sz="2000" b="1" dirty="0">
                <a:latin typeface="Arial"/>
                <a:cs typeface="Arial"/>
              </a:rPr>
              <a:t>3) Conduct the Energy Assessment</a:t>
            </a:r>
          </a:p>
          <a:p>
            <a:pPr marL="0" indent="0">
              <a:buNone/>
            </a:pPr>
            <a:endParaRPr lang="en-US" sz="1200" b="1" dirty="0">
              <a:latin typeface="Arial"/>
              <a:cs typeface="Arial"/>
            </a:endParaRPr>
          </a:p>
          <a:p>
            <a:pPr>
              <a:buFont typeface="Arial"/>
              <a:buChar char="•"/>
            </a:pPr>
            <a:r>
              <a:rPr lang="en-US" sz="1800" dirty="0"/>
              <a:t>We recommend starting the assessment in the furnace room, as the hot water heater and furnace fuel type determine the measures for which the client may be eligible.</a:t>
            </a:r>
          </a:p>
          <a:p>
            <a:pPr marL="0" indent="0">
              <a:buNone/>
            </a:pPr>
            <a:endParaRPr lang="en-US" sz="1200" dirty="0">
              <a:latin typeface="Arial"/>
              <a:cs typeface="Arial"/>
            </a:endParaRPr>
          </a:p>
          <a:p>
            <a:pPr>
              <a:buFont typeface="Arial"/>
              <a:buChar char="•"/>
            </a:pPr>
            <a:r>
              <a:rPr lang="en-US" sz="1800" dirty="0"/>
              <a:t>As you move through the home, observe and document items such as lighting, thermostat, air cleaner, and other opportunities to reduce energy usage. Engage the customer in the assessment process to help them understand the evaluation of their home.</a:t>
            </a:r>
          </a:p>
          <a:p>
            <a:pPr marL="0" indent="0">
              <a:buNone/>
            </a:pPr>
            <a:endParaRPr lang="en-US" sz="1200" dirty="0">
              <a:latin typeface="Arial"/>
              <a:cs typeface="Arial"/>
            </a:endParaRPr>
          </a:p>
          <a:p>
            <a:pPr>
              <a:buFont typeface="Arial"/>
              <a:buChar char="•"/>
            </a:pPr>
            <a:r>
              <a:rPr lang="en-US" sz="1800" dirty="0">
                <a:latin typeface="Arial"/>
                <a:cs typeface="Arial"/>
              </a:rPr>
              <a:t>Take photos of all program-related items. </a:t>
            </a:r>
          </a:p>
          <a:p>
            <a:pPr lvl="1"/>
            <a:r>
              <a:rPr lang="en-US" sz="1800" dirty="0">
                <a:latin typeface="Arial"/>
                <a:cs typeface="Arial"/>
              </a:rPr>
              <a:t>We recommend capturing both overview and data plate photos of the furnace and hot water heater regardless of fuel type, for future reference if needed. </a:t>
            </a:r>
          </a:p>
          <a:p>
            <a:endParaRPr lang="en-US" sz="2100" dirty="0">
              <a:latin typeface="Arial"/>
              <a:cs typeface="Arial"/>
            </a:endParaRPr>
          </a:p>
          <a:p>
            <a:pPr marL="0" indent="0">
              <a:buNone/>
            </a:pPr>
            <a:endParaRPr lang="en-US" b="1" u="sng" dirty="0"/>
          </a:p>
        </p:txBody>
      </p:sp>
    </p:spTree>
    <p:extLst>
      <p:ext uri="{BB962C8B-B14F-4D97-AF65-F5344CB8AC3E}">
        <p14:creationId xmlns:p14="http://schemas.microsoft.com/office/powerpoint/2010/main" val="4156282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2E18A-DF86-BF54-59BB-BD2F84054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1C388-4245-A0BA-DAB8-1C1F724BB4BD}"/>
              </a:ext>
            </a:extLst>
          </p:cNvPr>
          <p:cNvSpPr>
            <a:spLocks noGrp="1"/>
          </p:cNvSpPr>
          <p:nvPr>
            <p:ph type="title"/>
          </p:nvPr>
        </p:nvSpPr>
        <p:spPr/>
        <p:txBody>
          <a:bodyPr/>
          <a:lstStyle/>
          <a:p>
            <a:r>
              <a:rPr lang="en-US">
                <a:latin typeface="Arial"/>
                <a:cs typeface="Arial"/>
              </a:rPr>
              <a:t>Energy Assessment Best Practices</a:t>
            </a:r>
            <a:endParaRPr lang="en-US" b="0">
              <a:latin typeface="Arial"/>
              <a:cs typeface="Arial"/>
            </a:endParaRPr>
          </a:p>
          <a:p>
            <a:endParaRPr lang="en-US"/>
          </a:p>
        </p:txBody>
      </p:sp>
      <p:sp>
        <p:nvSpPr>
          <p:cNvPr id="3" name="Content Placeholder 2">
            <a:extLst>
              <a:ext uri="{FF2B5EF4-FFF2-40B4-BE49-F238E27FC236}">
                <a16:creationId xmlns:a16="http://schemas.microsoft.com/office/drawing/2014/main" id="{29DA188E-56EA-5E57-9ADA-806FC0F3D45F}"/>
              </a:ext>
            </a:extLst>
          </p:cNvPr>
          <p:cNvSpPr>
            <a:spLocks noGrp="1"/>
          </p:cNvSpPr>
          <p:nvPr>
            <p:ph idx="1"/>
          </p:nvPr>
        </p:nvSpPr>
        <p:spPr>
          <a:xfrm>
            <a:off x="519112" y="1716089"/>
            <a:ext cx="11153775" cy="4646611"/>
          </a:xfrm>
        </p:spPr>
        <p:txBody>
          <a:bodyPr/>
          <a:lstStyle/>
          <a:p>
            <a:pPr>
              <a:buFont typeface="Arial"/>
              <a:buChar char="•"/>
            </a:pPr>
            <a:r>
              <a:rPr lang="en-US" sz="1800" dirty="0">
                <a:latin typeface="Arial"/>
                <a:cs typeface="Arial"/>
              </a:rPr>
              <a:t>Explain to the customer that replacement appliances will be similar in size and finish where available, but the program does not guarantee brands or features, except for icemakers and water dispensers.</a:t>
            </a:r>
          </a:p>
          <a:p>
            <a:pPr>
              <a:buFont typeface="Arial"/>
              <a:buChar char="•"/>
            </a:pPr>
            <a:endParaRPr lang="en-US" sz="1200" dirty="0">
              <a:latin typeface="Arial"/>
              <a:cs typeface="Arial"/>
            </a:endParaRPr>
          </a:p>
          <a:p>
            <a:pPr>
              <a:buFont typeface="Arial"/>
              <a:buChar char="•"/>
            </a:pPr>
            <a:r>
              <a:rPr lang="en-US" sz="1800" dirty="0">
                <a:latin typeface="Arial"/>
                <a:cs typeface="Arial"/>
              </a:rPr>
              <a:t>Take measurements and photos of the access path and doorway size if recommending large equipment, especially appliances in older homes.</a:t>
            </a:r>
          </a:p>
          <a:p>
            <a:pPr lvl="1"/>
            <a:r>
              <a:rPr lang="en-US" sz="1800" dirty="0">
                <a:latin typeface="Arial"/>
                <a:cs typeface="Arial"/>
              </a:rPr>
              <a:t>We require a </a:t>
            </a:r>
            <a:r>
              <a:rPr lang="en-US" sz="1800" b="1" dirty="0">
                <a:latin typeface="Arial"/>
                <a:cs typeface="Arial"/>
              </a:rPr>
              <a:t>3’ wide path, clear of obstructions</a:t>
            </a:r>
            <a:r>
              <a:rPr lang="en-US" sz="1800" dirty="0">
                <a:latin typeface="Arial"/>
                <a:cs typeface="Arial"/>
              </a:rPr>
              <a:t>, for the installation of appliances</a:t>
            </a:r>
          </a:p>
          <a:p>
            <a:pPr lvl="1"/>
            <a:r>
              <a:rPr lang="en-US" sz="1800" dirty="0">
                <a:latin typeface="Arial"/>
                <a:cs typeface="Arial"/>
              </a:rPr>
              <a:t>Inform the customer that they are responsible for clearing the access path prior to installation</a:t>
            </a:r>
          </a:p>
          <a:p>
            <a:pPr>
              <a:buFont typeface="Arial"/>
              <a:buChar char="•"/>
            </a:pPr>
            <a:endParaRPr lang="en-US" sz="1200" dirty="0">
              <a:latin typeface="Arial"/>
              <a:cs typeface="Arial"/>
            </a:endParaRPr>
          </a:p>
          <a:p>
            <a:pPr>
              <a:buFont typeface="Arial"/>
              <a:buChar char="•"/>
            </a:pPr>
            <a:r>
              <a:rPr lang="en-US" sz="1800" dirty="0">
                <a:latin typeface="Arial"/>
                <a:cs typeface="Arial"/>
              </a:rPr>
              <a:t>Complete direct install(s), ensuring you take before and after photos for assessment data entry in </a:t>
            </a:r>
            <a:r>
              <a:rPr lang="en-US" sz="1800" dirty="0" err="1">
                <a:latin typeface="Arial"/>
                <a:cs typeface="Arial"/>
              </a:rPr>
              <a:t>eSuite</a:t>
            </a:r>
            <a:endParaRPr lang="en-US" sz="1800" dirty="0">
              <a:latin typeface="Arial"/>
              <a:cs typeface="Arial"/>
            </a:endParaRPr>
          </a:p>
          <a:p>
            <a:pPr marL="0" indent="0">
              <a:buNone/>
            </a:pPr>
            <a:endParaRPr lang="en-US" sz="1200" dirty="0">
              <a:latin typeface="Arial"/>
              <a:cs typeface="Arial"/>
            </a:endParaRPr>
          </a:p>
          <a:p>
            <a:pPr>
              <a:buFont typeface="Arial"/>
              <a:buChar char="•"/>
            </a:pPr>
            <a:r>
              <a:rPr lang="en-US" sz="1800" dirty="0">
                <a:latin typeface="Arial"/>
                <a:cs typeface="Arial"/>
              </a:rPr>
              <a:t>Be sure to clean up, replace any items that were moved, and remove old equipment that were replaced during the direct install, such as bulbs, aerators, showerheads, air cleaners, etc. </a:t>
            </a:r>
            <a:endParaRPr lang="en-US" sz="1800" dirty="0"/>
          </a:p>
          <a:p>
            <a:endParaRPr lang="en-US" sz="2100" dirty="0">
              <a:latin typeface="Arial"/>
              <a:cs typeface="Arial"/>
            </a:endParaRPr>
          </a:p>
          <a:p>
            <a:pPr marL="0" indent="0">
              <a:buNone/>
            </a:pPr>
            <a:endParaRPr lang="en-US" b="1" u="sng" dirty="0"/>
          </a:p>
        </p:txBody>
      </p:sp>
    </p:spTree>
    <p:extLst>
      <p:ext uri="{BB962C8B-B14F-4D97-AF65-F5344CB8AC3E}">
        <p14:creationId xmlns:p14="http://schemas.microsoft.com/office/powerpoint/2010/main" val="1478946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48AC9-87D4-9F86-4FFF-FB96A8064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3D08B-1BFE-CA4B-7CF6-288723F51149}"/>
              </a:ext>
            </a:extLst>
          </p:cNvPr>
          <p:cNvSpPr>
            <a:spLocks noGrp="1"/>
          </p:cNvSpPr>
          <p:nvPr>
            <p:ph type="title"/>
          </p:nvPr>
        </p:nvSpPr>
        <p:spPr/>
        <p:txBody>
          <a:bodyPr/>
          <a:lstStyle/>
          <a:p>
            <a:r>
              <a:rPr lang="en-US">
                <a:latin typeface="Arial"/>
                <a:cs typeface="Arial"/>
              </a:rPr>
              <a:t>Energy Assessment Best Practices</a:t>
            </a:r>
            <a:endParaRPr lang="en-US" b="0">
              <a:latin typeface="Arial"/>
              <a:cs typeface="Arial"/>
            </a:endParaRPr>
          </a:p>
          <a:p>
            <a:endParaRPr lang="en-US"/>
          </a:p>
        </p:txBody>
      </p:sp>
      <p:sp>
        <p:nvSpPr>
          <p:cNvPr id="3" name="Content Placeholder 2">
            <a:extLst>
              <a:ext uri="{FF2B5EF4-FFF2-40B4-BE49-F238E27FC236}">
                <a16:creationId xmlns:a16="http://schemas.microsoft.com/office/drawing/2014/main" id="{92F6BEE9-7F68-CCBB-F258-2405D1DD6D2B}"/>
              </a:ext>
            </a:extLst>
          </p:cNvPr>
          <p:cNvSpPr>
            <a:spLocks noGrp="1"/>
          </p:cNvSpPr>
          <p:nvPr>
            <p:ph idx="1"/>
          </p:nvPr>
        </p:nvSpPr>
        <p:spPr>
          <a:xfrm>
            <a:off x="461962" y="1658939"/>
            <a:ext cx="11268075" cy="4294187"/>
          </a:xfrm>
        </p:spPr>
        <p:txBody>
          <a:bodyPr/>
          <a:lstStyle/>
          <a:p>
            <a:pPr marL="0" indent="0">
              <a:buNone/>
            </a:pPr>
            <a:r>
              <a:rPr lang="en-US" sz="2000" b="1" dirty="0">
                <a:latin typeface="Arial"/>
                <a:cs typeface="Arial"/>
              </a:rPr>
              <a:t>4) Next Steps</a:t>
            </a:r>
          </a:p>
          <a:p>
            <a:pPr marL="0" indent="0">
              <a:buNone/>
            </a:pPr>
            <a:endParaRPr lang="en-US" sz="1200" b="1" dirty="0">
              <a:latin typeface="Arial"/>
              <a:cs typeface="Arial"/>
            </a:endParaRPr>
          </a:p>
          <a:p>
            <a:pPr>
              <a:buFont typeface="Arial,Sans-Serif"/>
              <a:buChar char="•"/>
            </a:pPr>
            <a:r>
              <a:rPr lang="en-US" sz="1800" dirty="0"/>
              <a:t>Explain to the customer what to expect from the assessment. Review the Assessment Report, including recommended measures and the anticipated timeframe for completion.</a:t>
            </a:r>
          </a:p>
          <a:p>
            <a:pPr marL="0" indent="0">
              <a:buNone/>
            </a:pPr>
            <a:endParaRPr lang="en-US" sz="1200" dirty="0"/>
          </a:p>
          <a:p>
            <a:pPr>
              <a:buFont typeface="Arial,Sans-Serif"/>
              <a:buChar char="•"/>
            </a:pPr>
            <a:r>
              <a:rPr lang="en-US" sz="1800" dirty="0"/>
              <a:t>If certain items cannot be addressed through the AEP Ohio HELP program due to fuel type, inform the client about other services your organization offers or refer them to the local CAA serving their county or territory.</a:t>
            </a:r>
          </a:p>
          <a:p>
            <a:pPr marL="0" indent="0">
              <a:buNone/>
            </a:pPr>
            <a:endParaRPr lang="en-US" sz="1200" dirty="0"/>
          </a:p>
          <a:p>
            <a:pPr>
              <a:buFont typeface="Arial,Sans-Serif"/>
              <a:buChar char="•"/>
            </a:pPr>
            <a:r>
              <a:rPr lang="en-US" sz="1800" dirty="0">
                <a:latin typeface="Arial"/>
                <a:cs typeface="Arial"/>
              </a:rPr>
              <a:t>Ask the customer if they have any questions before you leave.</a:t>
            </a:r>
          </a:p>
          <a:p>
            <a:pPr lvl="1"/>
            <a:r>
              <a:rPr lang="en-US" sz="1800" dirty="0">
                <a:latin typeface="Arial"/>
                <a:cs typeface="Arial"/>
              </a:rPr>
              <a:t>HHEAs can provide customers the program email address, </a:t>
            </a:r>
            <a:r>
              <a:rPr lang="en-US" sz="1800" b="1" dirty="0">
                <a:latin typeface="Arial"/>
                <a:cs typeface="Arial"/>
                <a:hlinkClick r:id="rId2"/>
              </a:rPr>
              <a:t>aepohiohelp@resource-innovations.com</a:t>
            </a:r>
            <a:r>
              <a:rPr lang="en-US" sz="1800" dirty="0">
                <a:latin typeface="Arial"/>
                <a:cs typeface="Arial"/>
              </a:rPr>
              <a:t>, and the call center number, </a:t>
            </a:r>
            <a:r>
              <a:rPr lang="en-US" sz="1800" b="1" dirty="0">
                <a:latin typeface="Arial"/>
                <a:cs typeface="Arial"/>
              </a:rPr>
              <a:t>888-642-9363</a:t>
            </a:r>
            <a:r>
              <a:rPr lang="en-US" sz="1800" dirty="0">
                <a:latin typeface="Arial"/>
                <a:cs typeface="Arial"/>
              </a:rPr>
              <a:t>, for any follow-up questions. </a:t>
            </a:r>
          </a:p>
          <a:p>
            <a:pPr marL="0" indent="0">
              <a:buNone/>
            </a:pPr>
            <a:endParaRPr lang="en-US" sz="1200" dirty="0"/>
          </a:p>
          <a:p>
            <a:pPr>
              <a:buFont typeface="Arial,Sans-Serif"/>
              <a:buChar char="•"/>
            </a:pPr>
            <a:r>
              <a:rPr lang="en-US" sz="1800" dirty="0">
                <a:latin typeface="Arial"/>
                <a:cs typeface="Arial"/>
              </a:rPr>
              <a:t>Thank the client for applying to the AEP Ohio HELP Program.</a:t>
            </a:r>
            <a:endParaRPr lang="en-US" sz="1800" dirty="0"/>
          </a:p>
        </p:txBody>
      </p:sp>
    </p:spTree>
    <p:extLst>
      <p:ext uri="{BB962C8B-B14F-4D97-AF65-F5344CB8AC3E}">
        <p14:creationId xmlns:p14="http://schemas.microsoft.com/office/powerpoint/2010/main" val="91735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10080-0A7A-5A24-50AD-E4A331613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03700-8F24-524F-ADB9-006A502C381F}"/>
              </a:ext>
            </a:extLst>
          </p:cNvPr>
          <p:cNvSpPr>
            <a:spLocks noGrp="1"/>
          </p:cNvSpPr>
          <p:nvPr>
            <p:ph type="title"/>
          </p:nvPr>
        </p:nvSpPr>
        <p:spPr/>
        <p:txBody>
          <a:bodyPr/>
          <a:lstStyle/>
          <a:p>
            <a:r>
              <a:rPr lang="en-US">
                <a:latin typeface="Arial"/>
                <a:cs typeface="Arial"/>
              </a:rPr>
              <a:t>Energy Assessment Best Practices</a:t>
            </a:r>
            <a:endParaRPr lang="en-US" b="0">
              <a:latin typeface="Arial"/>
              <a:cs typeface="Arial"/>
            </a:endParaRPr>
          </a:p>
          <a:p>
            <a:endParaRPr lang="en-US"/>
          </a:p>
        </p:txBody>
      </p:sp>
      <p:sp>
        <p:nvSpPr>
          <p:cNvPr id="3" name="Content Placeholder 2">
            <a:extLst>
              <a:ext uri="{FF2B5EF4-FFF2-40B4-BE49-F238E27FC236}">
                <a16:creationId xmlns:a16="http://schemas.microsoft.com/office/drawing/2014/main" id="{EF6D0867-BC4E-79E2-120E-159A6F572503}"/>
              </a:ext>
            </a:extLst>
          </p:cNvPr>
          <p:cNvSpPr>
            <a:spLocks noGrp="1"/>
          </p:cNvSpPr>
          <p:nvPr>
            <p:ph idx="1"/>
          </p:nvPr>
        </p:nvSpPr>
        <p:spPr>
          <a:xfrm>
            <a:off x="461962" y="1658939"/>
            <a:ext cx="11268075" cy="2277335"/>
          </a:xfrm>
        </p:spPr>
        <p:txBody>
          <a:bodyPr/>
          <a:lstStyle/>
          <a:p>
            <a:pPr marL="0" indent="0">
              <a:buNone/>
            </a:pPr>
            <a:r>
              <a:rPr lang="en-US" sz="2000" b="1" dirty="0">
                <a:latin typeface="Arial"/>
                <a:cs typeface="Arial"/>
              </a:rPr>
              <a:t>Retrofit Measure Install Turnaround Times</a:t>
            </a:r>
          </a:p>
          <a:p>
            <a:pPr marL="0" indent="0">
              <a:buNone/>
            </a:pPr>
            <a:endParaRPr lang="en-US" sz="1200" b="1" dirty="0">
              <a:latin typeface="Arial"/>
              <a:cs typeface="Arial"/>
            </a:endParaRPr>
          </a:p>
          <a:p>
            <a:r>
              <a:rPr lang="en-US" sz="1800" dirty="0">
                <a:latin typeface="Arial"/>
                <a:cs typeface="Arial"/>
              </a:rPr>
              <a:t>Outlined below are the current estimated installation turnaround times for retrofit measures</a:t>
            </a:r>
          </a:p>
          <a:p>
            <a:pPr marL="0" indent="0">
              <a:buNone/>
            </a:pPr>
            <a:endParaRPr lang="en-US" sz="1200" dirty="0">
              <a:latin typeface="Arial"/>
              <a:cs typeface="Arial"/>
            </a:endParaRPr>
          </a:p>
          <a:p>
            <a:r>
              <a:rPr lang="en-US" sz="1800" dirty="0">
                <a:latin typeface="Arial"/>
                <a:cs typeface="Arial"/>
              </a:rPr>
              <a:t>These estimates can be used as a reference when setting customer expectations and discussing next steps</a:t>
            </a:r>
          </a:p>
          <a:p>
            <a:pPr marL="0" indent="0">
              <a:buNone/>
            </a:pPr>
            <a:endParaRPr lang="en-US" sz="1200" dirty="0">
              <a:latin typeface="Arial"/>
              <a:cs typeface="Arial"/>
            </a:endParaRPr>
          </a:p>
          <a:p>
            <a:r>
              <a:rPr lang="en-US" sz="1800" dirty="0">
                <a:latin typeface="Arial"/>
                <a:cs typeface="Arial"/>
              </a:rPr>
              <a:t>Re-assigned retrofit projects are prioritized in the order they are received</a:t>
            </a:r>
          </a:p>
          <a:p>
            <a:pPr lvl="1"/>
            <a:r>
              <a:rPr lang="en-US" sz="1700" dirty="0">
                <a:latin typeface="Arial"/>
                <a:cs typeface="Arial"/>
              </a:rPr>
              <a:t>If a case is urgent (for example, a customer without heat), please email the program team with details of the situation so we can expedite the process</a:t>
            </a:r>
          </a:p>
          <a:p>
            <a:pPr marL="0" indent="0">
              <a:buNone/>
            </a:pPr>
            <a:endParaRPr lang="en-US" sz="2000" b="1" dirty="0">
              <a:latin typeface="Arial"/>
              <a:cs typeface="Arial"/>
            </a:endParaRPr>
          </a:p>
          <a:p>
            <a:pPr marL="0" indent="0">
              <a:buNone/>
            </a:pPr>
            <a:endParaRPr lang="en-US" sz="1200" b="1" dirty="0">
              <a:latin typeface="Arial"/>
              <a:cs typeface="Arial"/>
            </a:endParaRPr>
          </a:p>
        </p:txBody>
      </p:sp>
      <p:sp>
        <p:nvSpPr>
          <p:cNvPr id="5" name="Rectangle 4">
            <a:extLst>
              <a:ext uri="{FF2B5EF4-FFF2-40B4-BE49-F238E27FC236}">
                <a16:creationId xmlns:a16="http://schemas.microsoft.com/office/drawing/2014/main" id="{A833D577-3A67-DC76-AB7E-3CFA18E4AD09}"/>
              </a:ext>
            </a:extLst>
          </p:cNvPr>
          <p:cNvSpPr/>
          <p:nvPr/>
        </p:nvSpPr>
        <p:spPr>
          <a:xfrm>
            <a:off x="1524000" y="4855074"/>
            <a:ext cx="2830286" cy="478972"/>
          </a:xfrm>
          <a:prstGeom prst="rect">
            <a:avLst/>
          </a:prstGeom>
          <a:solidFill>
            <a:srgbClr val="185A7D"/>
          </a:solidFill>
          <a:ln w="28575">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HVAC &amp; HPWH </a:t>
            </a:r>
          </a:p>
        </p:txBody>
      </p:sp>
      <p:sp>
        <p:nvSpPr>
          <p:cNvPr id="6" name="Rectangle 5">
            <a:extLst>
              <a:ext uri="{FF2B5EF4-FFF2-40B4-BE49-F238E27FC236}">
                <a16:creationId xmlns:a16="http://schemas.microsoft.com/office/drawing/2014/main" id="{4CA6DC64-CFEB-F387-9FD9-44F858143F17}"/>
              </a:ext>
            </a:extLst>
          </p:cNvPr>
          <p:cNvSpPr/>
          <p:nvPr/>
        </p:nvSpPr>
        <p:spPr>
          <a:xfrm>
            <a:off x="4354286" y="4855074"/>
            <a:ext cx="2830286" cy="478972"/>
          </a:xfrm>
          <a:prstGeom prst="rect">
            <a:avLst/>
          </a:prstGeom>
          <a:solidFill>
            <a:srgbClr val="185A7D"/>
          </a:solidFill>
          <a:ln w="28575">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Appliances</a:t>
            </a:r>
          </a:p>
        </p:txBody>
      </p:sp>
      <p:sp>
        <p:nvSpPr>
          <p:cNvPr id="7" name="Rectangle 6">
            <a:extLst>
              <a:ext uri="{FF2B5EF4-FFF2-40B4-BE49-F238E27FC236}">
                <a16:creationId xmlns:a16="http://schemas.microsoft.com/office/drawing/2014/main" id="{0799E327-4C05-AA02-07EA-F9A13DB39361}"/>
              </a:ext>
            </a:extLst>
          </p:cNvPr>
          <p:cNvSpPr/>
          <p:nvPr/>
        </p:nvSpPr>
        <p:spPr>
          <a:xfrm>
            <a:off x="7184571" y="4855074"/>
            <a:ext cx="2943497" cy="478972"/>
          </a:xfrm>
          <a:prstGeom prst="rect">
            <a:avLst/>
          </a:prstGeom>
          <a:solidFill>
            <a:srgbClr val="185A7D"/>
          </a:solidFill>
          <a:ln w="28575">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Weatherization Measures</a:t>
            </a:r>
          </a:p>
        </p:txBody>
      </p:sp>
      <p:sp>
        <p:nvSpPr>
          <p:cNvPr id="9" name="Rectangle 8">
            <a:extLst>
              <a:ext uri="{FF2B5EF4-FFF2-40B4-BE49-F238E27FC236}">
                <a16:creationId xmlns:a16="http://schemas.microsoft.com/office/drawing/2014/main" id="{DF16E5AC-F1B7-95AB-E1F8-A8F544B92AA3}"/>
              </a:ext>
            </a:extLst>
          </p:cNvPr>
          <p:cNvSpPr/>
          <p:nvPr/>
        </p:nvSpPr>
        <p:spPr>
          <a:xfrm>
            <a:off x="1524000" y="5334046"/>
            <a:ext cx="2830286" cy="478972"/>
          </a:xfrm>
          <a:prstGeom prst="rect">
            <a:avLst/>
          </a:prstGeom>
          <a:noFill/>
          <a:ln w="28575">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1-3 months</a:t>
            </a:r>
          </a:p>
        </p:txBody>
      </p:sp>
      <p:sp>
        <p:nvSpPr>
          <p:cNvPr id="10" name="Rectangle 9">
            <a:extLst>
              <a:ext uri="{FF2B5EF4-FFF2-40B4-BE49-F238E27FC236}">
                <a16:creationId xmlns:a16="http://schemas.microsoft.com/office/drawing/2014/main" id="{8D39ED05-566A-5544-E8A6-3658CEE989DE}"/>
              </a:ext>
            </a:extLst>
          </p:cNvPr>
          <p:cNvSpPr/>
          <p:nvPr/>
        </p:nvSpPr>
        <p:spPr>
          <a:xfrm>
            <a:off x="4349942" y="5329689"/>
            <a:ext cx="2830286" cy="478972"/>
          </a:xfrm>
          <a:prstGeom prst="rect">
            <a:avLst/>
          </a:prstGeom>
          <a:noFill/>
          <a:ln w="28575">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1-3 months</a:t>
            </a:r>
            <a:endParaRPr lang="en-US"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ECB1A33-C8DC-6C80-BC23-931551341817}"/>
              </a:ext>
            </a:extLst>
          </p:cNvPr>
          <p:cNvSpPr/>
          <p:nvPr/>
        </p:nvSpPr>
        <p:spPr>
          <a:xfrm>
            <a:off x="7184592" y="5334046"/>
            <a:ext cx="2943475" cy="478972"/>
          </a:xfrm>
          <a:prstGeom prst="rect">
            <a:avLst/>
          </a:prstGeom>
          <a:noFill/>
          <a:ln w="28575">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3-4 months</a:t>
            </a:r>
          </a:p>
        </p:txBody>
      </p:sp>
    </p:spTree>
    <p:extLst>
      <p:ext uri="{BB962C8B-B14F-4D97-AF65-F5344CB8AC3E}">
        <p14:creationId xmlns:p14="http://schemas.microsoft.com/office/powerpoint/2010/main" val="3084932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93F29-DB17-32C3-5060-9A6930E256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468C3E-49C8-319B-58BB-9F5231CF21C8}"/>
              </a:ext>
            </a:extLst>
          </p:cNvPr>
          <p:cNvSpPr>
            <a:spLocks noGrp="1"/>
          </p:cNvSpPr>
          <p:nvPr>
            <p:ph type="title"/>
          </p:nvPr>
        </p:nvSpPr>
        <p:spPr/>
        <p:txBody>
          <a:bodyPr/>
          <a:lstStyle/>
          <a:p>
            <a:r>
              <a:rPr lang="en-US" dirty="0">
                <a:latin typeface="Arial"/>
                <a:cs typeface="Arial"/>
              </a:rPr>
              <a:t>BREAK (10 min)</a:t>
            </a:r>
          </a:p>
        </p:txBody>
      </p:sp>
      <p:sp>
        <p:nvSpPr>
          <p:cNvPr id="5" name="Text Placeholder 4">
            <a:extLst>
              <a:ext uri="{FF2B5EF4-FFF2-40B4-BE49-F238E27FC236}">
                <a16:creationId xmlns:a16="http://schemas.microsoft.com/office/drawing/2014/main" id="{867FE2AD-4623-CA2A-5667-AA2BE6FDDC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3277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E2E01-D0FC-6DE7-3893-DBC729442E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FB9648-A8A3-76F5-5F3C-74A86DEB504E}"/>
              </a:ext>
            </a:extLst>
          </p:cNvPr>
          <p:cNvSpPr>
            <a:spLocks noGrp="1"/>
          </p:cNvSpPr>
          <p:nvPr>
            <p:ph type="title"/>
          </p:nvPr>
        </p:nvSpPr>
        <p:spPr/>
        <p:txBody>
          <a:bodyPr/>
          <a:lstStyle/>
          <a:p>
            <a:r>
              <a:rPr lang="en-US">
                <a:latin typeface="Arial"/>
                <a:cs typeface="Arial"/>
              </a:rPr>
              <a:t>ESUITE PROCESS FLOW REVIEW</a:t>
            </a:r>
          </a:p>
        </p:txBody>
      </p:sp>
      <p:sp>
        <p:nvSpPr>
          <p:cNvPr id="5" name="Text Placeholder 4">
            <a:extLst>
              <a:ext uri="{FF2B5EF4-FFF2-40B4-BE49-F238E27FC236}">
                <a16:creationId xmlns:a16="http://schemas.microsoft.com/office/drawing/2014/main" id="{808E3ABB-B60E-326D-194B-F4261C18D20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46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559A3-0EDA-82D6-51CE-DC5031532C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78A0BA-911B-8F8E-A3BA-02D4FF9DFC3A}"/>
              </a:ext>
            </a:extLst>
          </p:cNvPr>
          <p:cNvSpPr>
            <a:spLocks noGrp="1"/>
          </p:cNvSpPr>
          <p:nvPr>
            <p:ph type="title"/>
          </p:nvPr>
        </p:nvSpPr>
        <p:spPr/>
        <p:txBody>
          <a:bodyPr/>
          <a:lstStyle/>
          <a:p>
            <a:r>
              <a:rPr lang="en-US" dirty="0"/>
              <a:t>Project Workflow &amp; Phase Definitions</a:t>
            </a:r>
          </a:p>
        </p:txBody>
      </p:sp>
      <p:pic>
        <p:nvPicPr>
          <p:cNvPr id="3" name="Picture 2">
            <a:extLst>
              <a:ext uri="{FF2B5EF4-FFF2-40B4-BE49-F238E27FC236}">
                <a16:creationId xmlns:a16="http://schemas.microsoft.com/office/drawing/2014/main" id="{8B022986-D979-6124-9606-F8D970632165}"/>
              </a:ext>
            </a:extLst>
          </p:cNvPr>
          <p:cNvPicPr>
            <a:picLocks noChangeAspect="1"/>
          </p:cNvPicPr>
          <p:nvPr/>
        </p:nvPicPr>
        <p:blipFill>
          <a:blip r:embed="rId2"/>
          <a:stretch>
            <a:fillRect/>
          </a:stretch>
        </p:blipFill>
        <p:spPr>
          <a:xfrm>
            <a:off x="609600" y="1633728"/>
            <a:ext cx="3271763" cy="5051383"/>
          </a:xfrm>
          <a:prstGeom prst="rect">
            <a:avLst/>
          </a:prstGeom>
        </p:spPr>
      </p:pic>
      <p:pic>
        <p:nvPicPr>
          <p:cNvPr id="7" name="Picture 6">
            <a:extLst>
              <a:ext uri="{FF2B5EF4-FFF2-40B4-BE49-F238E27FC236}">
                <a16:creationId xmlns:a16="http://schemas.microsoft.com/office/drawing/2014/main" id="{C5473DA4-A163-51A4-9174-DBBC2E850F5B}"/>
              </a:ext>
            </a:extLst>
          </p:cNvPr>
          <p:cNvPicPr>
            <a:picLocks noChangeAspect="1"/>
          </p:cNvPicPr>
          <p:nvPr/>
        </p:nvPicPr>
        <p:blipFill>
          <a:blip r:embed="rId3"/>
          <a:stretch>
            <a:fillRect/>
          </a:stretch>
        </p:blipFill>
        <p:spPr>
          <a:xfrm>
            <a:off x="655297" y="3342966"/>
            <a:ext cx="3067188" cy="1289304"/>
          </a:xfrm>
          <a:prstGeom prst="rect">
            <a:avLst/>
          </a:prstGeom>
        </p:spPr>
      </p:pic>
      <p:pic>
        <p:nvPicPr>
          <p:cNvPr id="9" name="Picture 8">
            <a:extLst>
              <a:ext uri="{FF2B5EF4-FFF2-40B4-BE49-F238E27FC236}">
                <a16:creationId xmlns:a16="http://schemas.microsoft.com/office/drawing/2014/main" id="{30C818FB-AFD0-8A39-7685-F35E1E28D35F}"/>
              </a:ext>
            </a:extLst>
          </p:cNvPr>
          <p:cNvPicPr>
            <a:picLocks noChangeAspect="1"/>
          </p:cNvPicPr>
          <p:nvPr/>
        </p:nvPicPr>
        <p:blipFill>
          <a:blip r:embed="rId4"/>
          <a:stretch>
            <a:fillRect/>
          </a:stretch>
        </p:blipFill>
        <p:spPr>
          <a:xfrm>
            <a:off x="642150" y="3359185"/>
            <a:ext cx="3096226" cy="2020768"/>
          </a:xfrm>
          <a:prstGeom prst="rect">
            <a:avLst/>
          </a:prstGeom>
        </p:spPr>
      </p:pic>
      <p:pic>
        <p:nvPicPr>
          <p:cNvPr id="11" name="Picture 10">
            <a:extLst>
              <a:ext uri="{FF2B5EF4-FFF2-40B4-BE49-F238E27FC236}">
                <a16:creationId xmlns:a16="http://schemas.microsoft.com/office/drawing/2014/main" id="{F86D570C-B23A-C476-5775-07CA76518919}"/>
              </a:ext>
            </a:extLst>
          </p:cNvPr>
          <p:cNvPicPr>
            <a:picLocks noChangeAspect="1"/>
          </p:cNvPicPr>
          <p:nvPr/>
        </p:nvPicPr>
        <p:blipFill>
          <a:blip r:embed="rId5"/>
          <a:stretch>
            <a:fillRect/>
          </a:stretch>
        </p:blipFill>
        <p:spPr>
          <a:xfrm>
            <a:off x="678413" y="3330609"/>
            <a:ext cx="3057219" cy="2796737"/>
          </a:xfrm>
          <a:prstGeom prst="rect">
            <a:avLst/>
          </a:prstGeom>
        </p:spPr>
      </p:pic>
      <p:pic>
        <p:nvPicPr>
          <p:cNvPr id="13" name="Picture 12">
            <a:extLst>
              <a:ext uri="{FF2B5EF4-FFF2-40B4-BE49-F238E27FC236}">
                <a16:creationId xmlns:a16="http://schemas.microsoft.com/office/drawing/2014/main" id="{2EEF4EB2-3C2C-C91F-7FC9-55A5353A299C}"/>
              </a:ext>
            </a:extLst>
          </p:cNvPr>
          <p:cNvPicPr>
            <a:picLocks noChangeAspect="1"/>
          </p:cNvPicPr>
          <p:nvPr/>
        </p:nvPicPr>
        <p:blipFill>
          <a:blip r:embed="rId6"/>
          <a:stretch>
            <a:fillRect/>
          </a:stretch>
        </p:blipFill>
        <p:spPr>
          <a:xfrm>
            <a:off x="634590" y="3357226"/>
            <a:ext cx="3076448" cy="2782477"/>
          </a:xfrm>
          <a:prstGeom prst="rect">
            <a:avLst/>
          </a:prstGeom>
        </p:spPr>
      </p:pic>
      <p:cxnSp>
        <p:nvCxnSpPr>
          <p:cNvPr id="20" name="Connector: Elbow 19">
            <a:extLst>
              <a:ext uri="{FF2B5EF4-FFF2-40B4-BE49-F238E27FC236}">
                <a16:creationId xmlns:a16="http://schemas.microsoft.com/office/drawing/2014/main" id="{2CC5C184-0AA5-3A1F-17D2-EE31DADBE22C}"/>
              </a:ext>
            </a:extLst>
          </p:cNvPr>
          <p:cNvCxnSpPr>
            <a:cxnSpLocks/>
          </p:cNvCxnSpPr>
          <p:nvPr/>
        </p:nvCxnSpPr>
        <p:spPr>
          <a:xfrm flipV="1">
            <a:off x="3722486" y="2110960"/>
            <a:ext cx="1005840" cy="1508760"/>
          </a:xfrm>
          <a:prstGeom prst="bentConnector3">
            <a:avLst>
              <a:gd name="adj1" fmla="val 31572"/>
            </a:avLst>
          </a:prstGeom>
          <a:ln>
            <a:solidFill>
              <a:srgbClr val="185A7D"/>
            </a:solidFill>
            <a:tailEnd type="triangle"/>
          </a:ln>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A42163FD-DA3D-6E48-C48C-C04F9D965F43}"/>
              </a:ext>
            </a:extLst>
          </p:cNvPr>
          <p:cNvCxnSpPr>
            <a:cxnSpLocks/>
          </p:cNvCxnSpPr>
          <p:nvPr/>
        </p:nvCxnSpPr>
        <p:spPr>
          <a:xfrm flipV="1">
            <a:off x="3664234" y="3380037"/>
            <a:ext cx="1078539" cy="969541"/>
          </a:xfrm>
          <a:prstGeom prst="bentConnector3">
            <a:avLst>
              <a:gd name="adj1" fmla="val 55729"/>
            </a:avLst>
          </a:prstGeom>
          <a:ln>
            <a:solidFill>
              <a:srgbClr val="185A7D"/>
            </a:solidFill>
            <a:tailEnd type="triangle"/>
          </a:ln>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2E77CFA9-F30F-AA2C-255D-A83B8F3B8AC7}"/>
              </a:ext>
            </a:extLst>
          </p:cNvPr>
          <p:cNvCxnSpPr>
            <a:cxnSpLocks/>
          </p:cNvCxnSpPr>
          <p:nvPr/>
        </p:nvCxnSpPr>
        <p:spPr>
          <a:xfrm flipV="1">
            <a:off x="3664234" y="5507111"/>
            <a:ext cx="1051560" cy="320005"/>
          </a:xfrm>
          <a:prstGeom prst="bentConnector3">
            <a:avLst>
              <a:gd name="adj1" fmla="val 50000"/>
            </a:avLst>
          </a:prstGeom>
          <a:ln>
            <a:solidFill>
              <a:srgbClr val="185A7D"/>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FE2F85A2-27E5-0FD6-94C0-E786DE387E29}"/>
              </a:ext>
            </a:extLst>
          </p:cNvPr>
          <p:cNvCxnSpPr>
            <a:cxnSpLocks/>
            <a:endCxn id="59" idx="1"/>
          </p:cNvCxnSpPr>
          <p:nvPr/>
        </p:nvCxnSpPr>
        <p:spPr>
          <a:xfrm flipV="1">
            <a:off x="3664234" y="4477674"/>
            <a:ext cx="1078539" cy="626180"/>
          </a:xfrm>
          <a:prstGeom prst="bentConnector3">
            <a:avLst>
              <a:gd name="adj1" fmla="val 71768"/>
            </a:avLst>
          </a:prstGeom>
          <a:ln>
            <a:solidFill>
              <a:srgbClr val="185A7D"/>
            </a:solidFill>
            <a:tailEnd type="triangle"/>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9077B60A-2C2E-EECE-FC11-4D8594748A84}"/>
              </a:ext>
            </a:extLst>
          </p:cNvPr>
          <p:cNvSpPr txBox="1"/>
          <p:nvPr/>
        </p:nvSpPr>
        <p:spPr>
          <a:xfrm>
            <a:off x="6138961" y="1609014"/>
            <a:ext cx="5798423" cy="1015663"/>
          </a:xfrm>
          <a:prstGeom prst="rect">
            <a:avLst/>
          </a:prstGeom>
          <a:noFill/>
          <a:ln w="12700">
            <a:solidFill>
              <a:srgbClr val="185A7D"/>
            </a:solidFill>
          </a:ln>
        </p:spPr>
        <p:txBody>
          <a:bodyPr wrap="square" rtlCol="0">
            <a:spAutoFit/>
          </a:bodyPr>
          <a:lstStyle/>
          <a:p>
            <a:r>
              <a:rPr lang="en-US" sz="1200" dirty="0"/>
              <a:t>A project in the Investigation phase indicates that the application has been approved and the project is ready for scheduling the home energy assessment. Once the energy assessment is complete, all required data should be entered in this phase. Once all data has been entered, click “Complete Phase” to move the project to Investigation Approval. This notifies the program team that the assessment is ready for review. </a:t>
            </a:r>
          </a:p>
        </p:txBody>
      </p:sp>
      <p:sp>
        <p:nvSpPr>
          <p:cNvPr id="57" name="Rectangle 56">
            <a:extLst>
              <a:ext uri="{FF2B5EF4-FFF2-40B4-BE49-F238E27FC236}">
                <a16:creationId xmlns:a16="http://schemas.microsoft.com/office/drawing/2014/main" id="{FBCDDCD5-8610-3B32-EE5D-7FC2116D984E}"/>
              </a:ext>
            </a:extLst>
          </p:cNvPr>
          <p:cNvSpPr/>
          <p:nvPr/>
        </p:nvSpPr>
        <p:spPr>
          <a:xfrm>
            <a:off x="4742773" y="2835085"/>
            <a:ext cx="1396188" cy="1020768"/>
          </a:xfrm>
          <a:prstGeom prst="rect">
            <a:avLst/>
          </a:prstGeom>
          <a:solidFill>
            <a:srgbClr val="EB6150"/>
          </a:solidFill>
          <a:ln w="12700">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t>Investigation Approval Phase:</a:t>
            </a:r>
          </a:p>
        </p:txBody>
      </p:sp>
      <p:sp>
        <p:nvSpPr>
          <p:cNvPr id="58" name="Rectangle 57">
            <a:extLst>
              <a:ext uri="{FF2B5EF4-FFF2-40B4-BE49-F238E27FC236}">
                <a16:creationId xmlns:a16="http://schemas.microsoft.com/office/drawing/2014/main" id="{E3609465-D5D3-CC6B-9E94-C371FFCE4757}"/>
              </a:ext>
            </a:extLst>
          </p:cNvPr>
          <p:cNvSpPr/>
          <p:nvPr/>
        </p:nvSpPr>
        <p:spPr>
          <a:xfrm>
            <a:off x="4742773" y="1603910"/>
            <a:ext cx="1396188" cy="1014101"/>
          </a:xfrm>
          <a:prstGeom prst="rect">
            <a:avLst/>
          </a:prstGeom>
          <a:solidFill>
            <a:srgbClr val="EB6150"/>
          </a:solidFill>
          <a:ln w="12700">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t>Investigation Phase:</a:t>
            </a:r>
          </a:p>
        </p:txBody>
      </p:sp>
      <p:sp>
        <p:nvSpPr>
          <p:cNvPr id="59" name="Rectangle 58">
            <a:extLst>
              <a:ext uri="{FF2B5EF4-FFF2-40B4-BE49-F238E27FC236}">
                <a16:creationId xmlns:a16="http://schemas.microsoft.com/office/drawing/2014/main" id="{4F50E2E8-A3EE-7271-4EE3-4FD605784064}"/>
              </a:ext>
            </a:extLst>
          </p:cNvPr>
          <p:cNvSpPr/>
          <p:nvPr/>
        </p:nvSpPr>
        <p:spPr>
          <a:xfrm>
            <a:off x="4742773" y="4062175"/>
            <a:ext cx="1400434" cy="830998"/>
          </a:xfrm>
          <a:prstGeom prst="rect">
            <a:avLst/>
          </a:prstGeom>
          <a:solidFill>
            <a:srgbClr val="EB6150"/>
          </a:solidFill>
          <a:ln w="12700">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t>Implementation Phase:</a:t>
            </a:r>
          </a:p>
        </p:txBody>
      </p:sp>
      <p:sp>
        <p:nvSpPr>
          <p:cNvPr id="60" name="Rectangle 59">
            <a:extLst>
              <a:ext uri="{FF2B5EF4-FFF2-40B4-BE49-F238E27FC236}">
                <a16:creationId xmlns:a16="http://schemas.microsoft.com/office/drawing/2014/main" id="{8825ACE7-F081-EB25-E13F-C444E8AD07D5}"/>
              </a:ext>
            </a:extLst>
          </p:cNvPr>
          <p:cNvSpPr/>
          <p:nvPr/>
        </p:nvSpPr>
        <p:spPr>
          <a:xfrm>
            <a:off x="4742774" y="5096770"/>
            <a:ext cx="1396188" cy="820681"/>
          </a:xfrm>
          <a:prstGeom prst="rect">
            <a:avLst/>
          </a:prstGeom>
          <a:solidFill>
            <a:srgbClr val="EB6150"/>
          </a:solidFill>
          <a:ln w="12700">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t>Implementation Approval Phase:</a:t>
            </a:r>
          </a:p>
        </p:txBody>
      </p:sp>
      <p:sp>
        <p:nvSpPr>
          <p:cNvPr id="61" name="Rectangle 60">
            <a:extLst>
              <a:ext uri="{FF2B5EF4-FFF2-40B4-BE49-F238E27FC236}">
                <a16:creationId xmlns:a16="http://schemas.microsoft.com/office/drawing/2014/main" id="{BBA6F396-1A2B-14CF-580A-ACEE21F63593}"/>
              </a:ext>
            </a:extLst>
          </p:cNvPr>
          <p:cNvSpPr/>
          <p:nvPr/>
        </p:nvSpPr>
        <p:spPr>
          <a:xfrm>
            <a:off x="4742773" y="6112766"/>
            <a:ext cx="1396188" cy="646331"/>
          </a:xfrm>
          <a:prstGeom prst="rect">
            <a:avLst/>
          </a:prstGeom>
          <a:solidFill>
            <a:srgbClr val="185A7D"/>
          </a:solidFill>
          <a:ln w="12700">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t>Project Completion:</a:t>
            </a:r>
          </a:p>
        </p:txBody>
      </p:sp>
      <p:sp>
        <p:nvSpPr>
          <p:cNvPr id="65" name="TextBox 64">
            <a:extLst>
              <a:ext uri="{FF2B5EF4-FFF2-40B4-BE49-F238E27FC236}">
                <a16:creationId xmlns:a16="http://schemas.microsoft.com/office/drawing/2014/main" id="{C8B4C393-51B3-8068-2088-0B6FBDDD02E2}"/>
              </a:ext>
            </a:extLst>
          </p:cNvPr>
          <p:cNvSpPr txBox="1"/>
          <p:nvPr/>
        </p:nvSpPr>
        <p:spPr>
          <a:xfrm>
            <a:off x="6138961" y="2840189"/>
            <a:ext cx="5841996" cy="1015663"/>
          </a:xfrm>
          <a:prstGeom prst="rect">
            <a:avLst/>
          </a:prstGeom>
          <a:noFill/>
          <a:ln w="12700">
            <a:solidFill>
              <a:srgbClr val="185A7D"/>
            </a:solidFill>
          </a:ln>
        </p:spPr>
        <p:txBody>
          <a:bodyPr wrap="square" rtlCol="0">
            <a:spAutoFit/>
          </a:bodyPr>
          <a:lstStyle/>
          <a:p>
            <a:r>
              <a:rPr lang="en-US" sz="1200" dirty="0"/>
              <a:t>The Investigation Approval phase is only accessible to the program review team. For Direct Install bundles, if no updates are needed, it will be advanced through to completion and submitted for payment. For retrofit measures identified in the investigation phase, the program team will review and confirm eligibility. If the measure is deemed as eligible; the program team will advance the phase to Implementation. </a:t>
            </a:r>
          </a:p>
        </p:txBody>
      </p:sp>
      <p:sp>
        <p:nvSpPr>
          <p:cNvPr id="68" name="TextBox 67">
            <a:extLst>
              <a:ext uri="{FF2B5EF4-FFF2-40B4-BE49-F238E27FC236}">
                <a16:creationId xmlns:a16="http://schemas.microsoft.com/office/drawing/2014/main" id="{E57C725D-24AC-3101-1CAA-5E697CE95383}"/>
              </a:ext>
            </a:extLst>
          </p:cNvPr>
          <p:cNvSpPr txBox="1"/>
          <p:nvPr/>
        </p:nvSpPr>
        <p:spPr>
          <a:xfrm>
            <a:off x="6138961" y="4067279"/>
            <a:ext cx="5841996" cy="830997"/>
          </a:xfrm>
          <a:prstGeom prst="rect">
            <a:avLst/>
          </a:prstGeom>
          <a:noFill/>
          <a:ln w="12700">
            <a:solidFill>
              <a:srgbClr val="185A7D"/>
            </a:solidFill>
          </a:ln>
        </p:spPr>
        <p:txBody>
          <a:bodyPr wrap="square" rtlCol="0">
            <a:spAutoFit/>
          </a:bodyPr>
          <a:lstStyle/>
          <a:p>
            <a:r>
              <a:rPr lang="en-US" sz="1200" dirty="0"/>
              <a:t>The Implementation phase applies only to Retrofit bundles. For retrofit installations, this phase is used to upload all required post-installation data. Once data entry is complete, click “Complete Phase” to move the project to Implementation Approval, notifying the program team that the retrofit measures have been installed and are ready for review.</a:t>
            </a:r>
          </a:p>
        </p:txBody>
      </p:sp>
      <p:sp>
        <p:nvSpPr>
          <p:cNvPr id="74" name="TextBox 73">
            <a:extLst>
              <a:ext uri="{FF2B5EF4-FFF2-40B4-BE49-F238E27FC236}">
                <a16:creationId xmlns:a16="http://schemas.microsoft.com/office/drawing/2014/main" id="{EC82DA30-1604-E930-9C68-E7ED34F1715D}"/>
              </a:ext>
            </a:extLst>
          </p:cNvPr>
          <p:cNvSpPr txBox="1"/>
          <p:nvPr/>
        </p:nvSpPr>
        <p:spPr>
          <a:xfrm>
            <a:off x="6138961" y="5086455"/>
            <a:ext cx="5841996" cy="830997"/>
          </a:xfrm>
          <a:prstGeom prst="rect">
            <a:avLst/>
          </a:prstGeom>
          <a:noFill/>
          <a:ln w="12700">
            <a:solidFill>
              <a:srgbClr val="185A7D"/>
            </a:solidFill>
          </a:ln>
        </p:spPr>
        <p:txBody>
          <a:bodyPr wrap="square" rtlCol="0">
            <a:spAutoFit/>
          </a:bodyPr>
          <a:lstStyle/>
          <a:p>
            <a:r>
              <a:rPr lang="en-US" sz="1200" dirty="0"/>
              <a:t>The Implementation phase is only accessible to the program review team. During this phase, all post-installation data for completed retrofit projects is reviewed, and if no updates are required, the project will be advanced to completion and submitted for payment.</a:t>
            </a:r>
          </a:p>
        </p:txBody>
      </p:sp>
      <p:sp>
        <p:nvSpPr>
          <p:cNvPr id="76" name="TextBox 75">
            <a:extLst>
              <a:ext uri="{FF2B5EF4-FFF2-40B4-BE49-F238E27FC236}">
                <a16:creationId xmlns:a16="http://schemas.microsoft.com/office/drawing/2014/main" id="{20B588C4-2D56-C815-21E4-A7748E07E357}"/>
              </a:ext>
            </a:extLst>
          </p:cNvPr>
          <p:cNvSpPr txBox="1"/>
          <p:nvPr/>
        </p:nvSpPr>
        <p:spPr>
          <a:xfrm>
            <a:off x="6138961" y="6112767"/>
            <a:ext cx="5841996" cy="646331"/>
          </a:xfrm>
          <a:prstGeom prst="rect">
            <a:avLst/>
          </a:prstGeom>
          <a:noFill/>
          <a:ln w="12700">
            <a:solidFill>
              <a:srgbClr val="185A7D"/>
            </a:solidFill>
          </a:ln>
        </p:spPr>
        <p:txBody>
          <a:bodyPr wrap="square" rtlCol="0">
            <a:spAutoFit/>
          </a:bodyPr>
          <a:lstStyle/>
          <a:p>
            <a:r>
              <a:rPr lang="en-US" sz="1200" dirty="0"/>
              <a:t>All phases are complete, indicated by the blue boxes for each phase. This signifies that the program team has reviewed all data, no further edits were required, and the project has been submitted for payment.</a:t>
            </a:r>
          </a:p>
        </p:txBody>
      </p:sp>
      <p:sp>
        <p:nvSpPr>
          <p:cNvPr id="93" name="Rectangle 92">
            <a:extLst>
              <a:ext uri="{FF2B5EF4-FFF2-40B4-BE49-F238E27FC236}">
                <a16:creationId xmlns:a16="http://schemas.microsoft.com/office/drawing/2014/main" id="{66C21BA2-D9ED-0C53-2660-860504117219}"/>
              </a:ext>
            </a:extLst>
          </p:cNvPr>
          <p:cNvSpPr/>
          <p:nvPr/>
        </p:nvSpPr>
        <p:spPr>
          <a:xfrm>
            <a:off x="4749035" y="1603909"/>
            <a:ext cx="1396188" cy="1014101"/>
          </a:xfrm>
          <a:prstGeom prst="rect">
            <a:avLst/>
          </a:prstGeom>
          <a:solidFill>
            <a:srgbClr val="185A7D"/>
          </a:solidFill>
          <a:ln w="12700">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t>Investigation Phase:</a:t>
            </a:r>
          </a:p>
        </p:txBody>
      </p:sp>
      <p:sp>
        <p:nvSpPr>
          <p:cNvPr id="94" name="Rectangle 93">
            <a:extLst>
              <a:ext uri="{FF2B5EF4-FFF2-40B4-BE49-F238E27FC236}">
                <a16:creationId xmlns:a16="http://schemas.microsoft.com/office/drawing/2014/main" id="{339256E0-0BF0-E527-678A-FE11EE92D75C}"/>
              </a:ext>
            </a:extLst>
          </p:cNvPr>
          <p:cNvSpPr/>
          <p:nvPr/>
        </p:nvSpPr>
        <p:spPr>
          <a:xfrm>
            <a:off x="4742773" y="2832582"/>
            <a:ext cx="1396188" cy="1020768"/>
          </a:xfrm>
          <a:prstGeom prst="rect">
            <a:avLst/>
          </a:prstGeom>
          <a:solidFill>
            <a:srgbClr val="185A7D"/>
          </a:solidFill>
          <a:ln w="12700">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t>Investigation Approval Phase:</a:t>
            </a:r>
          </a:p>
        </p:txBody>
      </p:sp>
      <p:sp>
        <p:nvSpPr>
          <p:cNvPr id="95" name="Rectangle 94">
            <a:extLst>
              <a:ext uri="{FF2B5EF4-FFF2-40B4-BE49-F238E27FC236}">
                <a16:creationId xmlns:a16="http://schemas.microsoft.com/office/drawing/2014/main" id="{8138859D-C422-5724-01BB-F6FBC6D43B05}"/>
              </a:ext>
            </a:extLst>
          </p:cNvPr>
          <p:cNvSpPr/>
          <p:nvPr/>
        </p:nvSpPr>
        <p:spPr>
          <a:xfrm>
            <a:off x="4749035" y="4071255"/>
            <a:ext cx="1400434" cy="830998"/>
          </a:xfrm>
          <a:prstGeom prst="rect">
            <a:avLst/>
          </a:prstGeom>
          <a:solidFill>
            <a:srgbClr val="185A7D"/>
          </a:solidFill>
          <a:ln w="12700">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t>Implementation Phase:</a:t>
            </a:r>
          </a:p>
        </p:txBody>
      </p:sp>
      <p:sp>
        <p:nvSpPr>
          <p:cNvPr id="96" name="Rectangle 95">
            <a:extLst>
              <a:ext uri="{FF2B5EF4-FFF2-40B4-BE49-F238E27FC236}">
                <a16:creationId xmlns:a16="http://schemas.microsoft.com/office/drawing/2014/main" id="{56D4F194-AAFA-C157-9EC0-C9A6EE4A9381}"/>
              </a:ext>
            </a:extLst>
          </p:cNvPr>
          <p:cNvSpPr/>
          <p:nvPr/>
        </p:nvSpPr>
        <p:spPr>
          <a:xfrm>
            <a:off x="4740924" y="5103854"/>
            <a:ext cx="1396188" cy="820681"/>
          </a:xfrm>
          <a:prstGeom prst="rect">
            <a:avLst/>
          </a:prstGeom>
          <a:solidFill>
            <a:srgbClr val="185A7D"/>
          </a:solidFill>
          <a:ln w="12700">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t>Implementation Approval Phase:</a:t>
            </a:r>
          </a:p>
        </p:txBody>
      </p:sp>
    </p:spTree>
    <p:extLst>
      <p:ext uri="{BB962C8B-B14F-4D97-AF65-F5344CB8AC3E}">
        <p14:creationId xmlns:p14="http://schemas.microsoft.com/office/powerpoint/2010/main" val="329255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7" grpId="0" animBg="1"/>
      <p:bldP spid="58" grpId="0" animBg="1"/>
      <p:bldP spid="59" grpId="0" animBg="1"/>
      <p:bldP spid="60" grpId="0" animBg="1"/>
      <p:bldP spid="61" grpId="0" animBg="1"/>
      <p:bldP spid="65" grpId="0" animBg="1"/>
      <p:bldP spid="68" grpId="0" animBg="1"/>
      <p:bldP spid="74" grpId="0" animBg="1"/>
      <p:bldP spid="76" grpId="0" animBg="1"/>
      <p:bldP spid="93" grpId="0" animBg="1"/>
      <p:bldP spid="94" grpId="0" animBg="1"/>
      <p:bldP spid="95" grpId="0" animBg="1"/>
      <p:bldP spid="9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EB5D8-71DD-1F8B-A3DA-5A83332EBDDA}"/>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ABAA3C49-1E8B-1967-BBC7-2F15384BF996}"/>
              </a:ext>
            </a:extLst>
          </p:cNvPr>
          <p:cNvGrpSpPr/>
          <p:nvPr/>
        </p:nvGrpSpPr>
        <p:grpSpPr>
          <a:xfrm>
            <a:off x="1925322" y="2637563"/>
            <a:ext cx="7993014" cy="3989344"/>
            <a:chOff x="1925322" y="2637563"/>
            <a:chExt cx="7993014" cy="3989344"/>
          </a:xfrm>
        </p:grpSpPr>
        <p:grpSp>
          <p:nvGrpSpPr>
            <p:cNvPr id="14" name="Group 13">
              <a:extLst>
                <a:ext uri="{FF2B5EF4-FFF2-40B4-BE49-F238E27FC236}">
                  <a16:creationId xmlns:a16="http://schemas.microsoft.com/office/drawing/2014/main" id="{C4824769-311E-C5B6-C967-E53ECB347702}"/>
                </a:ext>
              </a:extLst>
            </p:cNvPr>
            <p:cNvGrpSpPr/>
            <p:nvPr/>
          </p:nvGrpSpPr>
          <p:grpSpPr>
            <a:xfrm>
              <a:off x="1925322" y="2637563"/>
              <a:ext cx="7993014" cy="3989344"/>
              <a:chOff x="3993444" y="2116183"/>
              <a:chExt cx="7993014" cy="3989344"/>
            </a:xfrm>
          </p:grpSpPr>
          <p:pic>
            <p:nvPicPr>
              <p:cNvPr id="8" name="Picture 7">
                <a:extLst>
                  <a:ext uri="{FF2B5EF4-FFF2-40B4-BE49-F238E27FC236}">
                    <a16:creationId xmlns:a16="http://schemas.microsoft.com/office/drawing/2014/main" id="{28DB910A-44C8-E78F-6C61-16A69F8078DD}"/>
                  </a:ext>
                </a:extLst>
              </p:cNvPr>
              <p:cNvPicPr>
                <a:picLocks noChangeAspect="1"/>
              </p:cNvPicPr>
              <p:nvPr/>
            </p:nvPicPr>
            <p:blipFill>
              <a:blip r:embed="rId2"/>
              <a:stretch>
                <a:fillRect/>
              </a:stretch>
            </p:blipFill>
            <p:spPr>
              <a:xfrm>
                <a:off x="3993444" y="2116183"/>
                <a:ext cx="7993014" cy="3989344"/>
              </a:xfrm>
              <a:prstGeom prst="rect">
                <a:avLst/>
              </a:prstGeom>
              <a:ln>
                <a:solidFill>
                  <a:srgbClr val="185A7D"/>
                </a:solidFill>
              </a:ln>
            </p:spPr>
          </p:pic>
          <p:sp>
            <p:nvSpPr>
              <p:cNvPr id="12" name="Rectangle 11">
                <a:extLst>
                  <a:ext uri="{FF2B5EF4-FFF2-40B4-BE49-F238E27FC236}">
                    <a16:creationId xmlns:a16="http://schemas.microsoft.com/office/drawing/2014/main" id="{84B97D53-3CF7-0C3C-C5CC-3BAE08C7918A}"/>
                  </a:ext>
                </a:extLst>
              </p:cNvPr>
              <p:cNvSpPr/>
              <p:nvPr/>
            </p:nvSpPr>
            <p:spPr>
              <a:xfrm>
                <a:off x="4002153" y="2847706"/>
                <a:ext cx="378259" cy="2517718"/>
              </a:xfrm>
              <a:prstGeom prst="rect">
                <a:avLst/>
              </a:prstGeom>
              <a:solidFill>
                <a:srgbClr val="185A7D"/>
              </a:solid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889CAD19-4087-4869-D873-A65E628EA0FD}"/>
                </a:ext>
              </a:extLst>
            </p:cNvPr>
            <p:cNvPicPr>
              <a:picLocks noChangeAspect="1"/>
            </p:cNvPicPr>
            <p:nvPr/>
          </p:nvPicPr>
          <p:blipFill>
            <a:blip r:embed="rId3"/>
            <a:stretch>
              <a:fillRect/>
            </a:stretch>
          </p:blipFill>
          <p:spPr>
            <a:xfrm>
              <a:off x="2382119" y="2833703"/>
              <a:ext cx="7417489" cy="2005713"/>
            </a:xfrm>
            <a:prstGeom prst="rect">
              <a:avLst/>
            </a:prstGeom>
          </p:spPr>
        </p:pic>
      </p:grpSp>
      <p:sp>
        <p:nvSpPr>
          <p:cNvPr id="4" name="Title 3">
            <a:extLst>
              <a:ext uri="{FF2B5EF4-FFF2-40B4-BE49-F238E27FC236}">
                <a16:creationId xmlns:a16="http://schemas.microsoft.com/office/drawing/2014/main" id="{97605DFD-1D8D-921D-6AE7-7B63C205012E}"/>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endParaRPr lang="en-US"/>
          </a:p>
        </p:txBody>
      </p:sp>
      <p:sp>
        <p:nvSpPr>
          <p:cNvPr id="5" name="Content Placeholder 4">
            <a:extLst>
              <a:ext uri="{FF2B5EF4-FFF2-40B4-BE49-F238E27FC236}">
                <a16:creationId xmlns:a16="http://schemas.microsoft.com/office/drawing/2014/main" id="{AA1989E5-D5D3-E971-C5F4-C9B1E99D9735}"/>
              </a:ext>
            </a:extLst>
          </p:cNvPr>
          <p:cNvSpPr>
            <a:spLocks noGrp="1"/>
          </p:cNvSpPr>
          <p:nvPr>
            <p:ph idx="1"/>
          </p:nvPr>
        </p:nvSpPr>
        <p:spPr>
          <a:xfrm>
            <a:off x="609601" y="1576251"/>
            <a:ext cx="10624456" cy="4529276"/>
          </a:xfrm>
        </p:spPr>
        <p:txBody>
          <a:bodyPr/>
          <a:lstStyle/>
          <a:p>
            <a:pPr marL="0" indent="0">
              <a:buNone/>
            </a:pPr>
            <a:r>
              <a:rPr lang="en-US" sz="1600" dirty="0"/>
              <a:t>1) Hover over the tool icon &amp; click on “</a:t>
            </a:r>
            <a:r>
              <a:rPr lang="en-US" sz="1600" b="1" dirty="0"/>
              <a:t>Applications &amp; Projects</a:t>
            </a:r>
            <a:r>
              <a:rPr lang="en-US" sz="1600" dirty="0"/>
              <a:t>”</a:t>
            </a:r>
          </a:p>
          <a:p>
            <a:pPr lvl="1"/>
            <a:r>
              <a:rPr lang="en-US" sz="1300" dirty="0"/>
              <a:t>This will take you to the full listing of all customer projects assigned to your company</a:t>
            </a:r>
          </a:p>
          <a:p>
            <a:pPr marL="0" indent="0">
              <a:buNone/>
            </a:pPr>
            <a:r>
              <a:rPr lang="en-US" sz="1600" dirty="0"/>
              <a:t>2) Projects can be searched by Project ID, Application Name, Customer Name, Application Status, or Phase</a:t>
            </a:r>
          </a:p>
        </p:txBody>
      </p:sp>
      <p:sp>
        <p:nvSpPr>
          <p:cNvPr id="15" name="Rectangle 14">
            <a:extLst>
              <a:ext uri="{FF2B5EF4-FFF2-40B4-BE49-F238E27FC236}">
                <a16:creationId xmlns:a16="http://schemas.microsoft.com/office/drawing/2014/main" id="{CF52AF2F-876C-CDC8-1F52-7141F94708CE}"/>
              </a:ext>
            </a:extLst>
          </p:cNvPr>
          <p:cNvSpPr/>
          <p:nvPr/>
        </p:nvSpPr>
        <p:spPr>
          <a:xfrm flipV="1">
            <a:off x="1921389" y="2882805"/>
            <a:ext cx="390902" cy="267557"/>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16" name="Connector: Elbow 15">
            <a:extLst>
              <a:ext uri="{FF2B5EF4-FFF2-40B4-BE49-F238E27FC236}">
                <a16:creationId xmlns:a16="http://schemas.microsoft.com/office/drawing/2014/main" id="{E6138B72-2BAD-4A8B-63CE-3EFAF6D72EAE}"/>
              </a:ext>
            </a:extLst>
          </p:cNvPr>
          <p:cNvCxnSpPr>
            <a:cxnSpLocks/>
            <a:stCxn id="15" idx="1"/>
          </p:cNvCxnSpPr>
          <p:nvPr/>
        </p:nvCxnSpPr>
        <p:spPr>
          <a:xfrm rot="10800000">
            <a:off x="609601" y="1741715"/>
            <a:ext cx="1311788" cy="1274869"/>
          </a:xfrm>
          <a:prstGeom prst="bentConnector3">
            <a:avLst>
              <a:gd name="adj1" fmla="val 117051"/>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18E981A-382E-E38A-6F14-28567C0E9D48}"/>
              </a:ext>
            </a:extLst>
          </p:cNvPr>
          <p:cNvSpPr/>
          <p:nvPr/>
        </p:nvSpPr>
        <p:spPr>
          <a:xfrm>
            <a:off x="3249182" y="5834550"/>
            <a:ext cx="1166064" cy="139530"/>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23" name="Connector: Elbow 22">
            <a:extLst>
              <a:ext uri="{FF2B5EF4-FFF2-40B4-BE49-F238E27FC236}">
                <a16:creationId xmlns:a16="http://schemas.microsoft.com/office/drawing/2014/main" id="{3AF027EA-7917-8901-2A0B-AA16E811530F}"/>
              </a:ext>
            </a:extLst>
          </p:cNvPr>
          <p:cNvCxnSpPr>
            <a:cxnSpLocks/>
            <a:stCxn id="26" idx="2"/>
            <a:endCxn id="22" idx="1"/>
          </p:cNvCxnSpPr>
          <p:nvPr/>
        </p:nvCxnSpPr>
        <p:spPr>
          <a:xfrm rot="10800000" flipH="1" flipV="1">
            <a:off x="2467064" y="3587931"/>
            <a:ext cx="782118" cy="2316383"/>
          </a:xfrm>
          <a:prstGeom prst="bentConnector3">
            <a:avLst>
              <a:gd name="adj1" fmla="val -113851"/>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6E43012C-EE34-5B5F-FD2D-5306E1B198FD}"/>
              </a:ext>
            </a:extLst>
          </p:cNvPr>
          <p:cNvSpPr/>
          <p:nvPr/>
        </p:nvSpPr>
        <p:spPr>
          <a:xfrm>
            <a:off x="2467064" y="3500846"/>
            <a:ext cx="180340" cy="17417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FE85234-A8E7-9DF5-A2D6-4362FE0A0A5B}"/>
              </a:ext>
            </a:extLst>
          </p:cNvPr>
          <p:cNvSpPr txBox="1"/>
          <p:nvPr/>
        </p:nvSpPr>
        <p:spPr>
          <a:xfrm>
            <a:off x="10138561" y="3756817"/>
            <a:ext cx="1823028" cy="923330"/>
          </a:xfrm>
          <a:prstGeom prst="rect">
            <a:avLst/>
          </a:prstGeom>
          <a:noFill/>
          <a:ln>
            <a:solidFill>
              <a:srgbClr val="185A7D"/>
            </a:solidFill>
          </a:ln>
        </p:spPr>
        <p:txBody>
          <a:bodyPr wrap="square" rtlCol="0">
            <a:spAutoFit/>
          </a:bodyPr>
          <a:lstStyle/>
          <a:p>
            <a:pPr algn="ctr"/>
            <a:r>
              <a:rPr lang="en-US" sz="900" dirty="0">
                <a:latin typeface="Arial" panose="020B0604020202020204" pitchFamily="34" charset="0"/>
                <a:cs typeface="Arial" panose="020B0604020202020204" pitchFamily="34" charset="0"/>
              </a:rPr>
              <a:t>Searching by Phase can be helpful when looking for newly approved applications. Newly approved, eligible applications can be found in the </a:t>
            </a:r>
            <a:r>
              <a:rPr lang="en-US" sz="900" b="1" dirty="0">
                <a:latin typeface="Arial" panose="020B0604020202020204" pitchFamily="34" charset="0"/>
                <a:cs typeface="Arial" panose="020B0604020202020204" pitchFamily="34" charset="0"/>
              </a:rPr>
              <a:t>Investigation</a:t>
            </a:r>
            <a:r>
              <a:rPr lang="en-US" sz="900" dirty="0">
                <a:latin typeface="Arial" panose="020B0604020202020204" pitchFamily="34" charset="0"/>
                <a:cs typeface="Arial" panose="020B0604020202020204" pitchFamily="34" charset="0"/>
              </a:rPr>
              <a:t> phase.</a:t>
            </a:r>
          </a:p>
        </p:txBody>
      </p:sp>
      <p:pic>
        <p:nvPicPr>
          <p:cNvPr id="31" name="Picture 30">
            <a:extLst>
              <a:ext uri="{FF2B5EF4-FFF2-40B4-BE49-F238E27FC236}">
                <a16:creationId xmlns:a16="http://schemas.microsoft.com/office/drawing/2014/main" id="{70E25EBA-8DD8-97B0-0AA8-B97B2A05E503}"/>
              </a:ext>
            </a:extLst>
          </p:cNvPr>
          <p:cNvPicPr>
            <a:picLocks noChangeAspect="1"/>
          </p:cNvPicPr>
          <p:nvPr/>
        </p:nvPicPr>
        <p:blipFill>
          <a:blip r:embed="rId4"/>
          <a:stretch>
            <a:fillRect/>
          </a:stretch>
        </p:blipFill>
        <p:spPr>
          <a:xfrm>
            <a:off x="5299710" y="5630308"/>
            <a:ext cx="3284220" cy="436465"/>
          </a:xfrm>
          <a:prstGeom prst="rect">
            <a:avLst/>
          </a:prstGeom>
        </p:spPr>
      </p:pic>
      <p:pic>
        <p:nvPicPr>
          <p:cNvPr id="33" name="Picture 32">
            <a:extLst>
              <a:ext uri="{FF2B5EF4-FFF2-40B4-BE49-F238E27FC236}">
                <a16:creationId xmlns:a16="http://schemas.microsoft.com/office/drawing/2014/main" id="{35724022-B6CA-B9B8-1233-F32B8CFB1027}"/>
              </a:ext>
            </a:extLst>
          </p:cNvPr>
          <p:cNvPicPr>
            <a:picLocks noChangeAspect="1"/>
          </p:cNvPicPr>
          <p:nvPr/>
        </p:nvPicPr>
        <p:blipFill>
          <a:blip r:embed="rId5"/>
          <a:srcRect t="6552"/>
          <a:stretch>
            <a:fillRect/>
          </a:stretch>
        </p:blipFill>
        <p:spPr>
          <a:xfrm>
            <a:off x="3584067" y="6240940"/>
            <a:ext cx="2207934" cy="281354"/>
          </a:xfrm>
          <a:prstGeom prst="rect">
            <a:avLst/>
          </a:prstGeom>
        </p:spPr>
      </p:pic>
      <p:sp>
        <p:nvSpPr>
          <p:cNvPr id="34" name="TextBox 33">
            <a:extLst>
              <a:ext uri="{FF2B5EF4-FFF2-40B4-BE49-F238E27FC236}">
                <a16:creationId xmlns:a16="http://schemas.microsoft.com/office/drawing/2014/main" id="{925F173A-9A1C-1C71-F264-4D01AAD036EA}"/>
              </a:ext>
            </a:extLst>
          </p:cNvPr>
          <p:cNvSpPr txBox="1"/>
          <p:nvPr/>
        </p:nvSpPr>
        <p:spPr>
          <a:xfrm>
            <a:off x="6407275" y="6105527"/>
            <a:ext cx="2532413" cy="369332"/>
          </a:xfrm>
          <a:prstGeom prst="rect">
            <a:avLst/>
          </a:prstGeom>
          <a:noFill/>
          <a:ln>
            <a:solidFill>
              <a:srgbClr val="185A7D"/>
            </a:solidFill>
          </a:ln>
        </p:spPr>
        <p:txBody>
          <a:bodyPr wrap="square" rtlCol="0">
            <a:spAutoFit/>
          </a:bodyPr>
          <a:lstStyle/>
          <a:p>
            <a:pPr algn="ctr"/>
            <a:r>
              <a:rPr lang="en-US" sz="900" dirty="0">
                <a:latin typeface="Arial" panose="020B0604020202020204" pitchFamily="34" charset="0"/>
                <a:cs typeface="Arial" panose="020B0604020202020204" pitchFamily="34" charset="0"/>
              </a:rPr>
              <a:t>You can use the bundle dropdown to select different bundles and view their current phase.</a:t>
            </a:r>
          </a:p>
        </p:txBody>
      </p:sp>
      <p:cxnSp>
        <p:nvCxnSpPr>
          <p:cNvPr id="35" name="Straight Arrow Connector 34">
            <a:extLst>
              <a:ext uri="{FF2B5EF4-FFF2-40B4-BE49-F238E27FC236}">
                <a16:creationId xmlns:a16="http://schemas.microsoft.com/office/drawing/2014/main" id="{EB3BF166-CEF9-9056-31D2-7C5E789F505B}"/>
              </a:ext>
            </a:extLst>
          </p:cNvPr>
          <p:cNvCxnSpPr>
            <a:cxnSpLocks/>
            <a:stCxn id="29" idx="1"/>
          </p:cNvCxnSpPr>
          <p:nvPr/>
        </p:nvCxnSpPr>
        <p:spPr>
          <a:xfrm flipH="1" flipV="1">
            <a:off x="9083042" y="4032069"/>
            <a:ext cx="1055519" cy="186413"/>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7CAFA61C-F87B-914E-4DCA-39426D9D78BC}"/>
              </a:ext>
            </a:extLst>
          </p:cNvPr>
          <p:cNvCxnSpPr>
            <a:cxnSpLocks/>
          </p:cNvCxnSpPr>
          <p:nvPr/>
        </p:nvCxnSpPr>
        <p:spPr>
          <a:xfrm flipH="1">
            <a:off x="5792001" y="6290193"/>
            <a:ext cx="615274" cy="91424"/>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cxnSp>
        <p:nvCxnSpPr>
          <p:cNvPr id="43" name="Connector: Elbow 42">
            <a:extLst>
              <a:ext uri="{FF2B5EF4-FFF2-40B4-BE49-F238E27FC236}">
                <a16:creationId xmlns:a16="http://schemas.microsoft.com/office/drawing/2014/main" id="{32A3BBC3-84D6-C85B-342C-EB752D6EE079}"/>
              </a:ext>
            </a:extLst>
          </p:cNvPr>
          <p:cNvCxnSpPr>
            <a:cxnSpLocks/>
          </p:cNvCxnSpPr>
          <p:nvPr/>
        </p:nvCxnSpPr>
        <p:spPr>
          <a:xfrm flipV="1">
            <a:off x="5600700" y="5445642"/>
            <a:ext cx="4537861" cy="207738"/>
          </a:xfrm>
          <a:prstGeom prst="bentConnector3">
            <a:avLst>
              <a:gd name="adj1" fmla="val 254"/>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D54F602-E1BA-604A-C02E-3C826867C762}"/>
              </a:ext>
            </a:extLst>
          </p:cNvPr>
          <p:cNvSpPr txBox="1"/>
          <p:nvPr/>
        </p:nvSpPr>
        <p:spPr>
          <a:xfrm>
            <a:off x="10145836" y="5191726"/>
            <a:ext cx="1823028" cy="646331"/>
          </a:xfrm>
          <a:prstGeom prst="rect">
            <a:avLst/>
          </a:prstGeom>
          <a:noFill/>
          <a:ln>
            <a:solidFill>
              <a:srgbClr val="185A7D"/>
            </a:solidFill>
          </a:ln>
        </p:spPr>
        <p:txBody>
          <a:bodyPr wrap="square" rtlCol="0">
            <a:spAutoFit/>
          </a:bodyPr>
          <a:lstStyle/>
          <a:p>
            <a:pPr algn="ctr"/>
            <a:r>
              <a:rPr lang="en-US" sz="900" dirty="0">
                <a:latin typeface="Arial" panose="020B0604020202020204" pitchFamily="34" charset="0"/>
                <a:cs typeface="Arial" panose="020B0604020202020204" pitchFamily="34" charset="0"/>
              </a:rPr>
              <a:t>To open a project, you can either click the “</a:t>
            </a:r>
            <a:r>
              <a:rPr lang="en-US" sz="900" b="1" dirty="0">
                <a:latin typeface="Arial" panose="020B0604020202020204" pitchFamily="34" charset="0"/>
                <a:cs typeface="Arial" panose="020B0604020202020204" pitchFamily="34" charset="0"/>
              </a:rPr>
              <a:t>Project</a:t>
            </a:r>
            <a:r>
              <a:rPr lang="en-US" sz="900" dirty="0">
                <a:latin typeface="Arial" panose="020B0604020202020204" pitchFamily="34" charset="0"/>
                <a:cs typeface="Arial" panose="020B0604020202020204" pitchFamily="34" charset="0"/>
              </a:rPr>
              <a:t>” rectangle or click the phase rectangle </a:t>
            </a:r>
          </a:p>
        </p:txBody>
      </p:sp>
      <p:cxnSp>
        <p:nvCxnSpPr>
          <p:cNvPr id="50" name="Connector: Elbow 49">
            <a:extLst>
              <a:ext uri="{FF2B5EF4-FFF2-40B4-BE49-F238E27FC236}">
                <a16:creationId xmlns:a16="http://schemas.microsoft.com/office/drawing/2014/main" id="{953B3C47-6B6A-91C2-3354-912777809B8F}"/>
              </a:ext>
            </a:extLst>
          </p:cNvPr>
          <p:cNvCxnSpPr>
            <a:cxnSpLocks/>
            <a:stCxn id="53" idx="2"/>
            <a:endCxn id="49" idx="2"/>
          </p:cNvCxnSpPr>
          <p:nvPr/>
        </p:nvCxnSpPr>
        <p:spPr>
          <a:xfrm rot="10800000" flipH="1">
            <a:off x="2476588" y="5838057"/>
            <a:ext cx="8580761" cy="426400"/>
          </a:xfrm>
          <a:prstGeom prst="bentConnector4">
            <a:avLst>
              <a:gd name="adj1" fmla="val -2664"/>
              <a:gd name="adj2" fmla="val -111792"/>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53" name="Oval 52">
            <a:extLst>
              <a:ext uri="{FF2B5EF4-FFF2-40B4-BE49-F238E27FC236}">
                <a16:creationId xmlns:a16="http://schemas.microsoft.com/office/drawing/2014/main" id="{E0DF315B-2381-FB2C-6325-4F677E8D385F}"/>
              </a:ext>
            </a:extLst>
          </p:cNvPr>
          <p:cNvSpPr/>
          <p:nvPr/>
        </p:nvSpPr>
        <p:spPr>
          <a:xfrm>
            <a:off x="2476589" y="6177371"/>
            <a:ext cx="180340" cy="17417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33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9" grpId="0" animBg="1"/>
      <p:bldP spid="34" grpId="0" animBg="1"/>
      <p:bldP spid="4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6B7A2-364A-6BC1-4584-E0C1405EAC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FB593F-EA89-413A-D0AC-1D6130401B78}"/>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endParaRPr lang="en-US"/>
          </a:p>
        </p:txBody>
      </p:sp>
      <p:sp>
        <p:nvSpPr>
          <p:cNvPr id="5" name="Content Placeholder 4">
            <a:extLst>
              <a:ext uri="{FF2B5EF4-FFF2-40B4-BE49-F238E27FC236}">
                <a16:creationId xmlns:a16="http://schemas.microsoft.com/office/drawing/2014/main" id="{E205878F-1F86-5184-BF24-150F006BC134}"/>
              </a:ext>
            </a:extLst>
          </p:cNvPr>
          <p:cNvSpPr>
            <a:spLocks noGrp="1"/>
          </p:cNvSpPr>
          <p:nvPr>
            <p:ph idx="1"/>
          </p:nvPr>
        </p:nvSpPr>
        <p:spPr>
          <a:xfrm>
            <a:off x="609600" y="1609725"/>
            <a:ext cx="10715625" cy="4495802"/>
          </a:xfrm>
        </p:spPr>
        <p:txBody>
          <a:bodyPr/>
          <a:lstStyle/>
          <a:p>
            <a:pPr marL="0" indent="0">
              <a:buNone/>
            </a:pPr>
            <a:r>
              <a:rPr lang="en-US" sz="1800" dirty="0"/>
              <a:t>To view or change the status of an application, use the “</a:t>
            </a:r>
            <a:r>
              <a:rPr lang="en-US" sz="1800" b="1" dirty="0"/>
              <a:t>Status</a:t>
            </a:r>
            <a:r>
              <a:rPr lang="en-US" sz="1800" dirty="0"/>
              <a:t>” dropdown in the Application &amp; Project Quick Settings sidebar</a:t>
            </a:r>
            <a:endParaRPr lang="en-US" sz="1800" b="1" dirty="0"/>
          </a:p>
        </p:txBody>
      </p:sp>
      <p:pic>
        <p:nvPicPr>
          <p:cNvPr id="8" name="Picture 7">
            <a:extLst>
              <a:ext uri="{FF2B5EF4-FFF2-40B4-BE49-F238E27FC236}">
                <a16:creationId xmlns:a16="http://schemas.microsoft.com/office/drawing/2014/main" id="{22BF77A4-F416-A6A0-67A1-ADE94AFA8EBA}"/>
              </a:ext>
            </a:extLst>
          </p:cNvPr>
          <p:cNvPicPr>
            <a:picLocks noChangeAspect="1"/>
          </p:cNvPicPr>
          <p:nvPr/>
        </p:nvPicPr>
        <p:blipFill>
          <a:blip r:embed="rId2"/>
          <a:stretch>
            <a:fillRect/>
          </a:stretch>
        </p:blipFill>
        <p:spPr>
          <a:xfrm>
            <a:off x="609600" y="2450182"/>
            <a:ext cx="7654600" cy="3772231"/>
          </a:xfrm>
          <a:prstGeom prst="rect">
            <a:avLst/>
          </a:prstGeom>
          <a:ln>
            <a:solidFill>
              <a:srgbClr val="185A7D"/>
            </a:solidFill>
          </a:ln>
        </p:spPr>
      </p:pic>
      <p:pic>
        <p:nvPicPr>
          <p:cNvPr id="14" name="Picture 13">
            <a:extLst>
              <a:ext uri="{FF2B5EF4-FFF2-40B4-BE49-F238E27FC236}">
                <a16:creationId xmlns:a16="http://schemas.microsoft.com/office/drawing/2014/main" id="{2DB4B1E8-52D4-7FFC-EBDA-4AD6F8BC3CFE}"/>
              </a:ext>
            </a:extLst>
          </p:cNvPr>
          <p:cNvPicPr>
            <a:picLocks noChangeAspect="1"/>
          </p:cNvPicPr>
          <p:nvPr/>
        </p:nvPicPr>
        <p:blipFill>
          <a:blip r:embed="rId3"/>
          <a:stretch>
            <a:fillRect/>
          </a:stretch>
        </p:blipFill>
        <p:spPr>
          <a:xfrm>
            <a:off x="8592977" y="2282868"/>
            <a:ext cx="2834074" cy="4106861"/>
          </a:xfrm>
          <a:prstGeom prst="rect">
            <a:avLst/>
          </a:prstGeom>
          <a:ln>
            <a:solidFill>
              <a:srgbClr val="185A7D"/>
            </a:solidFill>
          </a:ln>
        </p:spPr>
      </p:pic>
      <p:sp>
        <p:nvSpPr>
          <p:cNvPr id="15" name="Rectangle 14">
            <a:extLst>
              <a:ext uri="{FF2B5EF4-FFF2-40B4-BE49-F238E27FC236}">
                <a16:creationId xmlns:a16="http://schemas.microsoft.com/office/drawing/2014/main" id="{F22CE088-DB75-2CA7-1FB4-5EB36AE37E86}"/>
              </a:ext>
            </a:extLst>
          </p:cNvPr>
          <p:cNvSpPr/>
          <p:nvPr/>
        </p:nvSpPr>
        <p:spPr>
          <a:xfrm flipV="1">
            <a:off x="6344807" y="2882802"/>
            <a:ext cx="1890817" cy="1765397"/>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16" name="Connector: Elbow 15">
            <a:extLst>
              <a:ext uri="{FF2B5EF4-FFF2-40B4-BE49-F238E27FC236}">
                <a16:creationId xmlns:a16="http://schemas.microsoft.com/office/drawing/2014/main" id="{0DD8DD3E-CB39-2AE6-9BA6-7687ABE99EFF}"/>
              </a:ext>
            </a:extLst>
          </p:cNvPr>
          <p:cNvCxnSpPr>
            <a:cxnSpLocks/>
            <a:stCxn id="15" idx="2"/>
          </p:cNvCxnSpPr>
          <p:nvPr/>
        </p:nvCxnSpPr>
        <p:spPr>
          <a:xfrm rot="16200000" flipV="1">
            <a:off x="4791205" y="383790"/>
            <a:ext cx="784383" cy="4213641"/>
          </a:xfrm>
          <a:prstGeom prst="bentConnector2">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7B02CDB-95AB-C95D-EFA3-4A5CAA588659}"/>
              </a:ext>
            </a:extLst>
          </p:cNvPr>
          <p:cNvSpPr/>
          <p:nvPr/>
        </p:nvSpPr>
        <p:spPr>
          <a:xfrm>
            <a:off x="6373382" y="4034325"/>
            <a:ext cx="1818118" cy="356700"/>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24" name="Straight Arrow Connector 23">
            <a:extLst>
              <a:ext uri="{FF2B5EF4-FFF2-40B4-BE49-F238E27FC236}">
                <a16:creationId xmlns:a16="http://schemas.microsoft.com/office/drawing/2014/main" id="{F5542D19-8BF4-C872-FE8A-9F7F83432CE3}"/>
              </a:ext>
            </a:extLst>
          </p:cNvPr>
          <p:cNvCxnSpPr>
            <a:cxnSpLocks/>
            <a:stCxn id="15" idx="3"/>
          </p:cNvCxnSpPr>
          <p:nvPr/>
        </p:nvCxnSpPr>
        <p:spPr>
          <a:xfrm>
            <a:off x="8235624" y="3765500"/>
            <a:ext cx="441651" cy="463600"/>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36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96BAC-241E-135A-8FBE-827A5C9740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C00623-B584-62AB-6A06-ED903D952505}"/>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endParaRPr lang="en-US"/>
          </a:p>
        </p:txBody>
      </p:sp>
      <p:sp>
        <p:nvSpPr>
          <p:cNvPr id="5" name="Content Placeholder 4">
            <a:extLst>
              <a:ext uri="{FF2B5EF4-FFF2-40B4-BE49-F238E27FC236}">
                <a16:creationId xmlns:a16="http://schemas.microsoft.com/office/drawing/2014/main" id="{5F91DA10-6EAC-B442-9FCF-CA7DDBD839B1}"/>
              </a:ext>
            </a:extLst>
          </p:cNvPr>
          <p:cNvSpPr>
            <a:spLocks noGrp="1"/>
          </p:cNvSpPr>
          <p:nvPr>
            <p:ph idx="1"/>
          </p:nvPr>
        </p:nvSpPr>
        <p:spPr>
          <a:xfrm>
            <a:off x="609600" y="1692877"/>
            <a:ext cx="3529263" cy="4412650"/>
          </a:xfrm>
        </p:spPr>
        <p:txBody>
          <a:bodyPr/>
          <a:lstStyle/>
          <a:p>
            <a:pPr marL="0" indent="0">
              <a:buNone/>
            </a:pPr>
            <a:r>
              <a:rPr lang="en-US" sz="1800" dirty="0"/>
              <a:t>3) Please ensure all data is entered in the </a:t>
            </a:r>
            <a:r>
              <a:rPr lang="en-US" sz="1800" b="1" dirty="0"/>
              <a:t>Residential Premise Information </a:t>
            </a:r>
            <a:r>
              <a:rPr lang="en-US" sz="1800" dirty="0"/>
              <a:t>section including the </a:t>
            </a:r>
            <a:r>
              <a:rPr lang="en-US" sz="1800" b="1" dirty="0"/>
              <a:t>Residential Assessment Date</a:t>
            </a:r>
          </a:p>
        </p:txBody>
      </p:sp>
      <p:pic>
        <p:nvPicPr>
          <p:cNvPr id="3" name="Picture 2">
            <a:extLst>
              <a:ext uri="{FF2B5EF4-FFF2-40B4-BE49-F238E27FC236}">
                <a16:creationId xmlns:a16="http://schemas.microsoft.com/office/drawing/2014/main" id="{9E23D61F-9B7E-FCF8-10DF-60D335514B1B}"/>
              </a:ext>
            </a:extLst>
          </p:cNvPr>
          <p:cNvPicPr>
            <a:picLocks noChangeAspect="1"/>
          </p:cNvPicPr>
          <p:nvPr/>
        </p:nvPicPr>
        <p:blipFill>
          <a:blip r:embed="rId2"/>
          <a:stretch>
            <a:fillRect/>
          </a:stretch>
        </p:blipFill>
        <p:spPr>
          <a:xfrm>
            <a:off x="4379763" y="1620685"/>
            <a:ext cx="7202637" cy="5057328"/>
          </a:xfrm>
          <a:prstGeom prst="rect">
            <a:avLst/>
          </a:prstGeom>
          <a:ln>
            <a:solidFill>
              <a:srgbClr val="185A7D"/>
            </a:solidFill>
          </a:ln>
        </p:spPr>
      </p:pic>
      <p:sp>
        <p:nvSpPr>
          <p:cNvPr id="7" name="Rectangle 6">
            <a:extLst>
              <a:ext uri="{FF2B5EF4-FFF2-40B4-BE49-F238E27FC236}">
                <a16:creationId xmlns:a16="http://schemas.microsoft.com/office/drawing/2014/main" id="{ACEB7255-28B6-C631-F4B7-5A2C215731F4}"/>
              </a:ext>
            </a:extLst>
          </p:cNvPr>
          <p:cNvSpPr/>
          <p:nvPr/>
        </p:nvSpPr>
        <p:spPr>
          <a:xfrm flipV="1">
            <a:off x="4458412" y="6268453"/>
            <a:ext cx="976394" cy="351004"/>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9" name="Rectangle 8">
            <a:extLst>
              <a:ext uri="{FF2B5EF4-FFF2-40B4-BE49-F238E27FC236}">
                <a16:creationId xmlns:a16="http://schemas.microsoft.com/office/drawing/2014/main" id="{32336C74-B8C4-E664-81D4-82F435733888}"/>
              </a:ext>
            </a:extLst>
          </p:cNvPr>
          <p:cNvSpPr/>
          <p:nvPr/>
        </p:nvSpPr>
        <p:spPr>
          <a:xfrm>
            <a:off x="4494508" y="2875546"/>
            <a:ext cx="1280650" cy="263599"/>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0" name="Rectangle 9">
            <a:extLst>
              <a:ext uri="{FF2B5EF4-FFF2-40B4-BE49-F238E27FC236}">
                <a16:creationId xmlns:a16="http://schemas.microsoft.com/office/drawing/2014/main" id="{6D188A95-6295-A75F-7186-021B4AF331F2}"/>
              </a:ext>
            </a:extLst>
          </p:cNvPr>
          <p:cNvSpPr/>
          <p:nvPr/>
        </p:nvSpPr>
        <p:spPr>
          <a:xfrm>
            <a:off x="4494508" y="3429000"/>
            <a:ext cx="1601492" cy="263599"/>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1" name="TextBox 10">
            <a:extLst>
              <a:ext uri="{FF2B5EF4-FFF2-40B4-BE49-F238E27FC236}">
                <a16:creationId xmlns:a16="http://schemas.microsoft.com/office/drawing/2014/main" id="{6EA8E864-3AFA-51DD-B91B-3CF84616C26C}"/>
              </a:ext>
            </a:extLst>
          </p:cNvPr>
          <p:cNvSpPr txBox="1"/>
          <p:nvPr/>
        </p:nvSpPr>
        <p:spPr>
          <a:xfrm>
            <a:off x="609600" y="5774433"/>
            <a:ext cx="3529263"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Make sure to click </a:t>
            </a:r>
            <a:r>
              <a:rPr lang="en-US" sz="1600" b="1" dirty="0">
                <a:latin typeface="Arial" panose="020B0604020202020204" pitchFamily="34" charset="0"/>
                <a:cs typeface="Arial" panose="020B0604020202020204" pitchFamily="34" charset="0"/>
              </a:rPr>
              <a:t>“Update Project” </a:t>
            </a:r>
            <a:r>
              <a:rPr lang="en-US" sz="1600" dirty="0">
                <a:latin typeface="Arial" panose="020B0604020202020204" pitchFamily="34" charset="0"/>
                <a:cs typeface="Arial" panose="020B0604020202020204" pitchFamily="34" charset="0"/>
              </a:rPr>
              <a:t>so that all entered data saves</a:t>
            </a:r>
          </a:p>
        </p:txBody>
      </p:sp>
      <p:cxnSp>
        <p:nvCxnSpPr>
          <p:cNvPr id="13" name="Straight Arrow Connector 12">
            <a:extLst>
              <a:ext uri="{FF2B5EF4-FFF2-40B4-BE49-F238E27FC236}">
                <a16:creationId xmlns:a16="http://schemas.microsoft.com/office/drawing/2014/main" id="{880F6217-50B6-A39C-8072-3587341AAAA5}"/>
              </a:ext>
            </a:extLst>
          </p:cNvPr>
          <p:cNvCxnSpPr>
            <a:cxnSpLocks/>
            <a:endCxn id="7" idx="1"/>
          </p:cNvCxnSpPr>
          <p:nvPr/>
        </p:nvCxnSpPr>
        <p:spPr>
          <a:xfrm>
            <a:off x="3525253" y="6140607"/>
            <a:ext cx="933159" cy="303348"/>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4666B1C1-F7EB-B9E6-374E-407FD03540F3}"/>
              </a:ext>
            </a:extLst>
          </p:cNvPr>
          <p:cNvSpPr/>
          <p:nvPr/>
        </p:nvSpPr>
        <p:spPr>
          <a:xfrm>
            <a:off x="4458412" y="1620685"/>
            <a:ext cx="1393748" cy="21451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308981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99573A-408A-B029-E028-93AE27038770}"/>
              </a:ext>
            </a:extLst>
          </p:cNvPr>
          <p:cNvSpPr>
            <a:spLocks noGrp="1"/>
          </p:cNvSpPr>
          <p:nvPr>
            <p:ph type="title"/>
          </p:nvPr>
        </p:nvSpPr>
        <p:spPr/>
        <p:txBody>
          <a:bodyPr/>
          <a:lstStyle/>
          <a:p>
            <a:r>
              <a:rPr lang="en-US" dirty="0"/>
              <a:t>Program Goals &amp; Updates</a:t>
            </a:r>
          </a:p>
        </p:txBody>
      </p:sp>
      <p:sp>
        <p:nvSpPr>
          <p:cNvPr id="5" name="Content Placeholder 4">
            <a:extLst>
              <a:ext uri="{FF2B5EF4-FFF2-40B4-BE49-F238E27FC236}">
                <a16:creationId xmlns:a16="http://schemas.microsoft.com/office/drawing/2014/main" id="{62D20E13-281C-AB1E-0871-2649C73AA3C9}"/>
              </a:ext>
            </a:extLst>
          </p:cNvPr>
          <p:cNvSpPr>
            <a:spLocks noGrp="1"/>
          </p:cNvSpPr>
          <p:nvPr>
            <p:ph idx="1"/>
          </p:nvPr>
        </p:nvSpPr>
        <p:spPr>
          <a:xfrm>
            <a:off x="609600" y="1637211"/>
            <a:ext cx="10424160" cy="4468315"/>
          </a:xfrm>
        </p:spPr>
        <p:txBody>
          <a:bodyPr/>
          <a:lstStyle/>
          <a:p>
            <a:r>
              <a:rPr lang="en-US" sz="2000" dirty="0"/>
              <a:t>2026 Program Goals &amp; Incentive Budget:</a:t>
            </a:r>
          </a:p>
          <a:p>
            <a:endParaRPr lang="en-US" sz="2000" dirty="0"/>
          </a:p>
          <a:p>
            <a:pPr marL="0" indent="0">
              <a:buNone/>
            </a:pPr>
            <a:endParaRPr lang="en-US" sz="2000" dirty="0"/>
          </a:p>
          <a:p>
            <a:pPr marL="0" indent="0">
              <a:buNone/>
            </a:pPr>
            <a:endParaRPr lang="en-US" sz="2000" dirty="0"/>
          </a:p>
          <a:p>
            <a:pPr marL="0" indent="0">
              <a:buNone/>
            </a:pPr>
            <a:endParaRPr lang="en-US" sz="2000" dirty="0"/>
          </a:p>
          <a:p>
            <a:r>
              <a:rPr lang="en-US" sz="2000" dirty="0"/>
              <a:t>Program updates are highlighted in </a:t>
            </a:r>
            <a:r>
              <a:rPr lang="en-US" sz="2000" dirty="0">
                <a:highlight>
                  <a:srgbClr val="FFFF00"/>
                </a:highlight>
              </a:rPr>
              <a:t>yellow</a:t>
            </a:r>
            <a:r>
              <a:rPr lang="en-US" sz="2000" dirty="0"/>
              <a:t> throughout this presentation</a:t>
            </a:r>
          </a:p>
          <a:p>
            <a:pPr marL="0" indent="0">
              <a:buNone/>
            </a:pPr>
            <a:endParaRPr lang="en-US" sz="800" dirty="0"/>
          </a:p>
          <a:p>
            <a:r>
              <a:rPr lang="en-US" sz="2000" dirty="0"/>
              <a:t>All program changes reviewed today will take effect </a:t>
            </a:r>
            <a:r>
              <a:rPr lang="en-US" sz="2000" b="1" dirty="0"/>
              <a:t>Monday February 2</a:t>
            </a:r>
            <a:r>
              <a:rPr lang="en-US" sz="2000" b="1" baseline="30000" dirty="0"/>
              <a:t>nd</a:t>
            </a:r>
            <a:r>
              <a:rPr lang="en-US" sz="2000" b="1" dirty="0"/>
              <a:t>, 2026</a:t>
            </a:r>
          </a:p>
          <a:p>
            <a:pPr lvl="1"/>
            <a:r>
              <a:rPr lang="en-US" sz="1800" dirty="0"/>
              <a:t>This includes all newly offered program measures </a:t>
            </a:r>
          </a:p>
          <a:p>
            <a:pPr marL="342900" lvl="1" indent="0">
              <a:buNone/>
            </a:pPr>
            <a:endParaRPr lang="en-US" sz="800" dirty="0"/>
          </a:p>
          <a:p>
            <a:r>
              <a:rPr lang="en-US" sz="2000" dirty="0"/>
              <a:t>Assessments completed before this date will be grandfathered in under the previous program guidelines</a:t>
            </a:r>
          </a:p>
          <a:p>
            <a:pPr lvl="1"/>
            <a:r>
              <a:rPr lang="en-US" sz="1800" dirty="0"/>
              <a:t>100% CAP &amp; SLP retrofit project cost coverage for assessments completed prior to 02/02/2026</a:t>
            </a:r>
          </a:p>
          <a:p>
            <a:pPr lvl="1"/>
            <a:r>
              <a:rPr lang="en-US" sz="1800" dirty="0"/>
              <a:t>Measure eligibility requirements</a:t>
            </a:r>
          </a:p>
          <a:p>
            <a:pPr lvl="1"/>
            <a:endParaRPr lang="en-US" sz="2000" dirty="0"/>
          </a:p>
          <a:p>
            <a:pPr lvl="1"/>
            <a:endParaRPr lang="en-US" sz="2000" dirty="0"/>
          </a:p>
        </p:txBody>
      </p:sp>
      <p:graphicFrame>
        <p:nvGraphicFramePr>
          <p:cNvPr id="6" name="Table 5">
            <a:extLst>
              <a:ext uri="{FF2B5EF4-FFF2-40B4-BE49-F238E27FC236}">
                <a16:creationId xmlns:a16="http://schemas.microsoft.com/office/drawing/2014/main" id="{F27FEA8A-68FB-AF6B-A3E3-AB888AEB85D4}"/>
              </a:ext>
            </a:extLst>
          </p:cNvPr>
          <p:cNvGraphicFramePr>
            <a:graphicFrameLocks noGrp="1"/>
          </p:cNvGraphicFramePr>
          <p:nvPr>
            <p:extLst>
              <p:ext uri="{D42A27DB-BD31-4B8C-83A1-F6EECF244321}">
                <p14:modId xmlns:p14="http://schemas.microsoft.com/office/powerpoint/2010/main" val="3456686246"/>
              </p:ext>
            </p:extLst>
          </p:nvPr>
        </p:nvGraphicFramePr>
        <p:xfrm>
          <a:off x="966651" y="2207287"/>
          <a:ext cx="9562013" cy="980051"/>
        </p:xfrm>
        <a:graphic>
          <a:graphicData uri="http://schemas.openxmlformats.org/drawingml/2006/table">
            <a:tbl>
              <a:tblPr firstRow="1" bandRow="1">
                <a:tableStyleId>{21E4AEA4-8DFA-4A89-87EB-49C32662AFE0}</a:tableStyleId>
              </a:tblPr>
              <a:tblGrid>
                <a:gridCol w="1915818">
                  <a:extLst>
                    <a:ext uri="{9D8B030D-6E8A-4147-A177-3AD203B41FA5}">
                      <a16:colId xmlns:a16="http://schemas.microsoft.com/office/drawing/2014/main" val="3623665491"/>
                    </a:ext>
                  </a:extLst>
                </a:gridCol>
                <a:gridCol w="2581142">
                  <a:extLst>
                    <a:ext uri="{9D8B030D-6E8A-4147-A177-3AD203B41FA5}">
                      <a16:colId xmlns:a16="http://schemas.microsoft.com/office/drawing/2014/main" val="3878312170"/>
                    </a:ext>
                  </a:extLst>
                </a:gridCol>
                <a:gridCol w="2777654">
                  <a:extLst>
                    <a:ext uri="{9D8B030D-6E8A-4147-A177-3AD203B41FA5}">
                      <a16:colId xmlns:a16="http://schemas.microsoft.com/office/drawing/2014/main" val="1671498355"/>
                    </a:ext>
                  </a:extLst>
                </a:gridCol>
                <a:gridCol w="2287399">
                  <a:extLst>
                    <a:ext uri="{9D8B030D-6E8A-4147-A177-3AD203B41FA5}">
                      <a16:colId xmlns:a16="http://schemas.microsoft.com/office/drawing/2014/main" val="373430182"/>
                    </a:ext>
                  </a:extLst>
                </a:gridCol>
              </a:tblGrid>
              <a:tr h="455882">
                <a:tc>
                  <a:txBody>
                    <a:bodyPr/>
                    <a:lstStyle/>
                    <a:p>
                      <a:pPr algn="ct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303"/>
                    </a:solidFill>
                  </a:tcPr>
                </a:tc>
                <a:tc>
                  <a:txBody>
                    <a:bodyPr/>
                    <a:lstStyle/>
                    <a:p>
                      <a:pPr algn="ctr"/>
                      <a:r>
                        <a:rPr lang="en-US" sz="1400" dirty="0">
                          <a:latin typeface="Arial" panose="020B0604020202020204" pitchFamily="34" charset="0"/>
                          <a:cs typeface="Arial" panose="020B0604020202020204" pitchFamily="34" charset="0"/>
                        </a:rPr>
                        <a:t>Savings (kWh)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303"/>
                    </a:solidFill>
                  </a:tcPr>
                </a:tc>
                <a:tc>
                  <a:txBody>
                    <a:bodyPr/>
                    <a:lstStyle/>
                    <a:p>
                      <a:pPr algn="ctr"/>
                      <a:r>
                        <a:rPr lang="en-US" sz="1400" dirty="0">
                          <a:latin typeface="Arial" panose="020B0604020202020204" pitchFamily="34" charset="0"/>
                          <a:cs typeface="Arial" panose="020B0604020202020204" pitchFamily="34" charset="0"/>
                        </a:rPr>
                        <a:t>Peak Demand Reduction (kW)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303"/>
                    </a:solidFill>
                  </a:tcPr>
                </a:tc>
                <a:tc>
                  <a:txBody>
                    <a:bodyPr/>
                    <a:lstStyle/>
                    <a:p>
                      <a:pPr algn="ctr"/>
                      <a:r>
                        <a:rPr lang="en-US" sz="1400" dirty="0">
                          <a:latin typeface="Arial" panose="020B0604020202020204" pitchFamily="34" charset="0"/>
                          <a:cs typeface="Arial" panose="020B0604020202020204" pitchFamily="34" charset="0"/>
                        </a:rPr>
                        <a:t>Incentive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303"/>
                    </a:solidFill>
                  </a:tcPr>
                </a:tc>
                <a:extLst>
                  <a:ext uri="{0D108BD9-81ED-4DB2-BD59-A6C34878D82A}">
                    <a16:rowId xmlns:a16="http://schemas.microsoft.com/office/drawing/2014/main" val="120129696"/>
                  </a:ext>
                </a:extLst>
              </a:tr>
              <a:tr h="524169">
                <a:tc>
                  <a:txBody>
                    <a:bodyPr/>
                    <a:lstStyle/>
                    <a:p>
                      <a:pPr algn="ctr"/>
                      <a:r>
                        <a:rPr lang="en-US" sz="1400" b="1" dirty="0">
                          <a:latin typeface="Arial" panose="020B0604020202020204" pitchFamily="34" charset="0"/>
                          <a:cs typeface="Arial" panose="020B0604020202020204" pitchFamily="34" charset="0"/>
                        </a:rPr>
                        <a:t>2026 HELP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Arial" panose="020B0604020202020204" pitchFamily="34" charset="0"/>
                          <a:cs typeface="Arial" panose="020B0604020202020204" pitchFamily="34" charset="0"/>
                        </a:rPr>
                        <a:t>8,000,000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Arial" panose="020B0604020202020204" pitchFamily="34" charset="0"/>
                          <a:cs typeface="Arial" panose="020B0604020202020204" pitchFamily="34" charset="0"/>
                        </a:rPr>
                        <a:t>1,800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Arial" panose="020B0604020202020204" pitchFamily="34" charset="0"/>
                          <a:cs typeface="Arial" panose="020B0604020202020204" pitchFamily="34" charset="0"/>
                        </a:rPr>
                        <a:t>$7,685,900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0054334"/>
                  </a:ext>
                </a:extLst>
              </a:tr>
            </a:tbl>
          </a:graphicData>
        </a:graphic>
      </p:graphicFrame>
    </p:spTree>
    <p:extLst>
      <p:ext uri="{BB962C8B-B14F-4D97-AF65-F5344CB8AC3E}">
        <p14:creationId xmlns:p14="http://schemas.microsoft.com/office/powerpoint/2010/main" val="1254695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03E18-C005-3395-AFF6-92A8C294CC5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7BE59C-B432-ADD6-6E84-8FFF38FD3E5A}"/>
              </a:ext>
            </a:extLst>
          </p:cNvPr>
          <p:cNvSpPr>
            <a:spLocks noGrp="1"/>
          </p:cNvSpPr>
          <p:nvPr>
            <p:ph idx="1"/>
          </p:nvPr>
        </p:nvSpPr>
        <p:spPr>
          <a:xfrm>
            <a:off x="457199" y="1557511"/>
            <a:ext cx="11464549" cy="2084426"/>
          </a:xfrm>
          <a:noFill/>
        </p:spPr>
        <p:txBody>
          <a:bodyPr/>
          <a:lstStyle/>
          <a:p>
            <a:pPr marL="0" indent="0">
              <a:buNone/>
            </a:pPr>
            <a:r>
              <a:rPr lang="en-US" sz="1400" dirty="0"/>
              <a:t>4) Create a Direct Install &amp; Retrofit Bundle(s) </a:t>
            </a:r>
          </a:p>
          <a:p>
            <a:pPr lvl="1"/>
            <a:r>
              <a:rPr lang="en-US" sz="1200" dirty="0"/>
              <a:t>Assessment fees should be added to the Direct Install (DI) bundle even if no DI measures are installed.</a:t>
            </a:r>
          </a:p>
          <a:p>
            <a:pPr lvl="1"/>
            <a:r>
              <a:rPr lang="en-US" sz="1200" dirty="0"/>
              <a:t>Create separate retrofit bundles based on:</a:t>
            </a:r>
          </a:p>
          <a:p>
            <a:pPr lvl="2"/>
            <a:r>
              <a:rPr lang="en-US" sz="900" dirty="0"/>
              <a:t>Measures your company plans to install, and</a:t>
            </a:r>
          </a:p>
          <a:p>
            <a:pPr lvl="2"/>
            <a:r>
              <a:rPr lang="en-US" sz="900" dirty="0"/>
              <a:t>Measures you would like the program team to reassign to another contractor</a:t>
            </a:r>
          </a:p>
          <a:p>
            <a:pPr lvl="1"/>
            <a:r>
              <a:rPr lang="en-US" sz="1200" dirty="0"/>
              <a:t>For retrofit measures you plan to install, assign your company as the “</a:t>
            </a:r>
            <a:r>
              <a:rPr lang="en-US" sz="1200" b="1" dirty="0"/>
              <a:t>Bundle Contractor”</a:t>
            </a:r>
            <a:r>
              <a:rPr lang="en-US" sz="1200" dirty="0"/>
              <a:t> within that bundle.</a:t>
            </a:r>
          </a:p>
          <a:p>
            <a:pPr lvl="1"/>
            <a:r>
              <a:rPr lang="en-US" sz="1200" dirty="0"/>
              <a:t>Clearly name the bundles to reflect who will complete the work—for example: </a:t>
            </a:r>
            <a:r>
              <a:rPr lang="en-US" sz="1200" i="1" dirty="0"/>
              <a:t>“CAA Retrofit Bundle” </a:t>
            </a:r>
            <a:r>
              <a:rPr lang="en-US" sz="1200" dirty="0"/>
              <a:t>and </a:t>
            </a:r>
            <a:r>
              <a:rPr lang="en-US" sz="1200" i="1" dirty="0"/>
              <a:t>“Other Contractor Retrofit Bundle”</a:t>
            </a:r>
          </a:p>
          <a:p>
            <a:pPr lvl="1"/>
            <a:r>
              <a:rPr lang="en-US" sz="1200" dirty="0"/>
              <a:t>For retrofit measures you do not plan to install, leave the Bundle Contractor field blank and group measures into separate bundles by similar equipment type.</a:t>
            </a:r>
          </a:p>
          <a:p>
            <a:pPr lvl="2"/>
            <a:r>
              <a:rPr lang="en-US" sz="900" dirty="0">
                <a:solidFill>
                  <a:schemeClr val="tx1"/>
                </a:solidFill>
              </a:rPr>
              <a:t>For example: If a refrigerator and freezer are identified, include both in one bundle named </a:t>
            </a:r>
            <a:r>
              <a:rPr lang="en-US" sz="900" i="1" dirty="0">
                <a:solidFill>
                  <a:schemeClr val="tx1"/>
                </a:solidFill>
              </a:rPr>
              <a:t>“Appliance Retrofit Bundle – Other Contractor.”</a:t>
            </a:r>
          </a:p>
          <a:p>
            <a:pPr lvl="2"/>
            <a:r>
              <a:rPr lang="en-US" sz="900" dirty="0">
                <a:solidFill>
                  <a:schemeClr val="tx1"/>
                </a:solidFill>
              </a:rPr>
              <a:t>If a heat pump is also identified, include it in a separate bundle named </a:t>
            </a:r>
            <a:r>
              <a:rPr lang="en-US" sz="900" i="1" dirty="0">
                <a:solidFill>
                  <a:schemeClr val="tx1"/>
                </a:solidFill>
              </a:rPr>
              <a:t>“HVAC Retrofit Bundle – Other Contractor.”</a:t>
            </a:r>
            <a:endParaRPr lang="en-US" sz="900" dirty="0">
              <a:solidFill>
                <a:schemeClr val="tx1"/>
              </a:solidFill>
            </a:endParaRPr>
          </a:p>
        </p:txBody>
      </p:sp>
      <p:grpSp>
        <p:nvGrpSpPr>
          <p:cNvPr id="14" name="Group 13">
            <a:extLst>
              <a:ext uri="{FF2B5EF4-FFF2-40B4-BE49-F238E27FC236}">
                <a16:creationId xmlns:a16="http://schemas.microsoft.com/office/drawing/2014/main" id="{34AC33B2-9F12-4AB0-EF3C-E727DF075992}"/>
              </a:ext>
            </a:extLst>
          </p:cNvPr>
          <p:cNvGrpSpPr/>
          <p:nvPr/>
        </p:nvGrpSpPr>
        <p:grpSpPr>
          <a:xfrm>
            <a:off x="1266424" y="3641937"/>
            <a:ext cx="6090582" cy="3031622"/>
            <a:chOff x="2374231" y="1692877"/>
            <a:chExt cx="9602246" cy="4754567"/>
          </a:xfrm>
        </p:grpSpPr>
        <p:pic>
          <p:nvPicPr>
            <p:cNvPr id="6" name="Picture 5">
              <a:extLst>
                <a:ext uri="{FF2B5EF4-FFF2-40B4-BE49-F238E27FC236}">
                  <a16:creationId xmlns:a16="http://schemas.microsoft.com/office/drawing/2014/main" id="{A3FFE013-BF55-567E-B157-F75EB3B304FA}"/>
                </a:ext>
              </a:extLst>
            </p:cNvPr>
            <p:cNvPicPr>
              <a:picLocks noChangeAspect="1"/>
            </p:cNvPicPr>
            <p:nvPr/>
          </p:nvPicPr>
          <p:blipFill>
            <a:blip r:embed="rId3"/>
            <a:stretch>
              <a:fillRect/>
            </a:stretch>
          </p:blipFill>
          <p:spPr>
            <a:xfrm>
              <a:off x="2374231" y="1692877"/>
              <a:ext cx="9602246" cy="4754567"/>
            </a:xfrm>
            <a:prstGeom prst="rect">
              <a:avLst/>
            </a:prstGeom>
            <a:ln>
              <a:solidFill>
                <a:srgbClr val="185A7D"/>
              </a:solidFill>
            </a:ln>
          </p:spPr>
        </p:pic>
        <p:pic>
          <p:nvPicPr>
            <p:cNvPr id="12" name="Picture 11">
              <a:extLst>
                <a:ext uri="{FF2B5EF4-FFF2-40B4-BE49-F238E27FC236}">
                  <a16:creationId xmlns:a16="http://schemas.microsoft.com/office/drawing/2014/main" id="{71AFC9B8-C58F-038E-B0BB-E3F3184CFE11}"/>
                </a:ext>
              </a:extLst>
            </p:cNvPr>
            <p:cNvPicPr>
              <a:picLocks noChangeAspect="1"/>
            </p:cNvPicPr>
            <p:nvPr/>
          </p:nvPicPr>
          <p:blipFill>
            <a:blip r:embed="rId4"/>
            <a:stretch>
              <a:fillRect/>
            </a:stretch>
          </p:blipFill>
          <p:spPr>
            <a:xfrm>
              <a:off x="2465804" y="1716941"/>
              <a:ext cx="3292675" cy="232176"/>
            </a:xfrm>
            <a:prstGeom prst="rect">
              <a:avLst/>
            </a:prstGeom>
            <a:ln>
              <a:noFill/>
            </a:ln>
          </p:spPr>
        </p:pic>
      </p:grpSp>
      <p:sp>
        <p:nvSpPr>
          <p:cNvPr id="4" name="Title 3">
            <a:extLst>
              <a:ext uri="{FF2B5EF4-FFF2-40B4-BE49-F238E27FC236}">
                <a16:creationId xmlns:a16="http://schemas.microsoft.com/office/drawing/2014/main" id="{C71A1D2F-3545-DB2F-214D-748E89E99A97}"/>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endParaRPr lang="en-US"/>
          </a:p>
        </p:txBody>
      </p:sp>
      <p:sp>
        <p:nvSpPr>
          <p:cNvPr id="15" name="Rectangle 14">
            <a:extLst>
              <a:ext uri="{FF2B5EF4-FFF2-40B4-BE49-F238E27FC236}">
                <a16:creationId xmlns:a16="http://schemas.microsoft.com/office/drawing/2014/main" id="{231FE930-4668-B0CA-9373-A173B2F4E253}"/>
              </a:ext>
            </a:extLst>
          </p:cNvPr>
          <p:cNvSpPr/>
          <p:nvPr/>
        </p:nvSpPr>
        <p:spPr>
          <a:xfrm flipV="1">
            <a:off x="5805987" y="5486399"/>
            <a:ext cx="1437679" cy="1092387"/>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6" name="Rectangle 15">
            <a:extLst>
              <a:ext uri="{FF2B5EF4-FFF2-40B4-BE49-F238E27FC236}">
                <a16:creationId xmlns:a16="http://schemas.microsoft.com/office/drawing/2014/main" id="{37D1007E-CA4F-23F4-3DF0-877AEC67715D}"/>
              </a:ext>
            </a:extLst>
          </p:cNvPr>
          <p:cNvSpPr/>
          <p:nvPr/>
        </p:nvSpPr>
        <p:spPr>
          <a:xfrm>
            <a:off x="6678553" y="5629836"/>
            <a:ext cx="497998" cy="14318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7" name="TextBox 16">
            <a:extLst>
              <a:ext uri="{FF2B5EF4-FFF2-40B4-BE49-F238E27FC236}">
                <a16:creationId xmlns:a16="http://schemas.microsoft.com/office/drawing/2014/main" id="{B78C87A7-A6CC-7462-ACE7-41EB8DF2A2A1}"/>
              </a:ext>
            </a:extLst>
          </p:cNvPr>
          <p:cNvSpPr txBox="1"/>
          <p:nvPr/>
        </p:nvSpPr>
        <p:spPr>
          <a:xfrm>
            <a:off x="3200245" y="5566582"/>
            <a:ext cx="2268253" cy="784830"/>
          </a:xfrm>
          <a:prstGeom prst="rect">
            <a:avLst/>
          </a:prstGeom>
          <a:solidFill>
            <a:srgbClr val="F9FAFB"/>
          </a:solidFill>
        </p:spPr>
        <p:txBody>
          <a:bodyPr wrap="square" rtlCol="0">
            <a:spAutoFit/>
          </a:bodyPr>
          <a:lstStyle/>
          <a:p>
            <a:pPr algn="ctr"/>
            <a:r>
              <a:rPr lang="en-US" sz="900" dirty="0">
                <a:latin typeface="Arial" panose="020B0604020202020204" pitchFamily="34" charset="0"/>
                <a:cs typeface="Arial" panose="020B0604020202020204" pitchFamily="34" charset="0"/>
              </a:rPr>
              <a:t>Each project automatically generates a bundle with a default name. You can click </a:t>
            </a:r>
            <a:r>
              <a:rPr lang="en-US" sz="900" b="1" dirty="0">
                <a:latin typeface="Arial" panose="020B0604020202020204" pitchFamily="34" charset="0"/>
                <a:cs typeface="Arial" panose="020B0604020202020204" pitchFamily="34" charset="0"/>
              </a:rPr>
              <a:t>“Edit”</a:t>
            </a:r>
            <a:r>
              <a:rPr lang="en-US" sz="900" dirty="0">
                <a:latin typeface="Arial" panose="020B0604020202020204" pitchFamily="34" charset="0"/>
                <a:cs typeface="Arial" panose="020B0604020202020204" pitchFamily="34" charset="0"/>
              </a:rPr>
              <a:t> to rename the bundle, and then click </a:t>
            </a:r>
            <a:r>
              <a:rPr lang="en-US" sz="900" b="1" dirty="0">
                <a:latin typeface="Arial" panose="020B0604020202020204" pitchFamily="34" charset="0"/>
                <a:cs typeface="Arial" panose="020B0604020202020204" pitchFamily="34" charset="0"/>
              </a:rPr>
              <a:t>“Create”</a:t>
            </a:r>
            <a:r>
              <a:rPr lang="en-US" sz="900" dirty="0">
                <a:latin typeface="Arial" panose="020B0604020202020204" pitchFamily="34" charset="0"/>
                <a:cs typeface="Arial" panose="020B0604020202020204" pitchFamily="34" charset="0"/>
              </a:rPr>
              <a:t> to add additional bundles.</a:t>
            </a:r>
          </a:p>
        </p:txBody>
      </p:sp>
      <p:cxnSp>
        <p:nvCxnSpPr>
          <p:cNvPr id="25" name="Straight Arrow Connector 24">
            <a:extLst>
              <a:ext uri="{FF2B5EF4-FFF2-40B4-BE49-F238E27FC236}">
                <a16:creationId xmlns:a16="http://schemas.microsoft.com/office/drawing/2014/main" id="{C1F22E94-E57C-143C-8D37-1A8E71CEF905}"/>
              </a:ext>
            </a:extLst>
          </p:cNvPr>
          <p:cNvCxnSpPr>
            <a:cxnSpLocks/>
            <a:endCxn id="15" idx="1"/>
          </p:cNvCxnSpPr>
          <p:nvPr/>
        </p:nvCxnSpPr>
        <p:spPr>
          <a:xfrm>
            <a:off x="5333846" y="5886824"/>
            <a:ext cx="472141" cy="145768"/>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CDAD04CD-6E43-C082-C6E4-9310252BE760}"/>
              </a:ext>
            </a:extLst>
          </p:cNvPr>
          <p:cNvPicPr>
            <a:picLocks noChangeAspect="1"/>
          </p:cNvPicPr>
          <p:nvPr/>
        </p:nvPicPr>
        <p:blipFill>
          <a:blip r:embed="rId5"/>
          <a:srcRect r="6425"/>
          <a:stretch>
            <a:fillRect/>
          </a:stretch>
        </p:blipFill>
        <p:spPr>
          <a:xfrm>
            <a:off x="8225813" y="3482130"/>
            <a:ext cx="2588286" cy="3217658"/>
          </a:xfrm>
          <a:prstGeom prst="rect">
            <a:avLst/>
          </a:prstGeom>
          <a:ln>
            <a:solidFill>
              <a:srgbClr val="185A7D"/>
            </a:solidFill>
          </a:ln>
        </p:spPr>
      </p:pic>
      <p:sp>
        <p:nvSpPr>
          <p:cNvPr id="22" name="TextBox 21">
            <a:extLst>
              <a:ext uri="{FF2B5EF4-FFF2-40B4-BE49-F238E27FC236}">
                <a16:creationId xmlns:a16="http://schemas.microsoft.com/office/drawing/2014/main" id="{69741649-2C80-94B1-4B14-EF4C49B8F520}"/>
              </a:ext>
            </a:extLst>
          </p:cNvPr>
          <p:cNvSpPr txBox="1"/>
          <p:nvPr/>
        </p:nvSpPr>
        <p:spPr>
          <a:xfrm>
            <a:off x="8621505" y="5720191"/>
            <a:ext cx="1796902" cy="646331"/>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If you need to cancel or close a bundle, click </a:t>
            </a:r>
            <a:r>
              <a:rPr lang="en-US" sz="900" b="1" dirty="0">
                <a:latin typeface="Arial" panose="020B0604020202020204" pitchFamily="34" charset="0"/>
                <a:cs typeface="Arial" panose="020B0604020202020204" pitchFamily="34" charset="0"/>
              </a:rPr>
              <a:t>“Edit”</a:t>
            </a:r>
            <a:r>
              <a:rPr lang="en-US" sz="900" dirty="0">
                <a:latin typeface="Arial" panose="020B0604020202020204" pitchFamily="34" charset="0"/>
                <a:cs typeface="Arial" panose="020B0604020202020204" pitchFamily="34" charset="0"/>
              </a:rPr>
              <a:t> to update its status and provide a reason, if necessary.</a:t>
            </a:r>
          </a:p>
        </p:txBody>
      </p:sp>
      <p:sp>
        <p:nvSpPr>
          <p:cNvPr id="23" name="Rectangle 22">
            <a:extLst>
              <a:ext uri="{FF2B5EF4-FFF2-40B4-BE49-F238E27FC236}">
                <a16:creationId xmlns:a16="http://schemas.microsoft.com/office/drawing/2014/main" id="{B6898A6A-70CC-D177-B9EF-E40EEE039A12}"/>
              </a:ext>
            </a:extLst>
          </p:cNvPr>
          <p:cNvSpPr/>
          <p:nvPr/>
        </p:nvSpPr>
        <p:spPr>
          <a:xfrm>
            <a:off x="8309574" y="4731054"/>
            <a:ext cx="279698" cy="13201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4" name="Rectangle 23">
            <a:extLst>
              <a:ext uri="{FF2B5EF4-FFF2-40B4-BE49-F238E27FC236}">
                <a16:creationId xmlns:a16="http://schemas.microsoft.com/office/drawing/2014/main" id="{BDC945AD-92FB-156D-DA4D-C2407AE3ECA0}"/>
              </a:ext>
            </a:extLst>
          </p:cNvPr>
          <p:cNvSpPr/>
          <p:nvPr/>
        </p:nvSpPr>
        <p:spPr>
          <a:xfrm>
            <a:off x="8306620" y="5001762"/>
            <a:ext cx="516366" cy="13201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34" name="Straight Arrow Connector 33">
            <a:extLst>
              <a:ext uri="{FF2B5EF4-FFF2-40B4-BE49-F238E27FC236}">
                <a16:creationId xmlns:a16="http://schemas.microsoft.com/office/drawing/2014/main" id="{164547B8-60F4-4C85-F4EB-3AE7086BC46B}"/>
              </a:ext>
            </a:extLst>
          </p:cNvPr>
          <p:cNvCxnSpPr>
            <a:cxnSpLocks/>
            <a:stCxn id="16" idx="3"/>
            <a:endCxn id="21" idx="1"/>
          </p:cNvCxnSpPr>
          <p:nvPr/>
        </p:nvCxnSpPr>
        <p:spPr>
          <a:xfrm flipV="1">
            <a:off x="7176551" y="5090959"/>
            <a:ext cx="1049262" cy="610470"/>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468E450C-BA37-A60D-573C-60C4E75032C8}"/>
              </a:ext>
            </a:extLst>
          </p:cNvPr>
          <p:cNvSpPr/>
          <p:nvPr/>
        </p:nvSpPr>
        <p:spPr>
          <a:xfrm>
            <a:off x="1324507" y="4431007"/>
            <a:ext cx="570967" cy="148041"/>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48" name="Oval 47">
            <a:extLst>
              <a:ext uri="{FF2B5EF4-FFF2-40B4-BE49-F238E27FC236}">
                <a16:creationId xmlns:a16="http://schemas.microsoft.com/office/drawing/2014/main" id="{62619A71-A0BA-3856-16D7-3674B33F2FFC}"/>
              </a:ext>
            </a:extLst>
          </p:cNvPr>
          <p:cNvSpPr/>
          <p:nvPr/>
        </p:nvSpPr>
        <p:spPr>
          <a:xfrm>
            <a:off x="871869" y="2652823"/>
            <a:ext cx="159488" cy="159488"/>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Connector: Elbow 48">
            <a:extLst>
              <a:ext uri="{FF2B5EF4-FFF2-40B4-BE49-F238E27FC236}">
                <a16:creationId xmlns:a16="http://schemas.microsoft.com/office/drawing/2014/main" id="{376ED74D-211B-00F6-5061-A23966367EE6}"/>
              </a:ext>
            </a:extLst>
          </p:cNvPr>
          <p:cNvCxnSpPr>
            <a:cxnSpLocks/>
            <a:stCxn id="38" idx="1"/>
            <a:endCxn id="48" idx="2"/>
          </p:cNvCxnSpPr>
          <p:nvPr/>
        </p:nvCxnSpPr>
        <p:spPr>
          <a:xfrm rot="10800000">
            <a:off x="871869" y="2732568"/>
            <a:ext cx="452638" cy="1772461"/>
          </a:xfrm>
          <a:prstGeom prst="bentConnector3">
            <a:avLst>
              <a:gd name="adj1" fmla="val 150504"/>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3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93971-AC93-5B58-AD1B-C623483DAB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1CC530-091E-B18E-F99D-F914716DE6E5}"/>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endParaRPr lang="en-US"/>
          </a:p>
        </p:txBody>
      </p:sp>
      <p:sp>
        <p:nvSpPr>
          <p:cNvPr id="6" name="Content Placeholder 4">
            <a:extLst>
              <a:ext uri="{FF2B5EF4-FFF2-40B4-BE49-F238E27FC236}">
                <a16:creationId xmlns:a16="http://schemas.microsoft.com/office/drawing/2014/main" id="{30A4A2C1-02BF-6613-25DC-1190BE85CEF2}"/>
              </a:ext>
            </a:extLst>
          </p:cNvPr>
          <p:cNvSpPr>
            <a:spLocks noGrp="1"/>
          </p:cNvSpPr>
          <p:nvPr>
            <p:ph idx="1"/>
          </p:nvPr>
        </p:nvSpPr>
        <p:spPr>
          <a:xfrm>
            <a:off x="621634" y="1662254"/>
            <a:ext cx="8017039" cy="383064"/>
          </a:xfrm>
        </p:spPr>
        <p:txBody>
          <a:bodyPr/>
          <a:lstStyle/>
          <a:p>
            <a:pPr marL="0" indent="0">
              <a:buNone/>
            </a:pPr>
            <a:r>
              <a:rPr lang="en-US" sz="1800" dirty="0"/>
              <a:t>5) Drag and drop all installed measures into the center</a:t>
            </a:r>
          </a:p>
        </p:txBody>
      </p:sp>
      <p:pic>
        <p:nvPicPr>
          <p:cNvPr id="8" name="Picture 7">
            <a:extLst>
              <a:ext uri="{FF2B5EF4-FFF2-40B4-BE49-F238E27FC236}">
                <a16:creationId xmlns:a16="http://schemas.microsoft.com/office/drawing/2014/main" id="{68D4E36A-5038-6F76-B621-D5541FB89E25}"/>
              </a:ext>
            </a:extLst>
          </p:cNvPr>
          <p:cNvPicPr>
            <a:picLocks noChangeAspect="1"/>
          </p:cNvPicPr>
          <p:nvPr/>
        </p:nvPicPr>
        <p:blipFill>
          <a:blip r:embed="rId2"/>
          <a:stretch>
            <a:fillRect/>
          </a:stretch>
        </p:blipFill>
        <p:spPr>
          <a:xfrm>
            <a:off x="288306" y="2214733"/>
            <a:ext cx="4566847" cy="2453520"/>
          </a:xfrm>
          <a:prstGeom prst="rect">
            <a:avLst/>
          </a:prstGeom>
          <a:ln>
            <a:solidFill>
              <a:srgbClr val="185A7D"/>
            </a:solidFill>
          </a:ln>
        </p:spPr>
      </p:pic>
      <p:pic>
        <p:nvPicPr>
          <p:cNvPr id="10" name="Picture 9">
            <a:extLst>
              <a:ext uri="{FF2B5EF4-FFF2-40B4-BE49-F238E27FC236}">
                <a16:creationId xmlns:a16="http://schemas.microsoft.com/office/drawing/2014/main" id="{14CB24FB-25EF-55B9-A128-514B94A94A79}"/>
              </a:ext>
            </a:extLst>
          </p:cNvPr>
          <p:cNvPicPr>
            <a:picLocks noChangeAspect="1"/>
          </p:cNvPicPr>
          <p:nvPr/>
        </p:nvPicPr>
        <p:blipFill>
          <a:blip r:embed="rId3"/>
          <a:stretch>
            <a:fillRect/>
          </a:stretch>
        </p:blipFill>
        <p:spPr>
          <a:xfrm>
            <a:off x="5083770" y="2214733"/>
            <a:ext cx="6631768" cy="4278560"/>
          </a:xfrm>
          <a:prstGeom prst="rect">
            <a:avLst/>
          </a:prstGeom>
          <a:ln>
            <a:solidFill>
              <a:srgbClr val="185A7D"/>
            </a:solidFill>
          </a:ln>
        </p:spPr>
      </p:pic>
      <p:sp>
        <p:nvSpPr>
          <p:cNvPr id="12" name="TextBox 11">
            <a:extLst>
              <a:ext uri="{FF2B5EF4-FFF2-40B4-BE49-F238E27FC236}">
                <a16:creationId xmlns:a16="http://schemas.microsoft.com/office/drawing/2014/main" id="{EC3CA7AD-24F7-3D8B-D5A9-44B57B0DDBD0}"/>
              </a:ext>
            </a:extLst>
          </p:cNvPr>
          <p:cNvSpPr txBox="1"/>
          <p:nvPr/>
        </p:nvSpPr>
        <p:spPr>
          <a:xfrm>
            <a:off x="621634" y="4837668"/>
            <a:ext cx="3828445" cy="1815882"/>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If you don’t want to group measures by room, click the pencil and square icon and deselect “</a:t>
            </a:r>
            <a:r>
              <a:rPr lang="en-US" sz="1400" b="1" dirty="0">
                <a:latin typeface="Arial" panose="020B0604020202020204" pitchFamily="34" charset="0"/>
                <a:cs typeface="Arial" panose="020B0604020202020204" pitchFamily="34" charset="0"/>
              </a:rPr>
              <a:t>Group this draft with rooms</a:t>
            </a:r>
            <a:r>
              <a:rPr lang="en-US" sz="1400" dirty="0">
                <a:latin typeface="Arial" panose="020B0604020202020204" pitchFamily="34" charset="0"/>
                <a:cs typeface="Arial" panose="020B0604020202020204" pitchFamily="34" charset="0"/>
              </a:rPr>
              <a:t>”. </a:t>
            </a: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Please ensure “</a:t>
            </a:r>
            <a:r>
              <a:rPr lang="en-US" sz="1400" b="1" dirty="0">
                <a:latin typeface="Arial" panose="020B0604020202020204" pitchFamily="34" charset="0"/>
                <a:cs typeface="Arial" panose="020B0604020202020204" pitchFamily="34" charset="0"/>
              </a:rPr>
              <a:t>Selected draft for phase</a:t>
            </a:r>
            <a:r>
              <a:rPr lang="en-US" sz="1400" dirty="0">
                <a:latin typeface="Arial" panose="020B0604020202020204" pitchFamily="34" charset="0"/>
                <a:cs typeface="Arial" panose="020B0604020202020204" pitchFamily="34" charset="0"/>
              </a:rPr>
              <a:t>” is checked. There’s no need to create multiple drafts—you can use the one that’s automatically created.</a:t>
            </a:r>
          </a:p>
        </p:txBody>
      </p:sp>
      <p:sp>
        <p:nvSpPr>
          <p:cNvPr id="13" name="Rectangle 12">
            <a:extLst>
              <a:ext uri="{FF2B5EF4-FFF2-40B4-BE49-F238E27FC236}">
                <a16:creationId xmlns:a16="http://schemas.microsoft.com/office/drawing/2014/main" id="{7E3F286E-D3C2-6149-CC40-49F84CAF51A7}"/>
              </a:ext>
            </a:extLst>
          </p:cNvPr>
          <p:cNvSpPr/>
          <p:nvPr/>
        </p:nvSpPr>
        <p:spPr>
          <a:xfrm>
            <a:off x="358552" y="4043619"/>
            <a:ext cx="1104488" cy="240998"/>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5" name="Rectangle 14">
            <a:extLst>
              <a:ext uri="{FF2B5EF4-FFF2-40B4-BE49-F238E27FC236}">
                <a16:creationId xmlns:a16="http://schemas.microsoft.com/office/drawing/2014/main" id="{2AE82ED7-E63D-6616-E39A-8498BE4D0006}"/>
              </a:ext>
            </a:extLst>
          </p:cNvPr>
          <p:cNvSpPr/>
          <p:nvPr/>
        </p:nvSpPr>
        <p:spPr>
          <a:xfrm flipV="1">
            <a:off x="6396345" y="2359199"/>
            <a:ext cx="248295" cy="270790"/>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18" name="Connector: Elbow 17">
            <a:extLst>
              <a:ext uri="{FF2B5EF4-FFF2-40B4-BE49-F238E27FC236}">
                <a16:creationId xmlns:a16="http://schemas.microsoft.com/office/drawing/2014/main" id="{C36E8F4C-01C3-113D-E378-3C6C6E0B3000}"/>
              </a:ext>
            </a:extLst>
          </p:cNvPr>
          <p:cNvCxnSpPr>
            <a:cxnSpLocks/>
            <a:stCxn id="15" idx="2"/>
          </p:cNvCxnSpPr>
          <p:nvPr/>
        </p:nvCxnSpPr>
        <p:spPr>
          <a:xfrm rot="16200000" flipH="1" flipV="1">
            <a:off x="3125143" y="767344"/>
            <a:ext cx="1803495" cy="4987204"/>
          </a:xfrm>
          <a:prstGeom prst="bentConnector4">
            <a:avLst>
              <a:gd name="adj1" fmla="val -3983"/>
              <a:gd name="adj2" fmla="val 51245"/>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072B91D3-06D4-B4AD-3DC0-C48ACAB762FD}"/>
              </a:ext>
            </a:extLst>
          </p:cNvPr>
          <p:cNvSpPr/>
          <p:nvPr/>
        </p:nvSpPr>
        <p:spPr>
          <a:xfrm>
            <a:off x="8456022" y="2423552"/>
            <a:ext cx="618309" cy="343659"/>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25" name="Connector: Elbow 24">
            <a:extLst>
              <a:ext uri="{FF2B5EF4-FFF2-40B4-BE49-F238E27FC236}">
                <a16:creationId xmlns:a16="http://schemas.microsoft.com/office/drawing/2014/main" id="{DDD83830-A9E1-AEC7-42B8-130DA3A142D8}"/>
              </a:ext>
            </a:extLst>
          </p:cNvPr>
          <p:cNvCxnSpPr>
            <a:cxnSpLocks/>
          </p:cNvCxnSpPr>
          <p:nvPr/>
        </p:nvCxnSpPr>
        <p:spPr>
          <a:xfrm rot="16200000" flipV="1">
            <a:off x="-484118" y="4781349"/>
            <a:ext cx="2103120" cy="365760"/>
          </a:xfrm>
          <a:prstGeom prst="bentConnector4">
            <a:avLst>
              <a:gd name="adj1" fmla="val 0"/>
              <a:gd name="adj2" fmla="val 16858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00E5910F-148D-C9C4-E459-FD481FC616A6}"/>
              </a:ext>
            </a:extLst>
          </p:cNvPr>
          <p:cNvSpPr/>
          <p:nvPr/>
        </p:nvSpPr>
        <p:spPr>
          <a:xfrm>
            <a:off x="7456320" y="2423551"/>
            <a:ext cx="618309" cy="343659"/>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171266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4B320-5659-048D-74E2-005FCE37B6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C7484F-86DC-7654-7DDD-447E0CD6ADF3}"/>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endParaRPr lang="en-US"/>
          </a:p>
        </p:txBody>
      </p:sp>
      <p:sp>
        <p:nvSpPr>
          <p:cNvPr id="6" name="Content Placeholder 4">
            <a:extLst>
              <a:ext uri="{FF2B5EF4-FFF2-40B4-BE49-F238E27FC236}">
                <a16:creationId xmlns:a16="http://schemas.microsoft.com/office/drawing/2014/main" id="{7DF3DF69-FC5D-8A73-50E5-A77E133D7138}"/>
              </a:ext>
            </a:extLst>
          </p:cNvPr>
          <p:cNvSpPr>
            <a:spLocks noGrp="1"/>
          </p:cNvSpPr>
          <p:nvPr>
            <p:ph idx="1"/>
          </p:nvPr>
        </p:nvSpPr>
        <p:spPr>
          <a:xfrm>
            <a:off x="621634" y="1662254"/>
            <a:ext cx="10579766" cy="383064"/>
          </a:xfrm>
        </p:spPr>
        <p:txBody>
          <a:bodyPr/>
          <a:lstStyle/>
          <a:p>
            <a:pPr marL="0" indent="0">
              <a:buNone/>
            </a:pPr>
            <a:r>
              <a:rPr lang="en-US" sz="1800" dirty="0"/>
              <a:t>6) Once all measures have been added, click the pencil and square icon to add in equipment specs and pre and post install photos for each measure</a:t>
            </a:r>
          </a:p>
        </p:txBody>
      </p:sp>
      <p:pic>
        <p:nvPicPr>
          <p:cNvPr id="3" name="Picture 2">
            <a:extLst>
              <a:ext uri="{FF2B5EF4-FFF2-40B4-BE49-F238E27FC236}">
                <a16:creationId xmlns:a16="http://schemas.microsoft.com/office/drawing/2014/main" id="{CC74A058-11AD-DEC2-2522-55801F0BA077}"/>
              </a:ext>
            </a:extLst>
          </p:cNvPr>
          <p:cNvPicPr>
            <a:picLocks noChangeAspect="1"/>
          </p:cNvPicPr>
          <p:nvPr/>
        </p:nvPicPr>
        <p:blipFill>
          <a:blip r:embed="rId3"/>
          <a:stretch>
            <a:fillRect/>
          </a:stretch>
        </p:blipFill>
        <p:spPr>
          <a:xfrm>
            <a:off x="1791006" y="2400742"/>
            <a:ext cx="7945378" cy="2420093"/>
          </a:xfrm>
          <a:prstGeom prst="rect">
            <a:avLst/>
          </a:prstGeom>
          <a:ln>
            <a:solidFill>
              <a:srgbClr val="185A7D"/>
            </a:solidFill>
          </a:ln>
        </p:spPr>
      </p:pic>
      <p:sp>
        <p:nvSpPr>
          <p:cNvPr id="5" name="Rectangle 4">
            <a:extLst>
              <a:ext uri="{FF2B5EF4-FFF2-40B4-BE49-F238E27FC236}">
                <a16:creationId xmlns:a16="http://schemas.microsoft.com/office/drawing/2014/main" id="{F217EBFB-4C7C-5E4C-6FCF-4B21F9E00EA2}"/>
              </a:ext>
            </a:extLst>
          </p:cNvPr>
          <p:cNvSpPr/>
          <p:nvPr/>
        </p:nvSpPr>
        <p:spPr>
          <a:xfrm flipV="1">
            <a:off x="9368144" y="3344779"/>
            <a:ext cx="208993" cy="1359568"/>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pic>
        <p:nvPicPr>
          <p:cNvPr id="14" name="Picture 13">
            <a:extLst>
              <a:ext uri="{FF2B5EF4-FFF2-40B4-BE49-F238E27FC236}">
                <a16:creationId xmlns:a16="http://schemas.microsoft.com/office/drawing/2014/main" id="{8FF20C7C-8B37-0F41-9029-3CA0653A7877}"/>
              </a:ext>
            </a:extLst>
          </p:cNvPr>
          <p:cNvPicPr>
            <a:picLocks noChangeAspect="1"/>
          </p:cNvPicPr>
          <p:nvPr/>
        </p:nvPicPr>
        <p:blipFill>
          <a:blip r:embed="rId4"/>
          <a:srcRect r="454"/>
          <a:stretch>
            <a:fillRect/>
          </a:stretch>
        </p:blipFill>
        <p:spPr>
          <a:xfrm>
            <a:off x="1827102" y="2436809"/>
            <a:ext cx="7909282" cy="2372021"/>
          </a:xfrm>
          <a:prstGeom prst="rect">
            <a:avLst/>
          </a:prstGeom>
        </p:spPr>
      </p:pic>
      <p:sp>
        <p:nvSpPr>
          <p:cNvPr id="16" name="TextBox 15">
            <a:extLst>
              <a:ext uri="{FF2B5EF4-FFF2-40B4-BE49-F238E27FC236}">
                <a16:creationId xmlns:a16="http://schemas.microsoft.com/office/drawing/2014/main" id="{0E98CEDE-7C76-23C9-D726-3955D84A7479}"/>
              </a:ext>
            </a:extLst>
          </p:cNvPr>
          <p:cNvSpPr txBox="1"/>
          <p:nvPr/>
        </p:nvSpPr>
        <p:spPr>
          <a:xfrm>
            <a:off x="9796766" y="5057926"/>
            <a:ext cx="2357056" cy="1107996"/>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Once all required data is successfully entered for each measure, a green check mark will display, and the total bundle rebate and energy savings will populate in the blue summary bar on top</a:t>
            </a:r>
          </a:p>
        </p:txBody>
      </p:sp>
      <p:sp>
        <p:nvSpPr>
          <p:cNvPr id="17" name="Rectangle 16">
            <a:extLst>
              <a:ext uri="{FF2B5EF4-FFF2-40B4-BE49-F238E27FC236}">
                <a16:creationId xmlns:a16="http://schemas.microsoft.com/office/drawing/2014/main" id="{E331BAE6-CCCC-0743-A4BC-EBE7723AAC2F}"/>
              </a:ext>
            </a:extLst>
          </p:cNvPr>
          <p:cNvSpPr/>
          <p:nvPr/>
        </p:nvSpPr>
        <p:spPr>
          <a:xfrm flipV="1">
            <a:off x="8947250" y="3283888"/>
            <a:ext cx="208993" cy="1420456"/>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pic>
        <p:nvPicPr>
          <p:cNvPr id="20" name="Picture 19">
            <a:extLst>
              <a:ext uri="{FF2B5EF4-FFF2-40B4-BE49-F238E27FC236}">
                <a16:creationId xmlns:a16="http://schemas.microsoft.com/office/drawing/2014/main" id="{3455471D-B0D0-B983-9411-DBE152365FE7}"/>
              </a:ext>
            </a:extLst>
          </p:cNvPr>
          <p:cNvPicPr>
            <a:picLocks noChangeAspect="1"/>
          </p:cNvPicPr>
          <p:nvPr/>
        </p:nvPicPr>
        <p:blipFill>
          <a:blip r:embed="rId5"/>
          <a:stretch>
            <a:fillRect/>
          </a:stretch>
        </p:blipFill>
        <p:spPr>
          <a:xfrm>
            <a:off x="1791006" y="2400738"/>
            <a:ext cx="7945378" cy="4003830"/>
          </a:xfrm>
          <a:prstGeom prst="rect">
            <a:avLst/>
          </a:prstGeom>
          <a:ln>
            <a:solidFill>
              <a:srgbClr val="185A7D"/>
            </a:solidFill>
          </a:ln>
        </p:spPr>
      </p:pic>
      <p:sp>
        <p:nvSpPr>
          <p:cNvPr id="21" name="Rectangle 20">
            <a:extLst>
              <a:ext uri="{FF2B5EF4-FFF2-40B4-BE49-F238E27FC236}">
                <a16:creationId xmlns:a16="http://schemas.microsoft.com/office/drawing/2014/main" id="{7EA8D9B7-F617-2B15-7DDF-A3833CE385F3}"/>
              </a:ext>
            </a:extLst>
          </p:cNvPr>
          <p:cNvSpPr/>
          <p:nvPr/>
        </p:nvSpPr>
        <p:spPr>
          <a:xfrm flipV="1">
            <a:off x="8928826" y="2592524"/>
            <a:ext cx="208993" cy="209500"/>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2" name="TextBox 21">
            <a:extLst>
              <a:ext uri="{FF2B5EF4-FFF2-40B4-BE49-F238E27FC236}">
                <a16:creationId xmlns:a16="http://schemas.microsoft.com/office/drawing/2014/main" id="{0B948EFA-E7A9-E1D3-0103-3A0807A85E56}"/>
              </a:ext>
            </a:extLst>
          </p:cNvPr>
          <p:cNvSpPr txBox="1"/>
          <p:nvPr/>
        </p:nvSpPr>
        <p:spPr>
          <a:xfrm>
            <a:off x="9895119" y="2305856"/>
            <a:ext cx="2107095" cy="769441"/>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To view the rebate and energy savings for each measure, click the eye icon in the blue summary bar at the top.</a:t>
            </a:r>
          </a:p>
        </p:txBody>
      </p:sp>
      <p:cxnSp>
        <p:nvCxnSpPr>
          <p:cNvPr id="24" name="Connector: Elbow 23">
            <a:extLst>
              <a:ext uri="{FF2B5EF4-FFF2-40B4-BE49-F238E27FC236}">
                <a16:creationId xmlns:a16="http://schemas.microsoft.com/office/drawing/2014/main" id="{4F39413C-30AC-EA5D-0C80-239BE2928314}"/>
              </a:ext>
            </a:extLst>
          </p:cNvPr>
          <p:cNvCxnSpPr>
            <a:cxnSpLocks/>
            <a:stCxn id="22" idx="0"/>
            <a:endCxn id="21" idx="2"/>
          </p:cNvCxnSpPr>
          <p:nvPr/>
        </p:nvCxnSpPr>
        <p:spPr>
          <a:xfrm rot="16200000" flipH="1" flipV="1">
            <a:off x="9847661" y="1491518"/>
            <a:ext cx="286668" cy="1915344"/>
          </a:xfrm>
          <a:prstGeom prst="bentConnector3">
            <a:avLst>
              <a:gd name="adj1" fmla="val -79744"/>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C929E3A0-F202-54DF-26AC-B1BD7920A482}"/>
              </a:ext>
            </a:extLst>
          </p:cNvPr>
          <p:cNvSpPr/>
          <p:nvPr/>
        </p:nvSpPr>
        <p:spPr>
          <a:xfrm>
            <a:off x="1942803" y="3700126"/>
            <a:ext cx="6834567" cy="22100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9" name="Rectangle 28">
            <a:extLst>
              <a:ext uri="{FF2B5EF4-FFF2-40B4-BE49-F238E27FC236}">
                <a16:creationId xmlns:a16="http://schemas.microsoft.com/office/drawing/2014/main" id="{EA257358-A9D2-651B-A77B-D4CE23A5A378}"/>
              </a:ext>
            </a:extLst>
          </p:cNvPr>
          <p:cNvSpPr/>
          <p:nvPr/>
        </p:nvSpPr>
        <p:spPr>
          <a:xfrm>
            <a:off x="1883330" y="2522835"/>
            <a:ext cx="3077237" cy="40218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30" name="Connector: Elbow 29">
            <a:extLst>
              <a:ext uri="{FF2B5EF4-FFF2-40B4-BE49-F238E27FC236}">
                <a16:creationId xmlns:a16="http://schemas.microsoft.com/office/drawing/2014/main" id="{54DE9C41-F406-C4B0-6CBB-5BBF3FF3FC58}"/>
              </a:ext>
            </a:extLst>
          </p:cNvPr>
          <p:cNvCxnSpPr>
            <a:cxnSpLocks/>
            <a:stCxn id="16" idx="2"/>
            <a:endCxn id="29" idx="1"/>
          </p:cNvCxnSpPr>
          <p:nvPr/>
        </p:nvCxnSpPr>
        <p:spPr>
          <a:xfrm rot="5400000" flipH="1">
            <a:off x="4708314" y="-101058"/>
            <a:ext cx="3441996" cy="9091964"/>
          </a:xfrm>
          <a:prstGeom prst="bentConnector4">
            <a:avLst>
              <a:gd name="adj1" fmla="val -13658"/>
              <a:gd name="adj2" fmla="val 102514"/>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758EC18-8E39-6DD6-C949-C49D78325683}"/>
              </a:ext>
            </a:extLst>
          </p:cNvPr>
          <p:cNvSpPr txBox="1"/>
          <p:nvPr/>
        </p:nvSpPr>
        <p:spPr>
          <a:xfrm>
            <a:off x="9895118" y="3711427"/>
            <a:ext cx="2107095" cy="6001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If changes were made or calculations are not appearing, click the refresh button</a:t>
            </a:r>
          </a:p>
        </p:txBody>
      </p:sp>
      <p:cxnSp>
        <p:nvCxnSpPr>
          <p:cNvPr id="7" name="Connector: Elbow 6">
            <a:extLst>
              <a:ext uri="{FF2B5EF4-FFF2-40B4-BE49-F238E27FC236}">
                <a16:creationId xmlns:a16="http://schemas.microsoft.com/office/drawing/2014/main" id="{3BCB93BC-736F-10C2-313B-303D2AE00EE5}"/>
              </a:ext>
            </a:extLst>
          </p:cNvPr>
          <p:cNvCxnSpPr>
            <a:cxnSpLocks/>
          </p:cNvCxnSpPr>
          <p:nvPr/>
        </p:nvCxnSpPr>
        <p:spPr>
          <a:xfrm rot="16200000" flipV="1">
            <a:off x="9626537" y="2412619"/>
            <a:ext cx="935531" cy="1708726"/>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9B383E5-39A3-45A8-1EA1-37D88697200D}"/>
              </a:ext>
            </a:extLst>
          </p:cNvPr>
          <p:cNvSpPr/>
          <p:nvPr/>
        </p:nvSpPr>
        <p:spPr>
          <a:xfrm>
            <a:off x="9153376" y="2602463"/>
            <a:ext cx="173128" cy="173433"/>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82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1" grpId="0" animBg="1"/>
      <p:bldP spid="22" grpId="0"/>
      <p:bldP spid="28" grpId="0" animBg="1"/>
      <p:bldP spid="29" grpId="0" animBg="1"/>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1C8EB-9B63-E25C-4190-FEA21CC7B8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DA5563-5726-1ED0-511D-5B2E074D4768}"/>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p>
        </p:txBody>
      </p:sp>
      <p:sp>
        <p:nvSpPr>
          <p:cNvPr id="6" name="Content Placeholder 4">
            <a:extLst>
              <a:ext uri="{FF2B5EF4-FFF2-40B4-BE49-F238E27FC236}">
                <a16:creationId xmlns:a16="http://schemas.microsoft.com/office/drawing/2014/main" id="{7DE29228-643B-7EE6-C4F4-73317851F06B}"/>
              </a:ext>
            </a:extLst>
          </p:cNvPr>
          <p:cNvSpPr>
            <a:spLocks noGrp="1"/>
          </p:cNvSpPr>
          <p:nvPr>
            <p:ph idx="1"/>
          </p:nvPr>
        </p:nvSpPr>
        <p:spPr>
          <a:xfrm>
            <a:off x="609600" y="1662254"/>
            <a:ext cx="10591800" cy="383064"/>
          </a:xfrm>
        </p:spPr>
        <p:txBody>
          <a:bodyPr/>
          <a:lstStyle/>
          <a:p>
            <a:pPr marL="0" indent="0">
              <a:buNone/>
            </a:pPr>
            <a:r>
              <a:rPr lang="en-US" sz="1800" dirty="0"/>
              <a:t>To delete a measure, click on it so it highlights in orange. A pop-up window will then appear with a “</a:t>
            </a:r>
            <a:r>
              <a:rPr lang="en-US" sz="1800" b="1" dirty="0"/>
              <a:t>Delete</a:t>
            </a:r>
            <a:r>
              <a:rPr lang="en-US" sz="1800" dirty="0"/>
              <a:t>” option. </a:t>
            </a:r>
          </a:p>
        </p:txBody>
      </p:sp>
      <p:grpSp>
        <p:nvGrpSpPr>
          <p:cNvPr id="12" name="Group 11">
            <a:extLst>
              <a:ext uri="{FF2B5EF4-FFF2-40B4-BE49-F238E27FC236}">
                <a16:creationId xmlns:a16="http://schemas.microsoft.com/office/drawing/2014/main" id="{59DE51D6-37EB-19A4-5473-26E4199309AC}"/>
              </a:ext>
            </a:extLst>
          </p:cNvPr>
          <p:cNvGrpSpPr/>
          <p:nvPr/>
        </p:nvGrpSpPr>
        <p:grpSpPr>
          <a:xfrm>
            <a:off x="1819029" y="2464440"/>
            <a:ext cx="8553941" cy="2628555"/>
            <a:chOff x="1819029" y="2464440"/>
            <a:chExt cx="8553941" cy="2628555"/>
          </a:xfrm>
        </p:grpSpPr>
        <p:pic>
          <p:nvPicPr>
            <p:cNvPr id="7" name="Picture 6">
              <a:extLst>
                <a:ext uri="{FF2B5EF4-FFF2-40B4-BE49-F238E27FC236}">
                  <a16:creationId xmlns:a16="http://schemas.microsoft.com/office/drawing/2014/main" id="{B0810CE7-9DB0-3BC3-0F0A-8CECD8E8CC00}"/>
                </a:ext>
              </a:extLst>
            </p:cNvPr>
            <p:cNvPicPr>
              <a:picLocks noChangeAspect="1"/>
            </p:cNvPicPr>
            <p:nvPr/>
          </p:nvPicPr>
          <p:blipFill>
            <a:blip r:embed="rId3"/>
            <a:stretch>
              <a:fillRect/>
            </a:stretch>
          </p:blipFill>
          <p:spPr>
            <a:xfrm>
              <a:off x="1819029" y="2464440"/>
              <a:ext cx="8553941" cy="2628555"/>
            </a:xfrm>
            <a:prstGeom prst="rect">
              <a:avLst/>
            </a:prstGeom>
          </p:spPr>
        </p:pic>
        <p:pic>
          <p:nvPicPr>
            <p:cNvPr id="8" name="Picture 7">
              <a:extLst>
                <a:ext uri="{FF2B5EF4-FFF2-40B4-BE49-F238E27FC236}">
                  <a16:creationId xmlns:a16="http://schemas.microsoft.com/office/drawing/2014/main" id="{9C6EC8C2-2D19-2C01-6EEB-DD2A6A5DDE91}"/>
                </a:ext>
              </a:extLst>
            </p:cNvPr>
            <p:cNvPicPr>
              <a:picLocks noChangeAspect="1"/>
            </p:cNvPicPr>
            <p:nvPr/>
          </p:nvPicPr>
          <p:blipFill>
            <a:blip r:embed="rId4"/>
            <a:srcRect l="1279" t="3029" r="76898" b="87404"/>
            <a:stretch>
              <a:fillRect/>
            </a:stretch>
          </p:blipFill>
          <p:spPr>
            <a:xfrm>
              <a:off x="1956389" y="2568663"/>
              <a:ext cx="1853612" cy="409489"/>
            </a:xfrm>
            <a:prstGeom prst="rect">
              <a:avLst/>
            </a:prstGeom>
            <a:ln>
              <a:noFill/>
            </a:ln>
          </p:spPr>
        </p:pic>
        <p:pic>
          <p:nvPicPr>
            <p:cNvPr id="11" name="Picture 10">
              <a:extLst>
                <a:ext uri="{FF2B5EF4-FFF2-40B4-BE49-F238E27FC236}">
                  <a16:creationId xmlns:a16="http://schemas.microsoft.com/office/drawing/2014/main" id="{6100DD7D-017B-608C-F81C-DB5386DC2487}"/>
                </a:ext>
              </a:extLst>
            </p:cNvPr>
            <p:cNvPicPr>
              <a:picLocks noChangeAspect="1"/>
            </p:cNvPicPr>
            <p:nvPr/>
          </p:nvPicPr>
          <p:blipFill>
            <a:blip r:embed="rId4"/>
            <a:srcRect l="23739" t="2867" r="59111" b="92783"/>
            <a:stretch>
              <a:fillRect/>
            </a:stretch>
          </p:blipFill>
          <p:spPr>
            <a:xfrm>
              <a:off x="3842951" y="2568663"/>
              <a:ext cx="1526490" cy="195131"/>
            </a:xfrm>
            <a:prstGeom prst="rect">
              <a:avLst/>
            </a:prstGeom>
            <a:ln>
              <a:noFill/>
            </a:ln>
          </p:spPr>
        </p:pic>
      </p:grpSp>
      <p:cxnSp>
        <p:nvCxnSpPr>
          <p:cNvPr id="13" name="Straight Arrow Connector 12">
            <a:extLst>
              <a:ext uri="{FF2B5EF4-FFF2-40B4-BE49-F238E27FC236}">
                <a16:creationId xmlns:a16="http://schemas.microsoft.com/office/drawing/2014/main" id="{3339D6DA-A838-821E-37D2-FD0D1CA1A339}"/>
              </a:ext>
            </a:extLst>
          </p:cNvPr>
          <p:cNvCxnSpPr>
            <a:cxnSpLocks/>
          </p:cNvCxnSpPr>
          <p:nvPr/>
        </p:nvCxnSpPr>
        <p:spPr>
          <a:xfrm>
            <a:off x="6737131" y="2133600"/>
            <a:ext cx="85430" cy="844552"/>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3FC53031-6467-50DD-E904-1711F1F99157}"/>
              </a:ext>
            </a:extLst>
          </p:cNvPr>
          <p:cNvSpPr/>
          <p:nvPr/>
        </p:nvSpPr>
        <p:spPr>
          <a:xfrm>
            <a:off x="6513406" y="2900855"/>
            <a:ext cx="686180" cy="294290"/>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5" name="Content Placeholder 4">
            <a:extLst>
              <a:ext uri="{FF2B5EF4-FFF2-40B4-BE49-F238E27FC236}">
                <a16:creationId xmlns:a16="http://schemas.microsoft.com/office/drawing/2014/main" id="{49F652E5-1A99-0805-C7E6-76F52C936351}"/>
              </a:ext>
            </a:extLst>
          </p:cNvPr>
          <p:cNvSpPr txBox="1">
            <a:spLocks/>
          </p:cNvSpPr>
          <p:nvPr/>
        </p:nvSpPr>
        <p:spPr bwMode="auto">
          <a:xfrm>
            <a:off x="596900" y="5320584"/>
            <a:ext cx="10591800" cy="135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rgbClr val="000000"/>
                </a:solidFill>
                <a:latin typeface="Arial" panose="020B0604020202020204" pitchFamily="34" charset="0"/>
                <a:ea typeface="+mn-ea"/>
                <a:cs typeface="Arial" panose="020B0604020202020204" pitchFamily="34" charset="0"/>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400" dirty="0"/>
              <a:t>Clicking </a:t>
            </a:r>
            <a:r>
              <a:rPr lang="en-US" sz="1400" b="1" dirty="0"/>
              <a:t>“Toggle Selection”</a:t>
            </a:r>
            <a:r>
              <a:rPr lang="en-US" sz="1400" dirty="0"/>
              <a:t> will change the measure from a blue highlighted box to a light gray box, indicating the measure has been toggled off. A toggled-off measure means it was not installed. Measures are typically toggled off because they were deemed ineligible. If a measure is toggled off by mistake, click it again and select </a:t>
            </a:r>
            <a:r>
              <a:rPr lang="en-US" sz="1400" b="1" dirty="0"/>
              <a:t>“Toggle Selection”</a:t>
            </a:r>
            <a:r>
              <a:rPr lang="en-US" sz="1400" dirty="0"/>
              <a:t> to turn it back on. When highlighted in blue, this indicates the measure has been or will be installed. This is important to note as it affects the total rebate and energy savings that is displayed in the top blue summary bar. </a:t>
            </a:r>
          </a:p>
        </p:txBody>
      </p:sp>
      <p:sp>
        <p:nvSpPr>
          <p:cNvPr id="5" name="Rectangle 4">
            <a:extLst>
              <a:ext uri="{FF2B5EF4-FFF2-40B4-BE49-F238E27FC236}">
                <a16:creationId xmlns:a16="http://schemas.microsoft.com/office/drawing/2014/main" id="{712C7F56-F4A8-4A37-B5EE-40DAC1A4E954}"/>
              </a:ext>
            </a:extLst>
          </p:cNvPr>
          <p:cNvSpPr/>
          <p:nvPr/>
        </p:nvSpPr>
        <p:spPr>
          <a:xfrm>
            <a:off x="4212903" y="2888626"/>
            <a:ext cx="1272288" cy="294290"/>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9" name="Connector: Elbow 8">
            <a:extLst>
              <a:ext uri="{FF2B5EF4-FFF2-40B4-BE49-F238E27FC236}">
                <a16:creationId xmlns:a16="http://schemas.microsoft.com/office/drawing/2014/main" id="{498021D4-2840-DB20-7A16-83795494A029}"/>
              </a:ext>
            </a:extLst>
          </p:cNvPr>
          <p:cNvCxnSpPr>
            <a:cxnSpLocks/>
          </p:cNvCxnSpPr>
          <p:nvPr/>
        </p:nvCxnSpPr>
        <p:spPr>
          <a:xfrm rot="10800000" flipH="1">
            <a:off x="596899" y="3047182"/>
            <a:ext cx="3616003" cy="2468880"/>
          </a:xfrm>
          <a:prstGeom prst="bentConnector3">
            <a:avLst>
              <a:gd name="adj1" fmla="val -632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48BBF4B-8475-3774-3759-238B2E00C0F1}"/>
              </a:ext>
            </a:extLst>
          </p:cNvPr>
          <p:cNvPicPr>
            <a:picLocks noChangeAspect="1"/>
          </p:cNvPicPr>
          <p:nvPr/>
        </p:nvPicPr>
        <p:blipFill>
          <a:blip r:embed="rId5"/>
          <a:srcRect t="4390" r="76092" b="75436"/>
          <a:stretch>
            <a:fillRect/>
          </a:stretch>
        </p:blipFill>
        <p:spPr>
          <a:xfrm>
            <a:off x="1797719" y="2494702"/>
            <a:ext cx="2023784" cy="527765"/>
          </a:xfrm>
          <a:prstGeom prst="rect">
            <a:avLst/>
          </a:prstGeom>
        </p:spPr>
      </p:pic>
      <p:pic>
        <p:nvPicPr>
          <p:cNvPr id="15" name="Picture 14">
            <a:extLst>
              <a:ext uri="{FF2B5EF4-FFF2-40B4-BE49-F238E27FC236}">
                <a16:creationId xmlns:a16="http://schemas.microsoft.com/office/drawing/2014/main" id="{ABF26994-0A48-6902-7210-E719034D76AE}"/>
              </a:ext>
            </a:extLst>
          </p:cNvPr>
          <p:cNvPicPr>
            <a:picLocks noChangeAspect="1"/>
          </p:cNvPicPr>
          <p:nvPr/>
        </p:nvPicPr>
        <p:blipFill>
          <a:blip r:embed="rId5"/>
          <a:srcRect l="1357" t="52189" b="25767"/>
          <a:stretch>
            <a:fillRect/>
          </a:stretch>
        </p:blipFill>
        <p:spPr>
          <a:xfrm>
            <a:off x="1935079" y="3756132"/>
            <a:ext cx="8437891" cy="582749"/>
          </a:xfrm>
          <a:prstGeom prst="rect">
            <a:avLst/>
          </a:prstGeom>
        </p:spPr>
      </p:pic>
    </p:spTree>
    <p:extLst>
      <p:ext uri="{BB962C8B-B14F-4D97-AF65-F5344CB8AC3E}">
        <p14:creationId xmlns:p14="http://schemas.microsoft.com/office/powerpoint/2010/main" val="160869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0949B-28AE-CFC7-D50D-0DD83BBF39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AF4D12-0225-54DD-EB6A-C55329065B1D}"/>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p>
        </p:txBody>
      </p:sp>
      <p:sp>
        <p:nvSpPr>
          <p:cNvPr id="6" name="Content Placeholder 4">
            <a:extLst>
              <a:ext uri="{FF2B5EF4-FFF2-40B4-BE49-F238E27FC236}">
                <a16:creationId xmlns:a16="http://schemas.microsoft.com/office/drawing/2014/main" id="{D85DD47C-AF94-874D-90D5-76355E64DBAB}"/>
              </a:ext>
            </a:extLst>
          </p:cNvPr>
          <p:cNvSpPr>
            <a:spLocks noGrp="1"/>
          </p:cNvSpPr>
          <p:nvPr>
            <p:ph idx="1"/>
          </p:nvPr>
        </p:nvSpPr>
        <p:spPr>
          <a:xfrm>
            <a:off x="318976" y="1524025"/>
            <a:ext cx="11642651" cy="2792789"/>
          </a:xfrm>
        </p:spPr>
        <p:txBody>
          <a:bodyPr/>
          <a:lstStyle/>
          <a:p>
            <a:pPr marL="0" indent="0">
              <a:buNone/>
            </a:pPr>
            <a:r>
              <a:rPr lang="en-US" sz="1600" dirty="0"/>
              <a:t>7) For retrofit bundles, upload the existing equipment data and photos within the specific measure.</a:t>
            </a:r>
          </a:p>
          <a:p>
            <a:pPr lvl="1"/>
            <a:r>
              <a:rPr lang="en-US" sz="1400" dirty="0"/>
              <a:t>Replacement equipment details can be left blank unless you plan to handle the installation. If you will handle the install, please provide the replacement unit specs, Energy Star certificate (if applicable), and a quote for our review.</a:t>
            </a:r>
          </a:p>
          <a:p>
            <a:pPr lvl="1"/>
            <a:r>
              <a:rPr lang="en-US" sz="1400" dirty="0"/>
              <a:t>Equipment lists and pricing can be submitted to the program team for review and pre-approval. If the equipment and cost have already been pre-approved and the identified retrofit measure is eligible for replacement, you can proceed with installation. </a:t>
            </a:r>
          </a:p>
          <a:p>
            <a:pPr lvl="1"/>
            <a:r>
              <a:rPr lang="en-US" sz="1400" dirty="0"/>
              <a:t>However, if a unique situation arises requiring an exception for a model or price, you must check with the program team before proceeding.</a:t>
            </a:r>
          </a:p>
          <a:p>
            <a:pPr marL="342900" lvl="1" indent="0">
              <a:buNone/>
            </a:pPr>
            <a:endParaRPr lang="en-US" sz="1400" dirty="0"/>
          </a:p>
        </p:txBody>
      </p:sp>
      <p:pic>
        <p:nvPicPr>
          <p:cNvPr id="7" name="Picture 6">
            <a:extLst>
              <a:ext uri="{FF2B5EF4-FFF2-40B4-BE49-F238E27FC236}">
                <a16:creationId xmlns:a16="http://schemas.microsoft.com/office/drawing/2014/main" id="{F2734165-8C14-20B2-D3DC-5241DAE829E8}"/>
              </a:ext>
            </a:extLst>
          </p:cNvPr>
          <p:cNvPicPr>
            <a:picLocks noChangeAspect="1"/>
          </p:cNvPicPr>
          <p:nvPr/>
        </p:nvPicPr>
        <p:blipFill>
          <a:blip r:embed="rId3"/>
          <a:srcRect l="2582" t="34849"/>
          <a:stretch>
            <a:fillRect/>
          </a:stretch>
        </p:blipFill>
        <p:spPr>
          <a:xfrm>
            <a:off x="1727433" y="3677190"/>
            <a:ext cx="4923174" cy="3045121"/>
          </a:xfrm>
          <a:prstGeom prst="rect">
            <a:avLst/>
          </a:prstGeom>
        </p:spPr>
      </p:pic>
      <p:pic>
        <p:nvPicPr>
          <p:cNvPr id="8" name="Picture 7">
            <a:extLst>
              <a:ext uri="{FF2B5EF4-FFF2-40B4-BE49-F238E27FC236}">
                <a16:creationId xmlns:a16="http://schemas.microsoft.com/office/drawing/2014/main" id="{E91862DD-8DCD-5BA1-0810-88A559DFC6A5}"/>
              </a:ext>
            </a:extLst>
          </p:cNvPr>
          <p:cNvPicPr>
            <a:picLocks noChangeAspect="1"/>
          </p:cNvPicPr>
          <p:nvPr/>
        </p:nvPicPr>
        <p:blipFill>
          <a:blip r:embed="rId3"/>
          <a:srcRect b="86570"/>
          <a:stretch>
            <a:fillRect/>
          </a:stretch>
        </p:blipFill>
        <p:spPr>
          <a:xfrm>
            <a:off x="1727433" y="3136250"/>
            <a:ext cx="4923173" cy="611485"/>
          </a:xfrm>
          <a:prstGeom prst="rect">
            <a:avLst/>
          </a:prstGeom>
        </p:spPr>
      </p:pic>
      <p:pic>
        <p:nvPicPr>
          <p:cNvPr id="10" name="Picture 9">
            <a:extLst>
              <a:ext uri="{FF2B5EF4-FFF2-40B4-BE49-F238E27FC236}">
                <a16:creationId xmlns:a16="http://schemas.microsoft.com/office/drawing/2014/main" id="{94DAC88B-0A13-308F-5DF5-A4CBDE0F3232}"/>
              </a:ext>
            </a:extLst>
          </p:cNvPr>
          <p:cNvPicPr>
            <a:picLocks noChangeAspect="1"/>
          </p:cNvPicPr>
          <p:nvPr/>
        </p:nvPicPr>
        <p:blipFill>
          <a:blip r:embed="rId4"/>
          <a:srcRect t="940" b="1984"/>
          <a:stretch>
            <a:fillRect/>
          </a:stretch>
        </p:blipFill>
        <p:spPr>
          <a:xfrm>
            <a:off x="7010155" y="3138368"/>
            <a:ext cx="3599998" cy="3541146"/>
          </a:xfrm>
          <a:prstGeom prst="rect">
            <a:avLst/>
          </a:prstGeom>
        </p:spPr>
      </p:pic>
      <p:sp>
        <p:nvSpPr>
          <p:cNvPr id="11" name="Rectangle 10">
            <a:extLst>
              <a:ext uri="{FF2B5EF4-FFF2-40B4-BE49-F238E27FC236}">
                <a16:creationId xmlns:a16="http://schemas.microsoft.com/office/drawing/2014/main" id="{99793249-EE2C-469B-956E-A68D12C82DE0}"/>
              </a:ext>
            </a:extLst>
          </p:cNvPr>
          <p:cNvSpPr/>
          <p:nvPr/>
        </p:nvSpPr>
        <p:spPr>
          <a:xfrm>
            <a:off x="1596565" y="3094074"/>
            <a:ext cx="9013588" cy="3638870"/>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0ACB38-6E6A-6354-9CCE-9E7F0C8B6004}"/>
              </a:ext>
            </a:extLst>
          </p:cNvPr>
          <p:cNvSpPr/>
          <p:nvPr/>
        </p:nvSpPr>
        <p:spPr>
          <a:xfrm>
            <a:off x="1828801" y="3728264"/>
            <a:ext cx="1203158" cy="230124"/>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3" name="Rectangle 12">
            <a:extLst>
              <a:ext uri="{FF2B5EF4-FFF2-40B4-BE49-F238E27FC236}">
                <a16:creationId xmlns:a16="http://schemas.microsoft.com/office/drawing/2014/main" id="{81A3AA4F-6408-DBE9-7DA5-C2D6DE4B61B2}"/>
              </a:ext>
            </a:extLst>
          </p:cNvPr>
          <p:cNvSpPr/>
          <p:nvPr/>
        </p:nvSpPr>
        <p:spPr>
          <a:xfrm>
            <a:off x="1828801" y="4082405"/>
            <a:ext cx="1820848" cy="230124"/>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4" name="Rectangle 13">
            <a:extLst>
              <a:ext uri="{FF2B5EF4-FFF2-40B4-BE49-F238E27FC236}">
                <a16:creationId xmlns:a16="http://schemas.microsoft.com/office/drawing/2014/main" id="{38107C8C-25BC-98B4-CA0E-A84336FC7F60}"/>
              </a:ext>
            </a:extLst>
          </p:cNvPr>
          <p:cNvSpPr/>
          <p:nvPr/>
        </p:nvSpPr>
        <p:spPr>
          <a:xfrm>
            <a:off x="1839264" y="4385173"/>
            <a:ext cx="1643407" cy="20027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5" name="Rectangle 14">
            <a:extLst>
              <a:ext uri="{FF2B5EF4-FFF2-40B4-BE49-F238E27FC236}">
                <a16:creationId xmlns:a16="http://schemas.microsoft.com/office/drawing/2014/main" id="{1C2A1FB5-B119-65FD-5D14-2CF4362D8E4D}"/>
              </a:ext>
            </a:extLst>
          </p:cNvPr>
          <p:cNvSpPr/>
          <p:nvPr/>
        </p:nvSpPr>
        <p:spPr>
          <a:xfrm>
            <a:off x="1828801" y="4926113"/>
            <a:ext cx="500931" cy="20027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6" name="Rectangle 15">
            <a:extLst>
              <a:ext uri="{FF2B5EF4-FFF2-40B4-BE49-F238E27FC236}">
                <a16:creationId xmlns:a16="http://schemas.microsoft.com/office/drawing/2014/main" id="{540FF39C-B28C-1B23-34D0-6ACAF197BEE2}"/>
              </a:ext>
            </a:extLst>
          </p:cNvPr>
          <p:cNvSpPr/>
          <p:nvPr/>
        </p:nvSpPr>
        <p:spPr>
          <a:xfrm>
            <a:off x="7002204" y="4992243"/>
            <a:ext cx="718513" cy="20027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2157675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4C817-B772-2CB8-7549-7B5AAD7DCF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23D62B-6BE2-42CE-FA58-870B4AB768A1}"/>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p>
        </p:txBody>
      </p:sp>
      <p:sp>
        <p:nvSpPr>
          <p:cNvPr id="6" name="Content Placeholder 4">
            <a:extLst>
              <a:ext uri="{FF2B5EF4-FFF2-40B4-BE49-F238E27FC236}">
                <a16:creationId xmlns:a16="http://schemas.microsoft.com/office/drawing/2014/main" id="{A3455AF0-9AB3-5809-29AC-EE080E6CD34E}"/>
              </a:ext>
            </a:extLst>
          </p:cNvPr>
          <p:cNvSpPr>
            <a:spLocks noGrp="1"/>
          </p:cNvSpPr>
          <p:nvPr>
            <p:ph idx="1"/>
          </p:nvPr>
        </p:nvSpPr>
        <p:spPr>
          <a:xfrm>
            <a:off x="621634" y="1565998"/>
            <a:ext cx="10579766" cy="383064"/>
          </a:xfrm>
        </p:spPr>
        <p:txBody>
          <a:bodyPr/>
          <a:lstStyle/>
          <a:p>
            <a:pPr marL="0" indent="0">
              <a:buNone/>
            </a:pPr>
            <a:r>
              <a:rPr lang="en-US" sz="1800" dirty="0"/>
              <a:t>8) Upload signed Assessment Report &amp; Program Agreement in the “</a:t>
            </a:r>
            <a:r>
              <a:rPr lang="en-US" sz="1800" b="1" dirty="0"/>
              <a:t>Report &amp; Reserve</a:t>
            </a:r>
            <a:r>
              <a:rPr lang="en-US" sz="1800" dirty="0"/>
              <a:t>” section</a:t>
            </a:r>
          </a:p>
          <a:p>
            <a:pPr lvl="1"/>
            <a:r>
              <a:rPr lang="en-US" sz="1400" dirty="0"/>
              <a:t>Pre- and post-installation photos for each measure should be uploaded within that measure. The </a:t>
            </a:r>
            <a:r>
              <a:rPr lang="en-US" sz="1400" b="1" dirty="0"/>
              <a:t>Supporting Photos</a:t>
            </a:r>
            <a:r>
              <a:rPr lang="en-US" sz="1400" dirty="0"/>
              <a:t> section is for any additional project photos not directly tied to a specific installed measure.</a:t>
            </a:r>
          </a:p>
        </p:txBody>
      </p:sp>
      <p:pic>
        <p:nvPicPr>
          <p:cNvPr id="7" name="Picture 6">
            <a:extLst>
              <a:ext uri="{FF2B5EF4-FFF2-40B4-BE49-F238E27FC236}">
                <a16:creationId xmlns:a16="http://schemas.microsoft.com/office/drawing/2014/main" id="{2AADAA4E-B97F-E5A4-D0EF-909DEB8402B2}"/>
              </a:ext>
            </a:extLst>
          </p:cNvPr>
          <p:cNvPicPr>
            <a:picLocks noChangeAspect="1"/>
          </p:cNvPicPr>
          <p:nvPr/>
        </p:nvPicPr>
        <p:blipFill>
          <a:blip r:embed="rId3"/>
          <a:stretch>
            <a:fillRect/>
          </a:stretch>
        </p:blipFill>
        <p:spPr>
          <a:xfrm>
            <a:off x="2666326" y="2475644"/>
            <a:ext cx="6308561" cy="4191941"/>
          </a:xfrm>
          <a:prstGeom prst="rect">
            <a:avLst/>
          </a:prstGeom>
          <a:ln>
            <a:solidFill>
              <a:srgbClr val="185A7D"/>
            </a:solidFill>
          </a:ln>
        </p:spPr>
      </p:pic>
      <p:sp>
        <p:nvSpPr>
          <p:cNvPr id="8" name="Rectangle 7">
            <a:extLst>
              <a:ext uri="{FF2B5EF4-FFF2-40B4-BE49-F238E27FC236}">
                <a16:creationId xmlns:a16="http://schemas.microsoft.com/office/drawing/2014/main" id="{D2A8B6BA-F7DB-3C44-3577-E0C60B862E86}"/>
              </a:ext>
            </a:extLst>
          </p:cNvPr>
          <p:cNvSpPr/>
          <p:nvPr/>
        </p:nvSpPr>
        <p:spPr>
          <a:xfrm>
            <a:off x="2809887" y="3566189"/>
            <a:ext cx="2072691" cy="228599"/>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9" name="TextBox 8">
            <a:extLst>
              <a:ext uri="{FF2B5EF4-FFF2-40B4-BE49-F238E27FC236}">
                <a16:creationId xmlns:a16="http://schemas.microsoft.com/office/drawing/2014/main" id="{9E24F124-1F64-7A36-ADDA-4672E61CD4AF}"/>
              </a:ext>
            </a:extLst>
          </p:cNvPr>
          <p:cNvSpPr txBox="1"/>
          <p:nvPr/>
        </p:nvSpPr>
        <p:spPr>
          <a:xfrm>
            <a:off x="223429" y="2628781"/>
            <a:ext cx="2165688" cy="1600438"/>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If there are any relevant notes from the customer’s assessment that would be informative to the program team, please add them to the “</a:t>
            </a:r>
            <a:r>
              <a:rPr lang="en-US" sz="1400" b="1" dirty="0">
                <a:latin typeface="Arial" panose="020B0604020202020204" pitchFamily="34" charset="0"/>
                <a:cs typeface="Arial" panose="020B0604020202020204" pitchFamily="34" charset="0"/>
              </a:rPr>
              <a:t>Project Notes</a:t>
            </a:r>
            <a:r>
              <a:rPr lang="en-US" sz="1400" dirty="0">
                <a:latin typeface="Arial" panose="020B0604020202020204" pitchFamily="34" charset="0"/>
                <a:cs typeface="Arial" panose="020B0604020202020204" pitchFamily="34" charset="0"/>
              </a:rPr>
              <a:t>” section</a:t>
            </a:r>
          </a:p>
        </p:txBody>
      </p:sp>
      <p:sp>
        <p:nvSpPr>
          <p:cNvPr id="10" name="Rectangle 9">
            <a:extLst>
              <a:ext uri="{FF2B5EF4-FFF2-40B4-BE49-F238E27FC236}">
                <a16:creationId xmlns:a16="http://schemas.microsoft.com/office/drawing/2014/main" id="{B6E91C8A-6901-0E36-98EA-B3D773A2E202}"/>
              </a:ext>
            </a:extLst>
          </p:cNvPr>
          <p:cNvSpPr/>
          <p:nvPr/>
        </p:nvSpPr>
        <p:spPr>
          <a:xfrm flipV="1">
            <a:off x="2715276" y="2501581"/>
            <a:ext cx="918258" cy="313810"/>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14" name="Connector: Elbow 13">
            <a:extLst>
              <a:ext uri="{FF2B5EF4-FFF2-40B4-BE49-F238E27FC236}">
                <a16:creationId xmlns:a16="http://schemas.microsoft.com/office/drawing/2014/main" id="{39BCFA23-D0D4-DAF3-956A-8D6689C46464}"/>
              </a:ext>
            </a:extLst>
          </p:cNvPr>
          <p:cNvCxnSpPr>
            <a:cxnSpLocks/>
            <a:stCxn id="9" idx="3"/>
            <a:endCxn id="10" idx="1"/>
          </p:cNvCxnSpPr>
          <p:nvPr/>
        </p:nvCxnSpPr>
        <p:spPr>
          <a:xfrm flipV="1">
            <a:off x="2389117" y="2658486"/>
            <a:ext cx="326159" cy="770514"/>
          </a:xfrm>
          <a:prstGeom prst="bentConnector3">
            <a:avLst>
              <a:gd name="adj1" fmla="val 31556"/>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7C4AAF1C-C01F-3CB2-3303-D93F4DABB3DB}"/>
              </a:ext>
            </a:extLst>
          </p:cNvPr>
          <p:cNvPicPr>
            <a:picLocks noChangeAspect="1"/>
          </p:cNvPicPr>
          <p:nvPr/>
        </p:nvPicPr>
        <p:blipFill>
          <a:blip r:embed="rId4"/>
          <a:srcRect l="2985" t="2090" r="1606" b="1900"/>
          <a:stretch>
            <a:fillRect/>
          </a:stretch>
        </p:blipFill>
        <p:spPr>
          <a:xfrm>
            <a:off x="8196622" y="2685805"/>
            <a:ext cx="3730039" cy="3771617"/>
          </a:xfrm>
          <a:prstGeom prst="rect">
            <a:avLst/>
          </a:prstGeom>
          <a:ln>
            <a:solidFill>
              <a:srgbClr val="185A7D"/>
            </a:solidFill>
          </a:ln>
        </p:spPr>
      </p:pic>
      <p:sp>
        <p:nvSpPr>
          <p:cNvPr id="24" name="Rectangle 23">
            <a:extLst>
              <a:ext uri="{FF2B5EF4-FFF2-40B4-BE49-F238E27FC236}">
                <a16:creationId xmlns:a16="http://schemas.microsoft.com/office/drawing/2014/main" id="{A8FA9B5F-D1C5-E6DA-F088-A2E441E5A911}"/>
              </a:ext>
            </a:extLst>
          </p:cNvPr>
          <p:cNvSpPr/>
          <p:nvPr/>
        </p:nvSpPr>
        <p:spPr>
          <a:xfrm>
            <a:off x="8247354" y="5763129"/>
            <a:ext cx="860551" cy="216569"/>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5" name="TextBox 24">
            <a:extLst>
              <a:ext uri="{FF2B5EF4-FFF2-40B4-BE49-F238E27FC236}">
                <a16:creationId xmlns:a16="http://schemas.microsoft.com/office/drawing/2014/main" id="{D716C78A-96D5-9031-D25C-175C9EBB92C0}"/>
              </a:ext>
            </a:extLst>
          </p:cNvPr>
          <p:cNvSpPr txBox="1"/>
          <p:nvPr/>
        </p:nvSpPr>
        <p:spPr>
          <a:xfrm>
            <a:off x="8705497" y="4566495"/>
            <a:ext cx="2712287" cy="95410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If you want the note to be visible to the program team, please ensure the “</a:t>
            </a:r>
            <a:r>
              <a:rPr lang="en-US" sz="1400" b="1" dirty="0">
                <a:latin typeface="Arial" panose="020B0604020202020204" pitchFamily="34" charset="0"/>
                <a:cs typeface="Arial" panose="020B0604020202020204" pitchFamily="34" charset="0"/>
              </a:rPr>
              <a:t>Note is visible externally</a:t>
            </a:r>
            <a:r>
              <a:rPr lang="en-US" sz="1400" dirty="0">
                <a:latin typeface="Arial" panose="020B0604020202020204" pitchFamily="34" charset="0"/>
                <a:cs typeface="Arial" panose="020B0604020202020204" pitchFamily="34" charset="0"/>
              </a:rPr>
              <a:t>” is checked</a:t>
            </a:r>
          </a:p>
        </p:txBody>
      </p:sp>
      <p:cxnSp>
        <p:nvCxnSpPr>
          <p:cNvPr id="26" name="Connector: Elbow 25">
            <a:extLst>
              <a:ext uri="{FF2B5EF4-FFF2-40B4-BE49-F238E27FC236}">
                <a16:creationId xmlns:a16="http://schemas.microsoft.com/office/drawing/2014/main" id="{B8E8A92F-2390-F9BD-7A71-04F884FEB84C}"/>
              </a:ext>
            </a:extLst>
          </p:cNvPr>
          <p:cNvCxnSpPr>
            <a:cxnSpLocks/>
          </p:cNvCxnSpPr>
          <p:nvPr/>
        </p:nvCxnSpPr>
        <p:spPr>
          <a:xfrm rot="10800000" flipV="1">
            <a:off x="9107906" y="5520601"/>
            <a:ext cx="953735" cy="350811"/>
          </a:xfrm>
          <a:prstGeom prst="bentConnector3">
            <a:avLst>
              <a:gd name="adj1" fmla="val 80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79E00DEF-03AC-9560-A649-859A021051F3}"/>
              </a:ext>
            </a:extLst>
          </p:cNvPr>
          <p:cNvSpPr/>
          <p:nvPr/>
        </p:nvSpPr>
        <p:spPr>
          <a:xfrm>
            <a:off x="2806042" y="5636798"/>
            <a:ext cx="1189337" cy="222584"/>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31" name="TextBox 30">
            <a:extLst>
              <a:ext uri="{FF2B5EF4-FFF2-40B4-BE49-F238E27FC236}">
                <a16:creationId xmlns:a16="http://schemas.microsoft.com/office/drawing/2014/main" id="{60D50C28-012B-B0F4-A315-243A7D77D31E}"/>
              </a:ext>
            </a:extLst>
          </p:cNvPr>
          <p:cNvSpPr txBox="1"/>
          <p:nvPr/>
        </p:nvSpPr>
        <p:spPr>
          <a:xfrm>
            <a:off x="172030" y="4566495"/>
            <a:ext cx="2361277" cy="2031325"/>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Enter an </a:t>
            </a:r>
            <a:r>
              <a:rPr lang="en-US" sz="1400" b="1" dirty="0">
                <a:latin typeface="Arial" panose="020B0604020202020204" pitchFamily="34" charset="0"/>
                <a:cs typeface="Arial" panose="020B0604020202020204" pitchFamily="34" charset="0"/>
              </a:rPr>
              <a:t>“Estimated Completion Date”</a:t>
            </a:r>
            <a:r>
              <a:rPr lang="en-US" sz="1400" dirty="0">
                <a:latin typeface="Arial" panose="020B0604020202020204" pitchFamily="34" charset="0"/>
                <a:cs typeface="Arial" panose="020B0604020202020204" pitchFamily="34" charset="0"/>
              </a:rPr>
              <a:t> for any retrofit measures you plan to install. This helps the program team monitor upcoming installations. For Direct Install bundles, you can enter the assessment date or leave it blank.</a:t>
            </a:r>
          </a:p>
        </p:txBody>
      </p:sp>
      <p:cxnSp>
        <p:nvCxnSpPr>
          <p:cNvPr id="36" name="Straight Arrow Connector 35">
            <a:extLst>
              <a:ext uri="{FF2B5EF4-FFF2-40B4-BE49-F238E27FC236}">
                <a16:creationId xmlns:a16="http://schemas.microsoft.com/office/drawing/2014/main" id="{0FF338E8-3444-4964-53EE-65C8A367233D}"/>
              </a:ext>
            </a:extLst>
          </p:cNvPr>
          <p:cNvCxnSpPr>
            <a:cxnSpLocks/>
            <a:endCxn id="30" idx="1"/>
          </p:cNvCxnSpPr>
          <p:nvPr/>
        </p:nvCxnSpPr>
        <p:spPr>
          <a:xfrm>
            <a:off x="2319259" y="5520601"/>
            <a:ext cx="486783" cy="227489"/>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C2CB212E-60F0-5616-6CDF-034AA0F469BB}"/>
              </a:ext>
            </a:extLst>
          </p:cNvPr>
          <p:cNvSpPr/>
          <p:nvPr/>
        </p:nvSpPr>
        <p:spPr>
          <a:xfrm flipV="1">
            <a:off x="2806042" y="6292566"/>
            <a:ext cx="827492" cy="313810"/>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5" name="Straight Arrow Connector 4">
            <a:extLst>
              <a:ext uri="{FF2B5EF4-FFF2-40B4-BE49-F238E27FC236}">
                <a16:creationId xmlns:a16="http://schemas.microsoft.com/office/drawing/2014/main" id="{A9F577A6-405E-0CC7-5C98-0C2D1679BD08}"/>
              </a:ext>
            </a:extLst>
          </p:cNvPr>
          <p:cNvCxnSpPr>
            <a:cxnSpLocks/>
            <a:stCxn id="3" idx="3"/>
          </p:cNvCxnSpPr>
          <p:nvPr/>
        </p:nvCxnSpPr>
        <p:spPr>
          <a:xfrm>
            <a:off x="3633534" y="6449471"/>
            <a:ext cx="277209" cy="0"/>
          </a:xfrm>
          <a:prstGeom prst="straightConnector1">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D67CF72-46B4-C6EC-2C60-3B005D1842B0}"/>
              </a:ext>
            </a:extLst>
          </p:cNvPr>
          <p:cNvSpPr txBox="1"/>
          <p:nvPr/>
        </p:nvSpPr>
        <p:spPr>
          <a:xfrm>
            <a:off x="3791473" y="6169848"/>
            <a:ext cx="2768815"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Click “</a:t>
            </a:r>
            <a:r>
              <a:rPr lang="en-US" sz="1400" b="1" dirty="0">
                <a:latin typeface="Arial" panose="020B0604020202020204" pitchFamily="34" charset="0"/>
                <a:cs typeface="Arial" panose="020B0604020202020204" pitchFamily="34" charset="0"/>
              </a:rPr>
              <a:t>Update Bundle</a:t>
            </a:r>
            <a:r>
              <a:rPr lang="en-US" sz="1400" dirty="0">
                <a:latin typeface="Arial" panose="020B0604020202020204" pitchFamily="34" charset="0"/>
                <a:cs typeface="Arial" panose="020B0604020202020204" pitchFamily="34" charset="0"/>
              </a:rPr>
              <a:t>” to ensure all changes are saved</a:t>
            </a:r>
          </a:p>
        </p:txBody>
      </p:sp>
    </p:spTree>
    <p:extLst>
      <p:ext uri="{BB962C8B-B14F-4D97-AF65-F5344CB8AC3E}">
        <p14:creationId xmlns:p14="http://schemas.microsoft.com/office/powerpoint/2010/main" val="385593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p:bldP spid="10" grpId="0" animBg="1"/>
      <p:bldP spid="24" grpId="0" animBg="1"/>
      <p:bldP spid="25" grpId="0"/>
      <p:bldP spid="30" grpId="0" animBg="1"/>
      <p:bldP spid="31" grpId="0"/>
      <p:bldP spid="3" grpId="0" animBg="1"/>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10950-41AC-06C3-CBAB-24FC5CDA5A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01B26C-FFCA-3912-008B-09C201AF4D47}"/>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p>
        </p:txBody>
      </p:sp>
      <p:sp>
        <p:nvSpPr>
          <p:cNvPr id="6" name="Content Placeholder 4">
            <a:extLst>
              <a:ext uri="{FF2B5EF4-FFF2-40B4-BE49-F238E27FC236}">
                <a16:creationId xmlns:a16="http://schemas.microsoft.com/office/drawing/2014/main" id="{7EA22ED1-5ABB-487A-1CEA-C2B5CDF04A96}"/>
              </a:ext>
            </a:extLst>
          </p:cNvPr>
          <p:cNvSpPr>
            <a:spLocks noGrp="1"/>
          </p:cNvSpPr>
          <p:nvPr>
            <p:ph idx="1"/>
          </p:nvPr>
        </p:nvSpPr>
        <p:spPr>
          <a:xfrm>
            <a:off x="882503" y="1524025"/>
            <a:ext cx="9750056" cy="2792789"/>
          </a:xfrm>
        </p:spPr>
        <p:txBody>
          <a:bodyPr/>
          <a:lstStyle/>
          <a:p>
            <a:pPr marL="0" indent="0">
              <a:buNone/>
            </a:pPr>
            <a:r>
              <a:rPr lang="en-US" sz="1600" dirty="0"/>
              <a:t>9) Once all assessment data has been entered, click “</a:t>
            </a:r>
            <a:r>
              <a:rPr lang="en-US" sz="1600" b="1" dirty="0"/>
              <a:t>Complete Phase</a:t>
            </a:r>
            <a:r>
              <a:rPr lang="en-US" sz="1600" dirty="0"/>
              <a:t>” for </a:t>
            </a:r>
            <a:r>
              <a:rPr lang="en-US" sz="1600" u="sng" dirty="0"/>
              <a:t>each</a:t>
            </a:r>
            <a:r>
              <a:rPr lang="en-US" sz="1600" dirty="0"/>
              <a:t> bundle so it advances the phase to Investigation Approval</a:t>
            </a:r>
          </a:p>
          <a:p>
            <a:pPr lvl="1"/>
            <a:r>
              <a:rPr lang="en-US" sz="1400" dirty="0"/>
              <a:t>As mentioned previously, this notifies the program team that the assessment is ready for review. </a:t>
            </a:r>
          </a:p>
        </p:txBody>
      </p:sp>
      <p:pic>
        <p:nvPicPr>
          <p:cNvPr id="3" name="Picture 2">
            <a:extLst>
              <a:ext uri="{FF2B5EF4-FFF2-40B4-BE49-F238E27FC236}">
                <a16:creationId xmlns:a16="http://schemas.microsoft.com/office/drawing/2014/main" id="{EBD1C03C-C1E6-C885-E522-DC984A2A527B}"/>
              </a:ext>
            </a:extLst>
          </p:cNvPr>
          <p:cNvPicPr>
            <a:picLocks noChangeAspect="1"/>
          </p:cNvPicPr>
          <p:nvPr/>
        </p:nvPicPr>
        <p:blipFill>
          <a:blip r:embed="rId3"/>
          <a:stretch>
            <a:fillRect/>
          </a:stretch>
        </p:blipFill>
        <p:spPr>
          <a:xfrm>
            <a:off x="2317897" y="2409226"/>
            <a:ext cx="7146716" cy="4301726"/>
          </a:xfrm>
          <a:prstGeom prst="rect">
            <a:avLst/>
          </a:prstGeom>
          <a:ln>
            <a:solidFill>
              <a:srgbClr val="185A7D"/>
            </a:solidFill>
          </a:ln>
        </p:spPr>
      </p:pic>
      <p:sp>
        <p:nvSpPr>
          <p:cNvPr id="5" name="Rectangle 4">
            <a:extLst>
              <a:ext uri="{FF2B5EF4-FFF2-40B4-BE49-F238E27FC236}">
                <a16:creationId xmlns:a16="http://schemas.microsoft.com/office/drawing/2014/main" id="{0C590E87-957D-0C6A-CDF7-99DB3A5E96FB}"/>
              </a:ext>
            </a:extLst>
          </p:cNvPr>
          <p:cNvSpPr/>
          <p:nvPr/>
        </p:nvSpPr>
        <p:spPr>
          <a:xfrm flipV="1">
            <a:off x="8712616" y="6335791"/>
            <a:ext cx="693307" cy="268687"/>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20" name="Connector: Elbow 19">
            <a:extLst>
              <a:ext uri="{FF2B5EF4-FFF2-40B4-BE49-F238E27FC236}">
                <a16:creationId xmlns:a16="http://schemas.microsoft.com/office/drawing/2014/main" id="{57069F8B-2085-E7AF-D147-DD07EB5BD53C}"/>
              </a:ext>
            </a:extLst>
          </p:cNvPr>
          <p:cNvCxnSpPr>
            <a:cxnSpLocks/>
            <a:stCxn id="24" idx="6"/>
            <a:endCxn id="5" idx="3"/>
          </p:cNvCxnSpPr>
          <p:nvPr/>
        </p:nvCxnSpPr>
        <p:spPr>
          <a:xfrm flipH="1">
            <a:off x="9405923" y="1696598"/>
            <a:ext cx="1016033" cy="4773536"/>
          </a:xfrm>
          <a:prstGeom prst="bentConnector3">
            <a:avLst>
              <a:gd name="adj1" fmla="val -22499"/>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BE3810BB-AFD2-7735-02C8-832EA8705A1B}"/>
              </a:ext>
            </a:extLst>
          </p:cNvPr>
          <p:cNvSpPr/>
          <p:nvPr/>
        </p:nvSpPr>
        <p:spPr>
          <a:xfrm>
            <a:off x="10256703" y="1602954"/>
            <a:ext cx="165253" cy="18728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417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563BD-4D85-5F2A-0531-CCFD1A9541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0B7CC1-29C8-0B25-9788-1C63D8FFCD48}"/>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p>
        </p:txBody>
      </p:sp>
      <p:sp>
        <p:nvSpPr>
          <p:cNvPr id="6" name="Content Placeholder 4">
            <a:extLst>
              <a:ext uri="{FF2B5EF4-FFF2-40B4-BE49-F238E27FC236}">
                <a16:creationId xmlns:a16="http://schemas.microsoft.com/office/drawing/2014/main" id="{E479ED8D-9A21-4AE8-B6C5-D5250BC2A0D1}"/>
              </a:ext>
            </a:extLst>
          </p:cNvPr>
          <p:cNvSpPr>
            <a:spLocks noGrp="1"/>
          </p:cNvSpPr>
          <p:nvPr>
            <p:ph idx="1"/>
          </p:nvPr>
        </p:nvSpPr>
        <p:spPr>
          <a:xfrm>
            <a:off x="31899" y="1848997"/>
            <a:ext cx="5202653" cy="3532717"/>
          </a:xfrm>
        </p:spPr>
        <p:txBody>
          <a:bodyPr/>
          <a:lstStyle/>
          <a:p>
            <a:pPr marL="0" indent="0" algn="ctr">
              <a:buNone/>
            </a:pPr>
            <a:r>
              <a:rPr lang="en-US" sz="1600" u="sng" dirty="0"/>
              <a:t>You can switch between bundles two ways</a:t>
            </a:r>
            <a:r>
              <a:rPr lang="en-US" sz="1600" dirty="0"/>
              <a:t>:</a:t>
            </a:r>
          </a:p>
          <a:p>
            <a:pPr marL="642938" lvl="1" indent="-342900">
              <a:buFont typeface="+mj-lt"/>
              <a:buAutoNum type="arabicPeriod"/>
            </a:pPr>
            <a:r>
              <a:rPr lang="en-US" sz="1400" dirty="0"/>
              <a:t>Using the “</a:t>
            </a:r>
            <a:r>
              <a:rPr lang="en-US" sz="1400" b="1" dirty="0"/>
              <a:t>Current Bundle Information</a:t>
            </a:r>
            <a:r>
              <a:rPr lang="en-US" sz="1400" dirty="0"/>
              <a:t>” section:</a:t>
            </a:r>
          </a:p>
          <a:p>
            <a:pPr marL="885825" lvl="2" indent="-285750"/>
            <a:r>
              <a:rPr lang="en-US" altLang="en-US" sz="1200" dirty="0">
                <a:solidFill>
                  <a:schemeClr val="tx1"/>
                </a:solidFill>
              </a:rPr>
              <a:t>Click the dropdown arrow, select the bundle, and then click “</a:t>
            </a:r>
            <a:r>
              <a:rPr lang="en-US" altLang="en-US" sz="1200" b="1" dirty="0">
                <a:solidFill>
                  <a:schemeClr val="tx1"/>
                </a:solidFill>
              </a:rPr>
              <a:t>Go”</a:t>
            </a:r>
            <a:r>
              <a:rPr lang="en-US" altLang="en-US" sz="1200" dirty="0">
                <a:solidFill>
                  <a:schemeClr val="tx1"/>
                </a:solidFill>
              </a:rPr>
              <a:t>.</a:t>
            </a:r>
          </a:p>
          <a:p>
            <a:pPr marL="885825" lvl="2" indent="-285750"/>
            <a:r>
              <a:rPr lang="en-US" altLang="en-US" sz="1200" dirty="0">
                <a:solidFill>
                  <a:schemeClr val="tx1"/>
                </a:solidFill>
              </a:rPr>
              <a:t>This method automatically takes you to the latest phase of the selected bundle.</a:t>
            </a:r>
          </a:p>
          <a:p>
            <a:pPr marL="885825" lvl="2" indent="-285750"/>
            <a:r>
              <a:rPr lang="en-US" sz="1200" dirty="0"/>
              <a:t>For example, if a bundle is in the “Implementation” phase, clicking “</a:t>
            </a:r>
            <a:r>
              <a:rPr lang="en-US" sz="1200" b="1" dirty="0"/>
              <a:t>Go</a:t>
            </a:r>
            <a:r>
              <a:rPr lang="en-US" sz="1200" dirty="0"/>
              <a:t>”, will automatically take you to that phase</a:t>
            </a:r>
          </a:p>
          <a:p>
            <a:pPr marL="885825" lvl="2" indent="-285750"/>
            <a:r>
              <a:rPr lang="en-US" sz="1200" dirty="0"/>
              <a:t>However, if the bundle is in an Approval phase, this method will trigger an access error as these phases are restricted to program team only.</a:t>
            </a:r>
          </a:p>
          <a:p>
            <a:pPr marL="600075" lvl="2" indent="0">
              <a:buNone/>
            </a:pPr>
            <a:endParaRPr lang="en-US" sz="1200" dirty="0"/>
          </a:p>
          <a:p>
            <a:pPr marL="642938" lvl="1" indent="-342900">
              <a:buFont typeface="+mj-lt"/>
              <a:buAutoNum type="arabicPeriod"/>
            </a:pPr>
            <a:r>
              <a:rPr lang="en-US" sz="1400" dirty="0"/>
              <a:t>Using the “</a:t>
            </a:r>
            <a:r>
              <a:rPr lang="en-US" sz="1400" b="1" dirty="0"/>
              <a:t>Selected Bundle</a:t>
            </a:r>
            <a:r>
              <a:rPr lang="en-US" sz="1400" dirty="0"/>
              <a:t>” section:</a:t>
            </a:r>
          </a:p>
          <a:p>
            <a:pPr marL="885825" lvl="2" indent="-285750"/>
            <a:r>
              <a:rPr lang="en-US" sz="1200" dirty="0"/>
              <a:t>Click the dropdown arrow, select the bundle, and then click the phase you want to navigate to.</a:t>
            </a:r>
          </a:p>
          <a:p>
            <a:pPr marL="885825" lvl="2" indent="-285750"/>
            <a:r>
              <a:rPr lang="en-US" sz="1200" dirty="0"/>
              <a:t>This method lets you choose the specific phase rather than automatically taking you to the latest phase</a:t>
            </a:r>
          </a:p>
          <a:p>
            <a:pPr marL="885825" lvl="2" indent="-285750"/>
            <a:r>
              <a:rPr lang="en-US" sz="1200" dirty="0"/>
              <a:t>For example, if a bundle is in the “Investigation Approval” phase, you can use this method to go back to the “Investigation” phase without receiving an access error.</a:t>
            </a:r>
          </a:p>
        </p:txBody>
      </p:sp>
      <p:sp>
        <p:nvSpPr>
          <p:cNvPr id="24" name="Oval 23">
            <a:extLst>
              <a:ext uri="{FF2B5EF4-FFF2-40B4-BE49-F238E27FC236}">
                <a16:creationId xmlns:a16="http://schemas.microsoft.com/office/drawing/2014/main" id="{36462177-3883-46CD-2957-ACB0C5DF8DFA}"/>
              </a:ext>
            </a:extLst>
          </p:cNvPr>
          <p:cNvSpPr/>
          <p:nvPr/>
        </p:nvSpPr>
        <p:spPr>
          <a:xfrm>
            <a:off x="10256703" y="1755354"/>
            <a:ext cx="165253" cy="18728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56E9C7C-8154-23D2-2C09-F79047D144C1}"/>
              </a:ext>
            </a:extLst>
          </p:cNvPr>
          <p:cNvPicPr>
            <a:picLocks noChangeAspect="1"/>
          </p:cNvPicPr>
          <p:nvPr/>
        </p:nvPicPr>
        <p:blipFill>
          <a:blip r:embed="rId3"/>
          <a:srcRect l="2378" r="1984"/>
          <a:stretch>
            <a:fillRect/>
          </a:stretch>
        </p:blipFill>
        <p:spPr>
          <a:xfrm>
            <a:off x="5303303" y="1926692"/>
            <a:ext cx="6729956" cy="3893148"/>
          </a:xfrm>
          <a:prstGeom prst="rect">
            <a:avLst/>
          </a:prstGeom>
          <a:ln>
            <a:solidFill>
              <a:srgbClr val="185A7D"/>
            </a:solidFill>
          </a:ln>
        </p:spPr>
      </p:pic>
      <p:sp>
        <p:nvSpPr>
          <p:cNvPr id="11" name="Rectangle 10">
            <a:extLst>
              <a:ext uri="{FF2B5EF4-FFF2-40B4-BE49-F238E27FC236}">
                <a16:creationId xmlns:a16="http://schemas.microsoft.com/office/drawing/2014/main" id="{8AEFB46E-E986-417D-174D-FA0E7593B961}"/>
              </a:ext>
            </a:extLst>
          </p:cNvPr>
          <p:cNvSpPr/>
          <p:nvPr/>
        </p:nvSpPr>
        <p:spPr>
          <a:xfrm flipV="1">
            <a:off x="10421956" y="1942641"/>
            <a:ext cx="1611302" cy="1346364"/>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12" name="Connector: Elbow 11">
            <a:extLst>
              <a:ext uri="{FF2B5EF4-FFF2-40B4-BE49-F238E27FC236}">
                <a16:creationId xmlns:a16="http://schemas.microsoft.com/office/drawing/2014/main" id="{DCF7D53D-243B-772D-8005-81D53F344474}"/>
              </a:ext>
            </a:extLst>
          </p:cNvPr>
          <p:cNvCxnSpPr>
            <a:cxnSpLocks/>
            <a:endCxn id="11" idx="2"/>
          </p:cNvCxnSpPr>
          <p:nvPr/>
        </p:nvCxnSpPr>
        <p:spPr>
          <a:xfrm flipV="1">
            <a:off x="4720856" y="1942641"/>
            <a:ext cx="6506751" cy="365760"/>
          </a:xfrm>
          <a:prstGeom prst="bentConnector4">
            <a:avLst>
              <a:gd name="adj1" fmla="val 4428"/>
              <a:gd name="adj2" fmla="val 154356"/>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AD465245-2137-22CB-A3FA-D807F1E307A5}"/>
              </a:ext>
            </a:extLst>
          </p:cNvPr>
          <p:cNvSpPr/>
          <p:nvPr/>
        </p:nvSpPr>
        <p:spPr>
          <a:xfrm>
            <a:off x="10452255" y="2324350"/>
            <a:ext cx="1476259" cy="22289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3" name="Rectangle 22">
            <a:extLst>
              <a:ext uri="{FF2B5EF4-FFF2-40B4-BE49-F238E27FC236}">
                <a16:creationId xmlns:a16="http://schemas.microsoft.com/office/drawing/2014/main" id="{6E773EE9-848F-DDB4-B3E3-20B4DA01B7B7}"/>
              </a:ext>
            </a:extLst>
          </p:cNvPr>
          <p:cNvSpPr/>
          <p:nvPr/>
        </p:nvSpPr>
        <p:spPr>
          <a:xfrm flipV="1">
            <a:off x="10350527" y="3889165"/>
            <a:ext cx="1680313" cy="1736959"/>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25" name="Connector: Elbow 24">
            <a:extLst>
              <a:ext uri="{FF2B5EF4-FFF2-40B4-BE49-F238E27FC236}">
                <a16:creationId xmlns:a16="http://schemas.microsoft.com/office/drawing/2014/main" id="{77729167-6D9B-DCCE-516D-3DA84BE15BDD}"/>
              </a:ext>
            </a:extLst>
          </p:cNvPr>
          <p:cNvCxnSpPr>
            <a:cxnSpLocks/>
            <a:endCxn id="23" idx="0"/>
          </p:cNvCxnSpPr>
          <p:nvPr/>
        </p:nvCxnSpPr>
        <p:spPr>
          <a:xfrm>
            <a:off x="3749952" y="4559945"/>
            <a:ext cx="7440732" cy="1066179"/>
          </a:xfrm>
          <a:prstGeom prst="bentConnector4">
            <a:avLst>
              <a:gd name="adj1" fmla="val 18280"/>
              <a:gd name="adj2" fmla="val 142765"/>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323E6679-901C-6469-293E-2BEC030A0ADA}"/>
              </a:ext>
            </a:extLst>
          </p:cNvPr>
          <p:cNvSpPr/>
          <p:nvPr/>
        </p:nvSpPr>
        <p:spPr>
          <a:xfrm>
            <a:off x="10403670" y="3992473"/>
            <a:ext cx="1584620" cy="22289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1022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3" grpId="0" animBg="1"/>
      <p:bldP spid="2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A40E6-81EA-E9B3-6F40-C5D720F6D2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255A74-B998-8E90-EE31-4E550322BDE1}"/>
              </a:ext>
            </a:extLst>
          </p:cNvPr>
          <p:cNvSpPr>
            <a:spLocks noGrp="1"/>
          </p:cNvSpPr>
          <p:nvPr>
            <p:ph type="title"/>
          </p:nvPr>
        </p:nvSpPr>
        <p:spPr>
          <a:xfrm>
            <a:off x="2501900" y="274639"/>
            <a:ext cx="8108950" cy="1218200"/>
          </a:xfrm>
        </p:spPr>
        <p:txBody>
          <a:bodyPr/>
          <a:lstStyle/>
          <a:p>
            <a:r>
              <a:rPr lang="en-US" err="1">
                <a:latin typeface="Arial"/>
                <a:cs typeface="Arial"/>
              </a:rPr>
              <a:t>eSuite</a:t>
            </a:r>
            <a:r>
              <a:rPr lang="en-US">
                <a:latin typeface="Arial"/>
                <a:cs typeface="Arial"/>
              </a:rPr>
              <a:t> Process Flow Review</a:t>
            </a:r>
          </a:p>
        </p:txBody>
      </p:sp>
      <p:sp>
        <p:nvSpPr>
          <p:cNvPr id="3" name="Content Placeholder 4">
            <a:extLst>
              <a:ext uri="{FF2B5EF4-FFF2-40B4-BE49-F238E27FC236}">
                <a16:creationId xmlns:a16="http://schemas.microsoft.com/office/drawing/2014/main" id="{C74DB023-AA90-975F-FA1A-3DACC42FE39C}"/>
              </a:ext>
            </a:extLst>
          </p:cNvPr>
          <p:cNvSpPr>
            <a:spLocks noGrp="1"/>
          </p:cNvSpPr>
          <p:nvPr>
            <p:ph idx="1"/>
          </p:nvPr>
        </p:nvSpPr>
        <p:spPr>
          <a:xfrm>
            <a:off x="581026" y="1524026"/>
            <a:ext cx="10829924" cy="1451146"/>
          </a:xfrm>
        </p:spPr>
        <p:txBody>
          <a:bodyPr/>
          <a:lstStyle/>
          <a:p>
            <a:pPr marL="0" indent="0">
              <a:buNone/>
            </a:pPr>
            <a:r>
              <a:rPr lang="en-US" sz="1200" dirty="0"/>
              <a:t>10) Once assessment data advances to the </a:t>
            </a:r>
            <a:r>
              <a:rPr lang="en-US" sz="1200" b="1" dirty="0"/>
              <a:t>Investigation Approval</a:t>
            </a:r>
            <a:r>
              <a:rPr lang="en-US" sz="1200" dirty="0"/>
              <a:t> phase, the program team will complete their review:</a:t>
            </a:r>
          </a:p>
          <a:p>
            <a:pPr lvl="1"/>
            <a:r>
              <a:rPr lang="en-US" sz="1000" u="sng" dirty="0"/>
              <a:t>Direct Install Bundles</a:t>
            </a:r>
            <a:r>
              <a:rPr lang="en-US" sz="1000" dirty="0"/>
              <a:t>: if all required fields are complete and no additional information is needed, the bundle will be advanced through project completion and submitted for payment.</a:t>
            </a:r>
          </a:p>
          <a:p>
            <a:pPr lvl="1"/>
            <a:r>
              <a:rPr lang="en-US" sz="1000" u="sng" dirty="0"/>
              <a:t>Retrofit Bundles</a:t>
            </a:r>
            <a:r>
              <a:rPr lang="en-US" sz="1000" dirty="0"/>
              <a:t>: if the existing equipment is eligible for replacement and the proposed unit meets program requirements, the program team will advance the bundle to the </a:t>
            </a:r>
            <a:r>
              <a:rPr lang="en-US" sz="1000" b="1" dirty="0"/>
              <a:t>Implementation</a:t>
            </a:r>
            <a:r>
              <a:rPr lang="en-US" sz="1000" dirty="0"/>
              <a:t> phase and confirm approval to proceed with installation.</a:t>
            </a:r>
          </a:p>
          <a:p>
            <a:pPr marL="42862" indent="0">
              <a:buNone/>
            </a:pPr>
            <a:r>
              <a:rPr lang="en-US" sz="1200" dirty="0"/>
              <a:t>11) After a retrofit measure is approved, you may schedule the installation directly with the customer.</a:t>
            </a:r>
          </a:p>
          <a:p>
            <a:pPr marL="42862" indent="0">
              <a:buNone/>
            </a:pPr>
            <a:r>
              <a:rPr lang="en-US" sz="1200" dirty="0"/>
              <a:t>12) After installation is complete, upload all required post-installation documentation (specs, photos, energy star certificates, final invoice, etc.) in the </a:t>
            </a:r>
            <a:r>
              <a:rPr lang="en-US" sz="1200" b="1" dirty="0"/>
              <a:t>Implementation</a:t>
            </a:r>
            <a:r>
              <a:rPr lang="en-US" sz="1200" dirty="0"/>
              <a:t> phase for the applicable measure.</a:t>
            </a:r>
          </a:p>
        </p:txBody>
      </p:sp>
      <p:pic>
        <p:nvPicPr>
          <p:cNvPr id="5" name="Picture 4">
            <a:extLst>
              <a:ext uri="{FF2B5EF4-FFF2-40B4-BE49-F238E27FC236}">
                <a16:creationId xmlns:a16="http://schemas.microsoft.com/office/drawing/2014/main" id="{120823A3-29EF-8FC5-6219-EBC281D58E32}"/>
              </a:ext>
            </a:extLst>
          </p:cNvPr>
          <p:cNvPicPr>
            <a:picLocks noChangeAspect="1"/>
          </p:cNvPicPr>
          <p:nvPr/>
        </p:nvPicPr>
        <p:blipFill>
          <a:blip r:embed="rId3"/>
          <a:srcRect l="2582" t="34849"/>
          <a:stretch>
            <a:fillRect/>
          </a:stretch>
        </p:blipFill>
        <p:spPr>
          <a:xfrm>
            <a:off x="1727433" y="3588068"/>
            <a:ext cx="4923174" cy="3045121"/>
          </a:xfrm>
          <a:prstGeom prst="rect">
            <a:avLst/>
          </a:prstGeom>
        </p:spPr>
      </p:pic>
      <p:pic>
        <p:nvPicPr>
          <p:cNvPr id="6" name="Picture 5">
            <a:extLst>
              <a:ext uri="{FF2B5EF4-FFF2-40B4-BE49-F238E27FC236}">
                <a16:creationId xmlns:a16="http://schemas.microsoft.com/office/drawing/2014/main" id="{282D9C6F-F764-53E2-99E8-581638BF0B5C}"/>
              </a:ext>
            </a:extLst>
          </p:cNvPr>
          <p:cNvPicPr>
            <a:picLocks noChangeAspect="1"/>
          </p:cNvPicPr>
          <p:nvPr/>
        </p:nvPicPr>
        <p:blipFill>
          <a:blip r:embed="rId3"/>
          <a:srcRect b="86570"/>
          <a:stretch>
            <a:fillRect/>
          </a:stretch>
        </p:blipFill>
        <p:spPr>
          <a:xfrm>
            <a:off x="1727433" y="3047128"/>
            <a:ext cx="4923173" cy="611485"/>
          </a:xfrm>
          <a:prstGeom prst="rect">
            <a:avLst/>
          </a:prstGeom>
        </p:spPr>
      </p:pic>
      <p:pic>
        <p:nvPicPr>
          <p:cNvPr id="7" name="Picture 6">
            <a:extLst>
              <a:ext uri="{FF2B5EF4-FFF2-40B4-BE49-F238E27FC236}">
                <a16:creationId xmlns:a16="http://schemas.microsoft.com/office/drawing/2014/main" id="{294BBF09-EB42-71DC-CFA1-3D1B879187DA}"/>
              </a:ext>
            </a:extLst>
          </p:cNvPr>
          <p:cNvPicPr>
            <a:picLocks noChangeAspect="1"/>
          </p:cNvPicPr>
          <p:nvPr/>
        </p:nvPicPr>
        <p:blipFill>
          <a:blip r:embed="rId4"/>
          <a:srcRect t="940" b="1984"/>
          <a:stretch>
            <a:fillRect/>
          </a:stretch>
        </p:blipFill>
        <p:spPr>
          <a:xfrm>
            <a:off x="7010155" y="3049246"/>
            <a:ext cx="3599998" cy="3541146"/>
          </a:xfrm>
          <a:prstGeom prst="rect">
            <a:avLst/>
          </a:prstGeom>
        </p:spPr>
      </p:pic>
      <p:sp>
        <p:nvSpPr>
          <p:cNvPr id="8" name="Rectangle 7">
            <a:extLst>
              <a:ext uri="{FF2B5EF4-FFF2-40B4-BE49-F238E27FC236}">
                <a16:creationId xmlns:a16="http://schemas.microsoft.com/office/drawing/2014/main" id="{705082DF-C6D3-09E5-526B-7E65C7500467}"/>
              </a:ext>
            </a:extLst>
          </p:cNvPr>
          <p:cNvSpPr/>
          <p:nvPr/>
        </p:nvSpPr>
        <p:spPr>
          <a:xfrm>
            <a:off x="1596565" y="3004952"/>
            <a:ext cx="9013588" cy="3638870"/>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F74172-A51B-3699-5D88-D77C72488CA4}"/>
              </a:ext>
            </a:extLst>
          </p:cNvPr>
          <p:cNvSpPr/>
          <p:nvPr/>
        </p:nvSpPr>
        <p:spPr>
          <a:xfrm>
            <a:off x="1828801" y="6147874"/>
            <a:ext cx="1327866" cy="230124"/>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0" name="Rectangle 9">
            <a:extLst>
              <a:ext uri="{FF2B5EF4-FFF2-40B4-BE49-F238E27FC236}">
                <a16:creationId xmlns:a16="http://schemas.microsoft.com/office/drawing/2014/main" id="{A0BFA04C-8C13-43AF-794C-7A64C7461217}"/>
              </a:ext>
            </a:extLst>
          </p:cNvPr>
          <p:cNvSpPr/>
          <p:nvPr/>
        </p:nvSpPr>
        <p:spPr>
          <a:xfrm>
            <a:off x="7012666" y="3004952"/>
            <a:ext cx="969284" cy="17391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1" name="Rectangle 10">
            <a:extLst>
              <a:ext uri="{FF2B5EF4-FFF2-40B4-BE49-F238E27FC236}">
                <a16:creationId xmlns:a16="http://schemas.microsoft.com/office/drawing/2014/main" id="{3624D759-793A-2FEA-4D20-5343E5E79DFF}"/>
              </a:ext>
            </a:extLst>
          </p:cNvPr>
          <p:cNvSpPr/>
          <p:nvPr/>
        </p:nvSpPr>
        <p:spPr>
          <a:xfrm>
            <a:off x="1828801" y="5774706"/>
            <a:ext cx="1327867" cy="20027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2" name="Rectangle 11">
            <a:extLst>
              <a:ext uri="{FF2B5EF4-FFF2-40B4-BE49-F238E27FC236}">
                <a16:creationId xmlns:a16="http://schemas.microsoft.com/office/drawing/2014/main" id="{AF5EAF2D-C8EB-CD8F-58C9-6DB3FA50AF70}"/>
              </a:ext>
            </a:extLst>
          </p:cNvPr>
          <p:cNvSpPr/>
          <p:nvPr/>
        </p:nvSpPr>
        <p:spPr>
          <a:xfrm>
            <a:off x="1828801" y="5364482"/>
            <a:ext cx="1203158" cy="20027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3" name="Rectangle 12">
            <a:extLst>
              <a:ext uri="{FF2B5EF4-FFF2-40B4-BE49-F238E27FC236}">
                <a16:creationId xmlns:a16="http://schemas.microsoft.com/office/drawing/2014/main" id="{76503B5A-5BCA-A949-6AEE-46E08C161FBA}"/>
              </a:ext>
            </a:extLst>
          </p:cNvPr>
          <p:cNvSpPr/>
          <p:nvPr/>
        </p:nvSpPr>
        <p:spPr>
          <a:xfrm>
            <a:off x="7024080" y="5574430"/>
            <a:ext cx="722920" cy="17391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4" name="Rectangle 13">
            <a:extLst>
              <a:ext uri="{FF2B5EF4-FFF2-40B4-BE49-F238E27FC236}">
                <a16:creationId xmlns:a16="http://schemas.microsoft.com/office/drawing/2014/main" id="{32B08BE0-263F-B489-5E36-082175963E73}"/>
              </a:ext>
            </a:extLst>
          </p:cNvPr>
          <p:cNvSpPr/>
          <p:nvPr/>
        </p:nvSpPr>
        <p:spPr>
          <a:xfrm>
            <a:off x="7020370" y="3294790"/>
            <a:ext cx="1234629" cy="17391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5" name="Rectangle 14">
            <a:extLst>
              <a:ext uri="{FF2B5EF4-FFF2-40B4-BE49-F238E27FC236}">
                <a16:creationId xmlns:a16="http://schemas.microsoft.com/office/drawing/2014/main" id="{4EBBF271-7BE0-56BE-903D-298E8A5B56FE}"/>
              </a:ext>
            </a:extLst>
          </p:cNvPr>
          <p:cNvSpPr/>
          <p:nvPr/>
        </p:nvSpPr>
        <p:spPr>
          <a:xfrm>
            <a:off x="7020371" y="3714246"/>
            <a:ext cx="645776" cy="17391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6" name="Rectangle 15">
            <a:extLst>
              <a:ext uri="{FF2B5EF4-FFF2-40B4-BE49-F238E27FC236}">
                <a16:creationId xmlns:a16="http://schemas.microsoft.com/office/drawing/2014/main" id="{2CE690AA-3736-42B2-0622-9ABD494D3120}"/>
              </a:ext>
            </a:extLst>
          </p:cNvPr>
          <p:cNvSpPr/>
          <p:nvPr/>
        </p:nvSpPr>
        <p:spPr>
          <a:xfrm>
            <a:off x="7005502" y="4031141"/>
            <a:ext cx="645776" cy="17391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7" name="Rectangle 16">
            <a:extLst>
              <a:ext uri="{FF2B5EF4-FFF2-40B4-BE49-F238E27FC236}">
                <a16:creationId xmlns:a16="http://schemas.microsoft.com/office/drawing/2014/main" id="{5D6B01F6-E771-E1CA-1446-39904B4A986F}"/>
              </a:ext>
            </a:extLst>
          </p:cNvPr>
          <p:cNvSpPr/>
          <p:nvPr/>
        </p:nvSpPr>
        <p:spPr>
          <a:xfrm>
            <a:off x="7020370" y="4334999"/>
            <a:ext cx="777429" cy="17391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956781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366FB-3B38-6DCD-9654-671765154099}"/>
            </a:ext>
          </a:extLst>
        </p:cNvPr>
        <p:cNvGrpSpPr/>
        <p:nvPr/>
      </p:nvGrpSpPr>
      <p:grpSpPr>
        <a:xfrm>
          <a:off x="0" y="0"/>
          <a:ext cx="0" cy="0"/>
          <a:chOff x="0" y="0"/>
          <a:chExt cx="0" cy="0"/>
        </a:xfrm>
      </p:grpSpPr>
      <p:grpSp>
        <p:nvGrpSpPr>
          <p:cNvPr id="44" name="Group 43">
            <a:extLst>
              <a:ext uri="{FF2B5EF4-FFF2-40B4-BE49-F238E27FC236}">
                <a16:creationId xmlns:a16="http://schemas.microsoft.com/office/drawing/2014/main" id="{7FC9FBDF-69B7-D195-BD80-5F3CDAE0A40E}"/>
              </a:ext>
            </a:extLst>
          </p:cNvPr>
          <p:cNvGrpSpPr/>
          <p:nvPr/>
        </p:nvGrpSpPr>
        <p:grpSpPr>
          <a:xfrm>
            <a:off x="223665" y="4076746"/>
            <a:ext cx="3854886" cy="2551178"/>
            <a:chOff x="223665" y="4076746"/>
            <a:chExt cx="3854886" cy="2551178"/>
          </a:xfrm>
        </p:grpSpPr>
        <p:pic>
          <p:nvPicPr>
            <p:cNvPr id="33" name="Picture 32">
              <a:extLst>
                <a:ext uri="{FF2B5EF4-FFF2-40B4-BE49-F238E27FC236}">
                  <a16:creationId xmlns:a16="http://schemas.microsoft.com/office/drawing/2014/main" id="{48901BEF-4A42-5E8E-07CD-2EC955A90EE9}"/>
                </a:ext>
              </a:extLst>
            </p:cNvPr>
            <p:cNvPicPr>
              <a:picLocks noChangeAspect="1"/>
            </p:cNvPicPr>
            <p:nvPr/>
          </p:nvPicPr>
          <p:blipFill>
            <a:blip r:embed="rId3"/>
            <a:stretch>
              <a:fillRect/>
            </a:stretch>
          </p:blipFill>
          <p:spPr>
            <a:xfrm>
              <a:off x="223665" y="4076746"/>
              <a:ext cx="3854886" cy="2551178"/>
            </a:xfrm>
            <a:prstGeom prst="rect">
              <a:avLst/>
            </a:prstGeom>
            <a:ln>
              <a:solidFill>
                <a:srgbClr val="185A7D"/>
              </a:solidFill>
            </a:ln>
          </p:spPr>
        </p:pic>
        <p:sp>
          <p:nvSpPr>
            <p:cNvPr id="43" name="Rectangle 42">
              <a:extLst>
                <a:ext uri="{FF2B5EF4-FFF2-40B4-BE49-F238E27FC236}">
                  <a16:creationId xmlns:a16="http://schemas.microsoft.com/office/drawing/2014/main" id="{A4E3A196-43BB-5622-BE16-174DEC0E72D8}"/>
                </a:ext>
              </a:extLst>
            </p:cNvPr>
            <p:cNvSpPr/>
            <p:nvPr/>
          </p:nvSpPr>
          <p:spPr>
            <a:xfrm>
              <a:off x="2628540" y="6363158"/>
              <a:ext cx="518297" cy="1724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F5B82236-0CF8-CFBA-E037-B59733BF7D14}"/>
              </a:ext>
            </a:extLst>
          </p:cNvPr>
          <p:cNvSpPr>
            <a:spLocks noGrp="1"/>
          </p:cNvSpPr>
          <p:nvPr>
            <p:ph type="title"/>
          </p:nvPr>
        </p:nvSpPr>
        <p:spPr>
          <a:xfrm>
            <a:off x="2501900" y="274639"/>
            <a:ext cx="8108950" cy="1218200"/>
          </a:xfrm>
        </p:spPr>
        <p:txBody>
          <a:bodyPr/>
          <a:lstStyle/>
          <a:p>
            <a:r>
              <a:rPr lang="en-US" err="1">
                <a:latin typeface="Arial"/>
                <a:cs typeface="Arial"/>
              </a:rPr>
              <a:t>eSuite</a:t>
            </a:r>
            <a:r>
              <a:rPr lang="en-US">
                <a:latin typeface="Arial"/>
                <a:cs typeface="Arial"/>
              </a:rPr>
              <a:t> Process Flow Review</a:t>
            </a:r>
          </a:p>
        </p:txBody>
      </p:sp>
      <p:sp>
        <p:nvSpPr>
          <p:cNvPr id="3" name="Content Placeholder 4">
            <a:extLst>
              <a:ext uri="{FF2B5EF4-FFF2-40B4-BE49-F238E27FC236}">
                <a16:creationId xmlns:a16="http://schemas.microsoft.com/office/drawing/2014/main" id="{FD3ED250-4DFF-EAA0-A3EA-2744642B5283}"/>
              </a:ext>
            </a:extLst>
          </p:cNvPr>
          <p:cNvSpPr>
            <a:spLocks noGrp="1"/>
          </p:cNvSpPr>
          <p:nvPr>
            <p:ph idx="1"/>
          </p:nvPr>
        </p:nvSpPr>
        <p:spPr>
          <a:xfrm>
            <a:off x="386373" y="1524025"/>
            <a:ext cx="3446156" cy="2792789"/>
          </a:xfrm>
        </p:spPr>
        <p:txBody>
          <a:bodyPr/>
          <a:lstStyle/>
          <a:p>
            <a:pPr marL="42862" indent="0">
              <a:buNone/>
            </a:pPr>
            <a:r>
              <a:rPr lang="en-US" sz="1400" dirty="0"/>
              <a:t>13) Click on the “</a:t>
            </a:r>
            <a:r>
              <a:rPr lang="en-US" sz="1400" b="1" dirty="0"/>
              <a:t>Submit Invoices” </a:t>
            </a:r>
            <a:r>
              <a:rPr lang="en-US" sz="1400" dirty="0"/>
              <a:t>section and enter the installation “</a:t>
            </a:r>
            <a:r>
              <a:rPr lang="en-US" sz="1400" b="1" dirty="0"/>
              <a:t>Completion Date</a:t>
            </a:r>
            <a:r>
              <a:rPr lang="en-US" sz="1400" dirty="0"/>
              <a:t>”</a:t>
            </a:r>
          </a:p>
          <a:p>
            <a:pPr marL="628650" lvl="1" indent="-285750"/>
            <a:r>
              <a:rPr lang="en-US" sz="1100" dirty="0"/>
              <a:t>Upload final invoices under “</a:t>
            </a:r>
            <a:r>
              <a:rPr lang="en-US" sz="1100" b="1" dirty="0"/>
              <a:t>Supporting Documentation</a:t>
            </a:r>
            <a:r>
              <a:rPr lang="en-US" sz="1100" dirty="0"/>
              <a:t>” or within the applicable measure</a:t>
            </a:r>
          </a:p>
          <a:p>
            <a:pPr marL="628650" lvl="1" indent="-285750"/>
            <a:r>
              <a:rPr lang="en-US" sz="1100" dirty="0"/>
              <a:t>For projects that involve customer cost sharing, you can upload their invoice to the “</a:t>
            </a:r>
            <a:r>
              <a:rPr lang="en-US" sz="1100" b="1" dirty="0"/>
              <a:t>Customer Invoice</a:t>
            </a:r>
            <a:r>
              <a:rPr lang="en-US" sz="1100" dirty="0"/>
              <a:t>” section </a:t>
            </a:r>
          </a:p>
          <a:p>
            <a:pPr marL="42862" indent="0">
              <a:buNone/>
            </a:pPr>
            <a:r>
              <a:rPr lang="en-US" sz="1400" dirty="0"/>
              <a:t>14) Click “</a:t>
            </a:r>
            <a:r>
              <a:rPr lang="en-US" sz="1400" b="1" dirty="0"/>
              <a:t>Complete Phase</a:t>
            </a:r>
            <a:r>
              <a:rPr lang="en-US" sz="1400" dirty="0"/>
              <a:t>” to advance the project to </a:t>
            </a:r>
            <a:r>
              <a:rPr lang="en-US" sz="1400" b="1" dirty="0"/>
              <a:t>Implementation Approval </a:t>
            </a:r>
            <a:r>
              <a:rPr lang="en-US" sz="1400" dirty="0"/>
              <a:t>for final program team review</a:t>
            </a:r>
          </a:p>
        </p:txBody>
      </p:sp>
      <p:pic>
        <p:nvPicPr>
          <p:cNvPr id="18" name="Picture 17">
            <a:extLst>
              <a:ext uri="{FF2B5EF4-FFF2-40B4-BE49-F238E27FC236}">
                <a16:creationId xmlns:a16="http://schemas.microsoft.com/office/drawing/2014/main" id="{8EF40F47-A23C-3CFE-39A5-2D786B383DB7}"/>
              </a:ext>
            </a:extLst>
          </p:cNvPr>
          <p:cNvPicPr>
            <a:picLocks noChangeAspect="1"/>
          </p:cNvPicPr>
          <p:nvPr/>
        </p:nvPicPr>
        <p:blipFill>
          <a:blip r:embed="rId4"/>
          <a:stretch>
            <a:fillRect/>
          </a:stretch>
        </p:blipFill>
        <p:spPr>
          <a:xfrm>
            <a:off x="4408422" y="1592261"/>
            <a:ext cx="7575879" cy="4991100"/>
          </a:xfrm>
          <a:prstGeom prst="rect">
            <a:avLst/>
          </a:prstGeom>
          <a:ln>
            <a:solidFill>
              <a:srgbClr val="185A7D"/>
            </a:solidFill>
          </a:ln>
        </p:spPr>
      </p:pic>
      <p:sp>
        <p:nvSpPr>
          <p:cNvPr id="19" name="Rectangle 18">
            <a:extLst>
              <a:ext uri="{FF2B5EF4-FFF2-40B4-BE49-F238E27FC236}">
                <a16:creationId xmlns:a16="http://schemas.microsoft.com/office/drawing/2014/main" id="{3DBB1F8E-F6A9-E8CE-7946-A4502FD4AE94}"/>
              </a:ext>
            </a:extLst>
          </p:cNvPr>
          <p:cNvSpPr/>
          <p:nvPr/>
        </p:nvSpPr>
        <p:spPr>
          <a:xfrm>
            <a:off x="5153273" y="2051605"/>
            <a:ext cx="574812" cy="20027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0" name="Rectangle 19">
            <a:extLst>
              <a:ext uri="{FF2B5EF4-FFF2-40B4-BE49-F238E27FC236}">
                <a16:creationId xmlns:a16="http://schemas.microsoft.com/office/drawing/2014/main" id="{64392A88-6B2F-EAE0-3AAE-F4CD26A41E5F}"/>
              </a:ext>
            </a:extLst>
          </p:cNvPr>
          <p:cNvSpPr/>
          <p:nvPr/>
        </p:nvSpPr>
        <p:spPr>
          <a:xfrm flipV="1">
            <a:off x="4504458" y="4269848"/>
            <a:ext cx="691763" cy="368076"/>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21" name="Connector: Elbow 20">
            <a:extLst>
              <a:ext uri="{FF2B5EF4-FFF2-40B4-BE49-F238E27FC236}">
                <a16:creationId xmlns:a16="http://schemas.microsoft.com/office/drawing/2014/main" id="{86543EBC-C90E-DBD7-8FF4-F434ACED9712}"/>
              </a:ext>
            </a:extLst>
          </p:cNvPr>
          <p:cNvCxnSpPr>
            <a:cxnSpLocks/>
          </p:cNvCxnSpPr>
          <p:nvPr/>
        </p:nvCxnSpPr>
        <p:spPr>
          <a:xfrm>
            <a:off x="2225692" y="2085532"/>
            <a:ext cx="2286000" cy="2377440"/>
          </a:xfrm>
          <a:prstGeom prst="bentConnector3">
            <a:avLst>
              <a:gd name="adj1" fmla="val 86956"/>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61F6AFDD-1080-AD23-4281-BAF58A15CF34}"/>
              </a:ext>
            </a:extLst>
          </p:cNvPr>
          <p:cNvSpPr/>
          <p:nvPr/>
        </p:nvSpPr>
        <p:spPr>
          <a:xfrm flipV="1">
            <a:off x="3452068" y="6393433"/>
            <a:ext cx="518297" cy="138435"/>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pic>
        <p:nvPicPr>
          <p:cNvPr id="42" name="Picture 41">
            <a:extLst>
              <a:ext uri="{FF2B5EF4-FFF2-40B4-BE49-F238E27FC236}">
                <a16:creationId xmlns:a16="http://schemas.microsoft.com/office/drawing/2014/main" id="{409B9111-2977-A3EE-1B6B-E36E76E4F14F}"/>
              </a:ext>
            </a:extLst>
          </p:cNvPr>
          <p:cNvPicPr>
            <a:picLocks noChangeAspect="1"/>
          </p:cNvPicPr>
          <p:nvPr/>
        </p:nvPicPr>
        <p:blipFill>
          <a:blip r:embed="rId5"/>
          <a:stretch>
            <a:fillRect/>
          </a:stretch>
        </p:blipFill>
        <p:spPr>
          <a:xfrm>
            <a:off x="2632272" y="5741645"/>
            <a:ext cx="1383624" cy="617781"/>
          </a:xfrm>
          <a:prstGeom prst="rect">
            <a:avLst/>
          </a:prstGeom>
        </p:spPr>
      </p:pic>
      <p:cxnSp>
        <p:nvCxnSpPr>
          <p:cNvPr id="45" name="Connector: Elbow 44">
            <a:extLst>
              <a:ext uri="{FF2B5EF4-FFF2-40B4-BE49-F238E27FC236}">
                <a16:creationId xmlns:a16="http://schemas.microsoft.com/office/drawing/2014/main" id="{304D32A8-7D2D-07F1-E9A5-E372921B455D}"/>
              </a:ext>
            </a:extLst>
          </p:cNvPr>
          <p:cNvCxnSpPr>
            <a:cxnSpLocks/>
            <a:endCxn id="35" idx="1"/>
          </p:cNvCxnSpPr>
          <p:nvPr/>
        </p:nvCxnSpPr>
        <p:spPr>
          <a:xfrm>
            <a:off x="479834" y="3585172"/>
            <a:ext cx="2972234" cy="2877478"/>
          </a:xfrm>
          <a:prstGeom prst="bentConnector3">
            <a:avLst>
              <a:gd name="adj1" fmla="val -1244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71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E681E3-45B6-514D-0047-F68D527D74C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16D4E7F-9DDE-25D7-2EA8-662DA69A1A82}"/>
              </a:ext>
            </a:extLst>
          </p:cNvPr>
          <p:cNvSpPr txBox="1">
            <a:spLocks/>
          </p:cNvSpPr>
          <p:nvPr/>
        </p:nvSpPr>
        <p:spPr bwMode="auto">
          <a:xfrm>
            <a:off x="2075688" y="557760"/>
            <a:ext cx="9555480" cy="69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r>
              <a:rPr lang="en-US" sz="2400">
                <a:latin typeface="Arial" panose="020B0604020202020204" pitchFamily="34" charset="0"/>
                <a:ea typeface="Aptos" panose="020B0004020202020204" pitchFamily="34" charset="0"/>
                <a:cs typeface="Arial" panose="020B0604020202020204" pitchFamily="34" charset="0"/>
              </a:rPr>
              <a:t>PROGRAM QUALIFYING ENERGY CONSERVATION MEASURES</a:t>
            </a:r>
            <a:endParaRPr lang="en-US" sz="24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DC309-8FFD-228D-0951-65D09A5F05D8}"/>
              </a:ext>
            </a:extLst>
          </p:cNvPr>
          <p:cNvSpPr/>
          <p:nvPr/>
        </p:nvSpPr>
        <p:spPr>
          <a:xfrm>
            <a:off x="627529" y="2230737"/>
            <a:ext cx="5257456" cy="438173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rtl="0" fontAlgn="base"/>
            <a:endParaRPr lang="en-US" sz="600" b="0" i="0" dirty="0">
              <a:solidFill>
                <a:srgbClr val="000000"/>
              </a:solidFill>
              <a:effectLst/>
            </a:endParaRPr>
          </a:p>
          <a:p>
            <a:pPr marL="285750" indent="-285750" rtl="0" fontAlgn="base">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Walkthrough Home Energy Assessment to identify both energy saving measures and health and safety opportunities</a:t>
            </a:r>
          </a:p>
          <a:p>
            <a:pPr marL="171450" indent="-171450" rtl="0" fontAlgn="base">
              <a:buFont typeface="Arial" panose="020B0604020202020204" pitchFamily="34" charset="0"/>
              <a:buChar char="•"/>
            </a:pPr>
            <a:endParaRPr lang="en-US" sz="800" dirty="0">
              <a:solidFill>
                <a:srgbClr val="000000"/>
              </a:solidFill>
              <a:latin typeface="Arial" panose="020B0604020202020204" pitchFamily="34" charset="0"/>
              <a:cs typeface="Arial" panose="020B0604020202020204" pitchFamily="34" charset="0"/>
            </a:endParaRPr>
          </a:p>
          <a:p>
            <a:pPr marL="285750" indent="-285750" rtl="0" fontAlgn="base">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Direct installation of low-cost energy saving devices during the assessment:</a:t>
            </a:r>
          </a:p>
          <a:p>
            <a:pPr marL="742950" lvl="1" indent="-285750" fontAlgn="base">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Specialty LED light bulbs</a:t>
            </a:r>
          </a:p>
          <a:p>
            <a:pPr marL="742950" lvl="1" indent="-285750" fontAlgn="base">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Tier 2 smart power strips</a:t>
            </a:r>
          </a:p>
          <a:p>
            <a:pPr marL="742950" lvl="1" indent="-285750" fontAlgn="base">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Faucet aerators </a:t>
            </a:r>
          </a:p>
          <a:p>
            <a:pPr marL="742950" lvl="1" indent="-285750" fontAlgn="base">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Showerheads </a:t>
            </a:r>
            <a:endParaRPr lang="en-US" sz="1400" dirty="0">
              <a:solidFill>
                <a:srgbClr val="000000"/>
              </a:solidFill>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Pipe wrap </a:t>
            </a:r>
          </a:p>
          <a:p>
            <a:pPr marL="742950" lvl="1" indent="-285750" fontAlgn="base">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Wi-Fi Enabled Smart Thermostat</a:t>
            </a:r>
          </a:p>
          <a:p>
            <a:pPr marL="742950" lvl="1" indent="-285750" fontAlgn="base">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Air purifier / </a:t>
            </a:r>
            <a:r>
              <a:rPr lang="en-US" sz="1400" dirty="0">
                <a:solidFill>
                  <a:srgbClr val="000000"/>
                </a:solidFill>
                <a:latin typeface="Arial" panose="020B0604020202020204" pitchFamily="34" charset="0"/>
                <a:cs typeface="Arial" panose="020B0604020202020204" pitchFamily="34" charset="0"/>
              </a:rPr>
              <a:t>c</a:t>
            </a:r>
            <a:r>
              <a:rPr lang="en-US" sz="1400" b="0" i="0" dirty="0">
                <a:solidFill>
                  <a:srgbClr val="000000"/>
                </a:solidFill>
                <a:effectLst/>
                <a:latin typeface="Arial" panose="020B0604020202020204" pitchFamily="34" charset="0"/>
                <a:cs typeface="Arial" panose="020B0604020202020204" pitchFamily="34" charset="0"/>
              </a:rPr>
              <a:t>leaner replacement</a:t>
            </a:r>
          </a:p>
          <a:p>
            <a:pPr marL="742950" lvl="1" indent="-285750" fontAlgn="base">
              <a:buFont typeface="Arial" panose="020B0604020202020204" pitchFamily="34" charset="0"/>
              <a:buChar char="–"/>
            </a:pPr>
            <a:r>
              <a:rPr lang="en-US" sz="1400" dirty="0">
                <a:solidFill>
                  <a:srgbClr val="000000"/>
                </a:solidFill>
                <a:highlight>
                  <a:srgbClr val="FFFF00"/>
                </a:highlight>
                <a:latin typeface="Arial" panose="020B0604020202020204" pitchFamily="34" charset="0"/>
                <a:cs typeface="Arial" panose="020B0604020202020204" pitchFamily="34" charset="0"/>
              </a:rPr>
              <a:t>Dehumidifier replacement</a:t>
            </a:r>
          </a:p>
          <a:p>
            <a:pPr marL="742950" lvl="1" indent="-285750" fontAlgn="base">
              <a:buFont typeface="Arial" panose="020B0604020202020204" pitchFamily="34" charset="0"/>
              <a:buChar char="–"/>
            </a:pPr>
            <a:r>
              <a:rPr lang="en-US" sz="1400" b="0" i="0" dirty="0">
                <a:solidFill>
                  <a:srgbClr val="000000"/>
                </a:solidFill>
                <a:effectLst/>
                <a:highlight>
                  <a:srgbClr val="FFFF00"/>
                </a:highlight>
                <a:latin typeface="Arial" panose="020B0604020202020204" pitchFamily="34" charset="0"/>
                <a:cs typeface="Arial" panose="020B0604020202020204" pitchFamily="34" charset="0"/>
              </a:rPr>
              <a:t>Water heater </a:t>
            </a:r>
            <a:r>
              <a:rPr lang="en-US" sz="1400" dirty="0">
                <a:solidFill>
                  <a:srgbClr val="000000"/>
                </a:solidFill>
                <a:highlight>
                  <a:srgbClr val="FFFF00"/>
                </a:highlight>
                <a:latin typeface="Arial" panose="020B0604020202020204" pitchFamily="34" charset="0"/>
                <a:cs typeface="Arial" panose="020B0604020202020204" pitchFamily="34" charset="0"/>
              </a:rPr>
              <a:t>t</a:t>
            </a:r>
            <a:r>
              <a:rPr lang="en-US" sz="1400" b="0" i="0" dirty="0">
                <a:solidFill>
                  <a:srgbClr val="000000"/>
                </a:solidFill>
                <a:effectLst/>
                <a:highlight>
                  <a:srgbClr val="FFFF00"/>
                </a:highlight>
                <a:latin typeface="Arial" panose="020B0604020202020204" pitchFamily="34" charset="0"/>
                <a:cs typeface="Arial" panose="020B0604020202020204" pitchFamily="34" charset="0"/>
              </a:rPr>
              <a:t>ank </a:t>
            </a:r>
            <a:r>
              <a:rPr lang="en-US" sz="1400" dirty="0">
                <a:solidFill>
                  <a:srgbClr val="000000"/>
                </a:solidFill>
                <a:highlight>
                  <a:srgbClr val="FFFF00"/>
                </a:highlight>
                <a:latin typeface="Arial" panose="020B0604020202020204" pitchFamily="34" charset="0"/>
                <a:cs typeface="Arial" panose="020B0604020202020204" pitchFamily="34" charset="0"/>
              </a:rPr>
              <a:t>w</a:t>
            </a:r>
            <a:r>
              <a:rPr lang="en-US" sz="1400" b="0" i="0" dirty="0">
                <a:solidFill>
                  <a:srgbClr val="000000"/>
                </a:solidFill>
                <a:effectLst/>
                <a:highlight>
                  <a:srgbClr val="FFFF00"/>
                </a:highlight>
                <a:latin typeface="Arial" panose="020B0604020202020204" pitchFamily="34" charset="0"/>
                <a:cs typeface="Arial" panose="020B0604020202020204" pitchFamily="34" charset="0"/>
              </a:rPr>
              <a:t>rap</a:t>
            </a:r>
          </a:p>
          <a:p>
            <a:pPr marL="742950" lvl="1" indent="-285750" fontAlgn="base">
              <a:buFont typeface="Arial" panose="020B0604020202020204" pitchFamily="34" charset="0"/>
              <a:buChar char="–"/>
            </a:pPr>
            <a:r>
              <a:rPr lang="en-US" sz="1400" dirty="0">
                <a:solidFill>
                  <a:srgbClr val="000000"/>
                </a:solidFill>
                <a:highlight>
                  <a:srgbClr val="FFFF00"/>
                </a:highlight>
                <a:latin typeface="Arial" panose="020B0604020202020204" pitchFamily="34" charset="0"/>
                <a:cs typeface="Arial" panose="020B0604020202020204" pitchFamily="34" charset="0"/>
              </a:rPr>
              <a:t>Door sweeps</a:t>
            </a:r>
          </a:p>
          <a:p>
            <a:pPr lvl="1" fontAlgn="base"/>
            <a:endParaRPr lang="en-US" sz="800" dirty="0">
              <a:solidFill>
                <a:srgbClr val="000000"/>
              </a:solidFill>
              <a:highlight>
                <a:srgbClr val="FFFF00"/>
              </a:highlight>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400" b="0" i="0" dirty="0">
                <a:solidFill>
                  <a:srgbClr val="000000"/>
                </a:solidFill>
                <a:effectLst/>
                <a:highlight>
                  <a:srgbClr val="FFFF00"/>
                </a:highlight>
                <a:latin typeface="Arial" panose="020B0604020202020204" pitchFamily="34" charset="0"/>
                <a:cs typeface="Arial" panose="020B0604020202020204" pitchFamily="34" charset="0"/>
              </a:rPr>
              <a:t>Follow-up installation of home energy efficiency measures:</a:t>
            </a:r>
          </a:p>
          <a:p>
            <a:pPr marL="685800" lvl="1" indent="-342900">
              <a:buFont typeface="Arial" panose="020B0604020202020204" pitchFamily="34" charset="0"/>
              <a:buChar char="–"/>
            </a:pPr>
            <a:r>
              <a:rPr lang="en-US" sz="1400" dirty="0">
                <a:solidFill>
                  <a:srgbClr val="000000"/>
                </a:solidFill>
                <a:highlight>
                  <a:srgbClr val="FFFF00"/>
                </a:highlight>
                <a:latin typeface="Arial" panose="020B0604020202020204" pitchFamily="34" charset="0"/>
                <a:cs typeface="Arial" panose="020B0604020202020204" pitchFamily="34" charset="0"/>
              </a:rPr>
              <a:t>Replacement of central air conditioner with air source heat pump (electric heat only) </a:t>
            </a:r>
          </a:p>
          <a:p>
            <a:pPr marL="685800" lvl="1" indent="-342900">
              <a:buFont typeface="Arial" panose="020B0604020202020204" pitchFamily="34" charset="0"/>
              <a:buChar char="–"/>
            </a:pPr>
            <a:r>
              <a:rPr lang="en-US" sz="1400" dirty="0">
                <a:solidFill>
                  <a:srgbClr val="000000"/>
                </a:solidFill>
                <a:highlight>
                  <a:srgbClr val="FFFF00"/>
                </a:highlight>
                <a:latin typeface="Arial" panose="020B0604020202020204" pitchFamily="34" charset="0"/>
                <a:cs typeface="Arial" panose="020B0604020202020204" pitchFamily="34" charset="0"/>
              </a:rPr>
              <a:t>Heat pump water heater</a:t>
            </a:r>
          </a:p>
          <a:p>
            <a:pPr marL="285750" indent="-285750" fontAlgn="base">
              <a:buFont typeface="Arial" panose="020B0604020202020204" pitchFamily="34" charset="0"/>
              <a:buChar char="•"/>
            </a:pPr>
            <a:endParaRPr lang="en-US" sz="1400" b="0" i="0" dirty="0">
              <a:solidFill>
                <a:srgbClr val="000000"/>
              </a:solidFill>
              <a:effectLst/>
              <a:highlight>
                <a:srgbClr val="FFFF00"/>
              </a:highlight>
              <a:latin typeface="Arial" panose="020B0604020202020204" pitchFamily="34" charset="0"/>
              <a:cs typeface="Arial" panose="020B0604020202020204" pitchFamily="34" charset="0"/>
            </a:endParaRPr>
          </a:p>
          <a:p>
            <a:pPr lvl="1" fontAlgn="base"/>
            <a:endParaRPr lang="en-US" sz="1400" b="0" i="0" dirty="0">
              <a:solidFill>
                <a:srgbClr val="000000"/>
              </a:solidFill>
              <a:effectLst/>
              <a:highlight>
                <a:srgbClr val="FFFF00"/>
              </a:highligh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357D64E7-264A-5305-593A-FA4AAA9CD666}"/>
              </a:ext>
            </a:extLst>
          </p:cNvPr>
          <p:cNvSpPr/>
          <p:nvPr/>
        </p:nvSpPr>
        <p:spPr>
          <a:xfrm>
            <a:off x="6194607" y="2230737"/>
            <a:ext cx="5315984" cy="4381730"/>
          </a:xfrm>
          <a:prstGeom prst="rect">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rtl="0" fontAlgn="base"/>
            <a:endParaRPr lang="en-US" sz="600" b="0" i="0" dirty="0">
              <a:solidFill>
                <a:srgbClr val="000000"/>
              </a:solidFill>
              <a:effectLst/>
            </a:endParaRPr>
          </a:p>
          <a:p>
            <a:pPr marL="342900" indent="-342900" algn="l" rtl="0" fontAlgn="base">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Follow-up installation of home energy efficiency measures:  </a:t>
            </a:r>
          </a:p>
          <a:p>
            <a:pPr marL="685800" lvl="1" indent="-342900" algn="l">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Refrigerator Replacement (top freezer, bottom freezer, side by side, &amp; </a:t>
            </a:r>
            <a:r>
              <a:rPr lang="en-US" sz="1400" b="0" i="0" dirty="0">
                <a:solidFill>
                  <a:srgbClr val="000000"/>
                </a:solidFill>
                <a:effectLst/>
                <a:highlight>
                  <a:srgbClr val="FFFF00"/>
                </a:highlight>
                <a:latin typeface="Arial" panose="020B0604020202020204" pitchFamily="34" charset="0"/>
                <a:cs typeface="Arial" panose="020B0604020202020204" pitchFamily="34" charset="0"/>
              </a:rPr>
              <a:t>french door</a:t>
            </a:r>
            <a:r>
              <a:rPr lang="en-US" sz="1400" b="0" i="0" dirty="0">
                <a:solidFill>
                  <a:srgbClr val="000000"/>
                </a:solidFill>
                <a:effectLst/>
                <a:latin typeface="Arial" panose="020B0604020202020204" pitchFamily="34" charset="0"/>
                <a:cs typeface="Arial" panose="020B0604020202020204" pitchFamily="34" charset="0"/>
              </a:rPr>
              <a:t> units)</a:t>
            </a:r>
          </a:p>
          <a:p>
            <a:pPr marL="685800" lvl="1" indent="-342900" algn="l">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Freezer Replacement </a:t>
            </a:r>
          </a:p>
          <a:p>
            <a:pPr marL="685800" lvl="1" indent="-342900" algn="l">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Air sealing </a:t>
            </a:r>
          </a:p>
          <a:p>
            <a:pPr marL="685800" lvl="1" indent="-342900" algn="l">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Duct sealing </a:t>
            </a:r>
          </a:p>
          <a:p>
            <a:pPr marL="685800" lvl="1" indent="-342900" algn="l">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Insulation (attic, f</a:t>
            </a:r>
            <a:r>
              <a:rPr lang="en-US" sz="1400" dirty="0">
                <a:solidFill>
                  <a:srgbClr val="000000"/>
                </a:solidFill>
                <a:latin typeface="Arial" panose="020B0604020202020204" pitchFamily="34" charset="0"/>
                <a:cs typeface="Arial" panose="020B0604020202020204" pitchFamily="34" charset="0"/>
              </a:rPr>
              <a:t>loor, w</a:t>
            </a:r>
            <a:r>
              <a:rPr lang="en-US" sz="1400" b="0" i="0" dirty="0">
                <a:solidFill>
                  <a:srgbClr val="000000"/>
                </a:solidFill>
                <a:effectLst/>
                <a:latin typeface="Arial" panose="020B0604020202020204" pitchFamily="34" charset="0"/>
                <a:cs typeface="Arial" panose="020B0604020202020204" pitchFamily="34" charset="0"/>
              </a:rPr>
              <a:t>all, b</a:t>
            </a:r>
            <a:r>
              <a:rPr lang="en-US" sz="1400" dirty="0">
                <a:solidFill>
                  <a:srgbClr val="000000"/>
                </a:solidFill>
                <a:latin typeface="Arial" panose="020B0604020202020204" pitchFamily="34" charset="0"/>
                <a:cs typeface="Arial" panose="020B0604020202020204" pitchFamily="34" charset="0"/>
              </a:rPr>
              <a:t>asement / sidewall, &amp; r</a:t>
            </a:r>
            <a:r>
              <a:rPr lang="en-US" sz="1400" b="0" i="0" dirty="0">
                <a:solidFill>
                  <a:srgbClr val="000000"/>
                </a:solidFill>
                <a:effectLst/>
                <a:latin typeface="Arial" panose="020B0604020202020204" pitchFamily="34" charset="0"/>
                <a:cs typeface="Arial" panose="020B0604020202020204" pitchFamily="34" charset="0"/>
              </a:rPr>
              <a:t>im joist)</a:t>
            </a:r>
          </a:p>
          <a:p>
            <a:pPr marL="685800" lvl="1" indent="-342900" algn="l">
              <a:buFont typeface="Arial" panose="020B0604020202020204" pitchFamily="34" charset="0"/>
              <a:buChar char="–"/>
            </a:pPr>
            <a:r>
              <a:rPr lang="en-US" sz="1400" dirty="0">
                <a:solidFill>
                  <a:srgbClr val="000000"/>
                </a:solidFill>
                <a:highlight>
                  <a:srgbClr val="FFFF00"/>
                </a:highlight>
                <a:latin typeface="Arial" panose="020B0604020202020204" pitchFamily="34" charset="0"/>
                <a:cs typeface="Arial" panose="020B0604020202020204" pitchFamily="34" charset="0"/>
              </a:rPr>
              <a:t>Clothes Washer Replacement</a:t>
            </a:r>
          </a:p>
          <a:p>
            <a:pPr marL="685800" lvl="1" indent="-342900" algn="l">
              <a:buFont typeface="Arial" panose="020B0604020202020204" pitchFamily="34" charset="0"/>
              <a:buChar char="–"/>
            </a:pPr>
            <a:r>
              <a:rPr lang="en-US" sz="1400" dirty="0">
                <a:solidFill>
                  <a:srgbClr val="000000"/>
                </a:solidFill>
                <a:highlight>
                  <a:srgbClr val="FFFF00"/>
                </a:highlight>
                <a:latin typeface="Arial" panose="020B0604020202020204" pitchFamily="34" charset="0"/>
                <a:cs typeface="Arial" panose="020B0604020202020204" pitchFamily="34" charset="0"/>
              </a:rPr>
              <a:t>Heat Pump Clothes Dryer Replacement</a:t>
            </a:r>
          </a:p>
          <a:p>
            <a:pPr marL="685800" lvl="1" indent="-342900" algn="l">
              <a:buFont typeface="Arial" panose="020B0604020202020204" pitchFamily="34" charset="0"/>
              <a:buChar char="–"/>
            </a:pPr>
            <a:r>
              <a:rPr lang="en-US" sz="1400" dirty="0">
                <a:solidFill>
                  <a:srgbClr val="000000"/>
                </a:solidFill>
                <a:highlight>
                  <a:srgbClr val="FFFF00"/>
                </a:highlight>
                <a:latin typeface="Arial" panose="020B0604020202020204" pitchFamily="34" charset="0"/>
                <a:cs typeface="Arial" panose="020B0604020202020204" pitchFamily="34" charset="0"/>
              </a:rPr>
              <a:t>All-in-One Clothes Washer-Dryer Replacement</a:t>
            </a:r>
          </a:p>
          <a:p>
            <a:pPr marL="685800" lvl="1" indent="-342900" algn="l">
              <a:buFont typeface="Arial" panose="020B0604020202020204" pitchFamily="34" charset="0"/>
              <a:buChar char="–"/>
            </a:pPr>
            <a:r>
              <a:rPr lang="en-US" sz="1400" dirty="0">
                <a:solidFill>
                  <a:srgbClr val="000000"/>
                </a:solidFill>
                <a:highlight>
                  <a:srgbClr val="FFFF00"/>
                </a:highlight>
                <a:latin typeface="Arial" panose="020B0604020202020204" pitchFamily="34" charset="0"/>
                <a:cs typeface="Arial" panose="020B0604020202020204" pitchFamily="34" charset="0"/>
              </a:rPr>
              <a:t>Ceiling Fan Replacement</a:t>
            </a:r>
          </a:p>
          <a:p>
            <a:pPr marL="342900" lvl="1" algn="l"/>
            <a:endParaRPr lang="en-US" sz="800" b="0" i="0" dirty="0">
              <a:solidFill>
                <a:srgbClr val="000000"/>
              </a:solidFill>
              <a:effectLst/>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H</a:t>
            </a:r>
            <a:r>
              <a:rPr lang="en-US" sz="1400" b="0" i="0" dirty="0">
                <a:solidFill>
                  <a:srgbClr val="000000"/>
                </a:solidFill>
                <a:effectLst/>
                <a:latin typeface="Arial" panose="020B0604020202020204" pitchFamily="34" charset="0"/>
                <a:cs typeface="Arial" panose="020B0604020202020204" pitchFamily="34" charset="0"/>
              </a:rPr>
              <a:t>ealth and safety </a:t>
            </a:r>
            <a:r>
              <a:rPr lang="en-US" sz="1400" dirty="0">
                <a:solidFill>
                  <a:srgbClr val="000000"/>
                </a:solidFill>
                <a:latin typeface="Arial" panose="020B0604020202020204" pitchFamily="34" charset="0"/>
                <a:cs typeface="Arial" panose="020B0604020202020204" pitchFamily="34" charset="0"/>
              </a:rPr>
              <a:t>cost support</a:t>
            </a:r>
            <a:endParaRPr lang="en-US" sz="1400" b="0" i="0" dirty="0">
              <a:solidFill>
                <a:srgbClr val="000000"/>
              </a:solidFill>
              <a:effectLst/>
              <a:highlight>
                <a:srgbClr val="FFFF00"/>
              </a:highlight>
              <a:latin typeface="Arial" panose="020B0604020202020204" pitchFamily="34" charset="0"/>
              <a:cs typeface="Arial" panose="020B0604020202020204" pitchFamily="34" charset="0"/>
            </a:endParaRPr>
          </a:p>
          <a:p>
            <a:pPr fontAlgn="base"/>
            <a:endParaRPr lang="en-US" sz="800" b="0" i="0" dirty="0">
              <a:solidFill>
                <a:srgbClr val="000000"/>
              </a:solidFill>
              <a:effectLst/>
            </a:endParaRPr>
          </a:p>
        </p:txBody>
      </p:sp>
      <p:sp>
        <p:nvSpPr>
          <p:cNvPr id="32" name="Subtitle 2">
            <a:extLst>
              <a:ext uri="{FF2B5EF4-FFF2-40B4-BE49-F238E27FC236}">
                <a16:creationId xmlns:a16="http://schemas.microsoft.com/office/drawing/2014/main" id="{C31DE252-0A82-E099-BA97-CF9213192E4D}"/>
              </a:ext>
            </a:extLst>
          </p:cNvPr>
          <p:cNvSpPr txBox="1">
            <a:spLocks/>
          </p:cNvSpPr>
          <p:nvPr/>
        </p:nvSpPr>
        <p:spPr bwMode="auto">
          <a:xfrm>
            <a:off x="6194608" y="1624017"/>
            <a:ext cx="5315984" cy="606720"/>
          </a:xfrm>
          <a:prstGeom prst="rect">
            <a:avLst/>
          </a:prstGeom>
          <a:solidFill>
            <a:schemeClr val="bg1">
              <a:lumMod val="50000"/>
            </a:schemeClr>
          </a:solidFill>
          <a:ln w="19050">
            <a:solidFill>
              <a:srgbClr val="7F7F7F"/>
            </a:solidFill>
          </a:ln>
        </p:spPr>
        <p:txBody>
          <a:bodyPr vert="horz" wrap="square" lIns="91440" tIns="45720" rIns="91440" bIns="45720" numCol="1" anchor="ctr" anchorCtr="0" compatLnSpc="1">
            <a:prstTxWarp prst="textNoShape">
              <a:avLst/>
            </a:prstTxWarp>
          </a:bodyPr>
          <a:lstStyle>
            <a:lvl1pPr marL="0" indent="0" algn="ctr" defTabSz="3429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342900" rtl="0" eaLnBrk="0" fontAlgn="base" hangingPunct="0">
              <a:spcBef>
                <a:spcPct val="20000"/>
              </a:spcBef>
              <a:spcAft>
                <a:spcPct val="0"/>
              </a:spcAft>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3429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342900"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342900"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sz="1600" b="1" dirty="0">
                <a:solidFill>
                  <a:schemeClr val="bg1"/>
                </a:solidFill>
                <a:latin typeface="Arial" panose="020B0604020202020204" pitchFamily="34" charset="0"/>
                <a:cs typeface="Arial" panose="020B0604020202020204" pitchFamily="34" charset="0"/>
              </a:rPr>
              <a:t>Eligible customers will receive the following services at </a:t>
            </a:r>
            <a:r>
              <a:rPr lang="en-US" sz="1600" b="1" i="1" u="sng" dirty="0">
                <a:solidFill>
                  <a:schemeClr val="bg1"/>
                </a:solidFill>
                <a:latin typeface="Arial" panose="020B0604020202020204" pitchFamily="34" charset="0"/>
                <a:cs typeface="Arial" panose="020B0604020202020204" pitchFamily="34" charset="0"/>
              </a:rPr>
              <a:t>no cost or a discounted rate</a:t>
            </a:r>
            <a:r>
              <a:rPr lang="en-US" sz="1600" b="1" dirty="0">
                <a:solidFill>
                  <a:schemeClr val="bg1"/>
                </a:solidFill>
                <a:latin typeface="Arial" panose="020B0604020202020204" pitchFamily="34" charset="0"/>
                <a:cs typeface="Arial" panose="020B0604020202020204" pitchFamily="34" charset="0"/>
              </a:rPr>
              <a:t>:   </a:t>
            </a:r>
          </a:p>
        </p:txBody>
      </p:sp>
      <p:sp>
        <p:nvSpPr>
          <p:cNvPr id="6" name="Subtitle 2">
            <a:extLst>
              <a:ext uri="{FF2B5EF4-FFF2-40B4-BE49-F238E27FC236}">
                <a16:creationId xmlns:a16="http://schemas.microsoft.com/office/drawing/2014/main" id="{DA5F3889-4A19-C2CB-3699-689E2F116BBD}"/>
              </a:ext>
            </a:extLst>
          </p:cNvPr>
          <p:cNvSpPr>
            <a:spLocks noGrp="1"/>
          </p:cNvSpPr>
          <p:nvPr>
            <p:ph type="subTitle" idx="1"/>
          </p:nvPr>
        </p:nvSpPr>
        <p:spPr>
          <a:xfrm>
            <a:off x="627529" y="1624017"/>
            <a:ext cx="5257455" cy="606720"/>
          </a:xfrm>
          <a:solidFill>
            <a:srgbClr val="FF2222"/>
          </a:solidFill>
          <a:ln w="19050">
            <a:solidFill>
              <a:srgbClr val="FF0000"/>
            </a:solidFill>
          </a:ln>
        </p:spPr>
        <p:txBody>
          <a:bodyPr anchor="ctr"/>
          <a:lstStyle/>
          <a:p>
            <a:pPr rtl="0" fontAlgn="base"/>
            <a:r>
              <a:rPr lang="en-US" sz="1600" b="1" i="0" dirty="0">
                <a:solidFill>
                  <a:schemeClr val="bg1"/>
                </a:solidFill>
                <a:effectLst/>
              </a:rPr>
              <a:t>Eligible customers will receive the following services at </a:t>
            </a:r>
            <a:r>
              <a:rPr lang="en-US" sz="1600" b="1" i="1" u="sng" dirty="0">
                <a:solidFill>
                  <a:schemeClr val="bg1"/>
                </a:solidFill>
                <a:effectLst/>
              </a:rPr>
              <a:t>no cost</a:t>
            </a:r>
            <a:r>
              <a:rPr lang="en-US" sz="1600" b="1" i="0" dirty="0">
                <a:solidFill>
                  <a:schemeClr val="bg1"/>
                </a:solidFill>
                <a:effectLst/>
              </a:rPr>
              <a:t>:   </a:t>
            </a:r>
          </a:p>
        </p:txBody>
      </p:sp>
    </p:spTree>
    <p:extLst>
      <p:ext uri="{BB962C8B-B14F-4D97-AF65-F5344CB8AC3E}">
        <p14:creationId xmlns:p14="http://schemas.microsoft.com/office/powerpoint/2010/main" val="3243533997"/>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BA488-B3D6-59B6-488B-9EE6273E26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F57235-9EF1-8DEB-8981-E80995520FD8}"/>
              </a:ext>
            </a:extLst>
          </p:cNvPr>
          <p:cNvSpPr>
            <a:spLocks noGrp="1"/>
          </p:cNvSpPr>
          <p:nvPr>
            <p:ph type="title"/>
          </p:nvPr>
        </p:nvSpPr>
        <p:spPr/>
        <p:txBody>
          <a:bodyPr/>
          <a:lstStyle/>
          <a:p>
            <a:r>
              <a:rPr lang="en-US" err="1">
                <a:latin typeface="Arial"/>
                <a:cs typeface="Arial"/>
              </a:rPr>
              <a:t>eSuite</a:t>
            </a:r>
            <a:r>
              <a:rPr lang="en-US">
                <a:latin typeface="Arial"/>
                <a:cs typeface="Arial"/>
              </a:rPr>
              <a:t> Process Flow Review</a:t>
            </a:r>
          </a:p>
        </p:txBody>
      </p:sp>
      <p:sp>
        <p:nvSpPr>
          <p:cNvPr id="6" name="Content Placeholder 4">
            <a:extLst>
              <a:ext uri="{FF2B5EF4-FFF2-40B4-BE49-F238E27FC236}">
                <a16:creationId xmlns:a16="http://schemas.microsoft.com/office/drawing/2014/main" id="{B2D8CBCB-F52C-CEA6-92A4-1D9A99096A76}"/>
              </a:ext>
            </a:extLst>
          </p:cNvPr>
          <p:cNvSpPr>
            <a:spLocks noGrp="1"/>
          </p:cNvSpPr>
          <p:nvPr>
            <p:ph idx="1"/>
          </p:nvPr>
        </p:nvSpPr>
        <p:spPr>
          <a:xfrm>
            <a:off x="778594" y="1565997"/>
            <a:ext cx="6717671" cy="4689948"/>
          </a:xfrm>
        </p:spPr>
        <p:txBody>
          <a:bodyPr/>
          <a:lstStyle/>
          <a:p>
            <a:pPr marL="0" indent="0">
              <a:buNone/>
            </a:pPr>
            <a:r>
              <a:rPr lang="en-US" sz="1800" dirty="0"/>
              <a:t>15) If any required information is missing, the program team will contact you to request that the data be added in </a:t>
            </a:r>
            <a:r>
              <a:rPr lang="en-US" sz="1800" dirty="0" err="1"/>
              <a:t>eSuite</a:t>
            </a:r>
            <a:r>
              <a:rPr lang="en-US" sz="1800" dirty="0"/>
              <a:t>. Once all documentation is uploaded, the program team will complete the project and submit it for payment. A project is considered complete when all phases are displayed in </a:t>
            </a:r>
            <a:r>
              <a:rPr lang="en-US" sz="1800" b="1" dirty="0">
                <a:solidFill>
                  <a:srgbClr val="185A7D"/>
                </a:solidFill>
              </a:rPr>
              <a:t>blue</a:t>
            </a:r>
            <a:r>
              <a:rPr lang="en-US" sz="1800" dirty="0"/>
              <a:t>.</a:t>
            </a:r>
          </a:p>
          <a:p>
            <a:pPr marL="0" indent="0">
              <a:buNone/>
            </a:pPr>
            <a:endParaRPr lang="en-US" sz="1800" dirty="0"/>
          </a:p>
          <a:p>
            <a:pPr marL="0" indent="0">
              <a:buNone/>
            </a:pPr>
            <a:r>
              <a:rPr lang="en-US" sz="1800" u="sng" dirty="0"/>
              <a:t>PAYMENT TIMELINE</a:t>
            </a:r>
          </a:p>
          <a:p>
            <a:r>
              <a:rPr lang="en-US" sz="1800" dirty="0"/>
              <a:t>Batch payments are submitted every other Thursday.</a:t>
            </a:r>
          </a:p>
          <a:p>
            <a:r>
              <a:rPr lang="en-US" sz="1800" dirty="0"/>
              <a:t>Payments are processed under NET-15 terms, allowing up to 15 days for review from the initial submission date.</a:t>
            </a:r>
          </a:p>
          <a:p>
            <a:r>
              <a:rPr lang="en-US" sz="1800" dirty="0"/>
              <a:t>Once approved, funds are issued via ACH, which typically takes a few additional business days.</a:t>
            </a:r>
          </a:p>
          <a:p>
            <a:r>
              <a:rPr lang="en-US" sz="1800" dirty="0"/>
              <a:t>Overall, incentive payments are expected to be received within </a:t>
            </a:r>
            <a:r>
              <a:rPr lang="en-US" sz="1800" b="1" dirty="0"/>
              <a:t>approximately 4–6 weeks</a:t>
            </a:r>
            <a:r>
              <a:rPr lang="en-US" sz="1800" dirty="0"/>
              <a:t> from the date the project is approved in </a:t>
            </a:r>
            <a:r>
              <a:rPr lang="en-US" sz="1800" dirty="0" err="1"/>
              <a:t>eSuite</a:t>
            </a:r>
            <a:r>
              <a:rPr lang="en-US" sz="1800" dirty="0"/>
              <a:t>.</a:t>
            </a:r>
          </a:p>
          <a:p>
            <a:pPr marL="0" indent="0">
              <a:buNone/>
            </a:pPr>
            <a:endParaRPr lang="en-US" sz="1800" dirty="0"/>
          </a:p>
          <a:p>
            <a:pPr marL="0" indent="0">
              <a:buNone/>
            </a:pPr>
            <a:endParaRPr lang="en-US" sz="1400" u="sng" dirty="0"/>
          </a:p>
        </p:txBody>
      </p:sp>
      <p:grpSp>
        <p:nvGrpSpPr>
          <p:cNvPr id="9" name="Group 8">
            <a:extLst>
              <a:ext uri="{FF2B5EF4-FFF2-40B4-BE49-F238E27FC236}">
                <a16:creationId xmlns:a16="http://schemas.microsoft.com/office/drawing/2014/main" id="{696C568A-BC42-E706-A99A-267172CFE92F}"/>
              </a:ext>
            </a:extLst>
          </p:cNvPr>
          <p:cNvGrpSpPr/>
          <p:nvPr/>
        </p:nvGrpSpPr>
        <p:grpSpPr>
          <a:xfrm>
            <a:off x="7828883" y="1565997"/>
            <a:ext cx="3271763" cy="5051383"/>
            <a:chOff x="7647818" y="1565997"/>
            <a:chExt cx="3271763" cy="5051383"/>
          </a:xfrm>
        </p:grpSpPr>
        <p:pic>
          <p:nvPicPr>
            <p:cNvPr id="2" name="Picture 1">
              <a:extLst>
                <a:ext uri="{FF2B5EF4-FFF2-40B4-BE49-F238E27FC236}">
                  <a16:creationId xmlns:a16="http://schemas.microsoft.com/office/drawing/2014/main" id="{C275DBC9-79A4-DE9A-A457-8009B8649830}"/>
                </a:ext>
              </a:extLst>
            </p:cNvPr>
            <p:cNvPicPr>
              <a:picLocks noChangeAspect="1"/>
            </p:cNvPicPr>
            <p:nvPr/>
          </p:nvPicPr>
          <p:blipFill>
            <a:blip r:embed="rId3"/>
            <a:stretch>
              <a:fillRect/>
            </a:stretch>
          </p:blipFill>
          <p:spPr>
            <a:xfrm>
              <a:off x="7647818" y="1565997"/>
              <a:ext cx="3271763" cy="5051383"/>
            </a:xfrm>
            <a:prstGeom prst="rect">
              <a:avLst/>
            </a:prstGeom>
          </p:spPr>
        </p:pic>
        <p:pic>
          <p:nvPicPr>
            <p:cNvPr id="3" name="Picture 2">
              <a:extLst>
                <a:ext uri="{FF2B5EF4-FFF2-40B4-BE49-F238E27FC236}">
                  <a16:creationId xmlns:a16="http://schemas.microsoft.com/office/drawing/2014/main" id="{807AE54A-CC84-F79B-5373-6C7E045FAE95}"/>
                </a:ext>
              </a:extLst>
            </p:cNvPr>
            <p:cNvPicPr>
              <a:picLocks noChangeAspect="1"/>
            </p:cNvPicPr>
            <p:nvPr/>
          </p:nvPicPr>
          <p:blipFill>
            <a:blip r:embed="rId4"/>
            <a:stretch>
              <a:fillRect/>
            </a:stretch>
          </p:blipFill>
          <p:spPr>
            <a:xfrm>
              <a:off x="7693515" y="3275235"/>
              <a:ext cx="3067188" cy="1289304"/>
            </a:xfrm>
            <a:prstGeom prst="rect">
              <a:avLst/>
            </a:prstGeom>
          </p:spPr>
        </p:pic>
        <p:pic>
          <p:nvPicPr>
            <p:cNvPr id="5" name="Picture 4">
              <a:extLst>
                <a:ext uri="{FF2B5EF4-FFF2-40B4-BE49-F238E27FC236}">
                  <a16:creationId xmlns:a16="http://schemas.microsoft.com/office/drawing/2014/main" id="{5F0CB949-D413-5EAA-D35D-34774D3FD83D}"/>
                </a:ext>
              </a:extLst>
            </p:cNvPr>
            <p:cNvPicPr>
              <a:picLocks noChangeAspect="1"/>
            </p:cNvPicPr>
            <p:nvPr/>
          </p:nvPicPr>
          <p:blipFill>
            <a:blip r:embed="rId5"/>
            <a:stretch>
              <a:fillRect/>
            </a:stretch>
          </p:blipFill>
          <p:spPr>
            <a:xfrm>
              <a:off x="7680368" y="3291454"/>
              <a:ext cx="3096226" cy="2020768"/>
            </a:xfrm>
            <a:prstGeom prst="rect">
              <a:avLst/>
            </a:prstGeom>
          </p:spPr>
        </p:pic>
        <p:pic>
          <p:nvPicPr>
            <p:cNvPr id="7" name="Picture 6">
              <a:extLst>
                <a:ext uri="{FF2B5EF4-FFF2-40B4-BE49-F238E27FC236}">
                  <a16:creationId xmlns:a16="http://schemas.microsoft.com/office/drawing/2014/main" id="{1C742197-EF2E-8E31-0519-E4D66C2EE421}"/>
                </a:ext>
              </a:extLst>
            </p:cNvPr>
            <p:cNvPicPr>
              <a:picLocks noChangeAspect="1"/>
            </p:cNvPicPr>
            <p:nvPr/>
          </p:nvPicPr>
          <p:blipFill>
            <a:blip r:embed="rId6"/>
            <a:stretch>
              <a:fillRect/>
            </a:stretch>
          </p:blipFill>
          <p:spPr>
            <a:xfrm>
              <a:off x="7716631" y="3262878"/>
              <a:ext cx="3057219" cy="2796737"/>
            </a:xfrm>
            <a:prstGeom prst="rect">
              <a:avLst/>
            </a:prstGeom>
          </p:spPr>
        </p:pic>
        <p:pic>
          <p:nvPicPr>
            <p:cNvPr id="8" name="Picture 7">
              <a:extLst>
                <a:ext uri="{FF2B5EF4-FFF2-40B4-BE49-F238E27FC236}">
                  <a16:creationId xmlns:a16="http://schemas.microsoft.com/office/drawing/2014/main" id="{95FF65FB-8A48-5A92-133A-7156A0A391C9}"/>
                </a:ext>
              </a:extLst>
            </p:cNvPr>
            <p:cNvPicPr>
              <a:picLocks noChangeAspect="1"/>
            </p:cNvPicPr>
            <p:nvPr/>
          </p:nvPicPr>
          <p:blipFill>
            <a:blip r:embed="rId7"/>
            <a:stretch>
              <a:fillRect/>
            </a:stretch>
          </p:blipFill>
          <p:spPr>
            <a:xfrm>
              <a:off x="7672808" y="3289495"/>
              <a:ext cx="3076448" cy="2782477"/>
            </a:xfrm>
            <a:prstGeom prst="rect">
              <a:avLst/>
            </a:prstGeom>
          </p:spPr>
        </p:pic>
      </p:grpSp>
      <p:sp>
        <p:nvSpPr>
          <p:cNvPr id="10" name="Rectangle 9">
            <a:extLst>
              <a:ext uri="{FF2B5EF4-FFF2-40B4-BE49-F238E27FC236}">
                <a16:creationId xmlns:a16="http://schemas.microsoft.com/office/drawing/2014/main" id="{B04419FC-BABA-27BD-33DF-9EE73367D44F}"/>
              </a:ext>
            </a:extLst>
          </p:cNvPr>
          <p:cNvSpPr/>
          <p:nvPr/>
        </p:nvSpPr>
        <p:spPr>
          <a:xfrm flipV="1">
            <a:off x="7817518" y="3250520"/>
            <a:ext cx="3093383" cy="2835711"/>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11" name="Connector: Elbow 10">
            <a:extLst>
              <a:ext uri="{FF2B5EF4-FFF2-40B4-BE49-F238E27FC236}">
                <a16:creationId xmlns:a16="http://schemas.microsoft.com/office/drawing/2014/main" id="{622A6BA8-525F-86BB-963B-23DFD248C77D}"/>
              </a:ext>
            </a:extLst>
          </p:cNvPr>
          <p:cNvCxnSpPr>
            <a:cxnSpLocks/>
          </p:cNvCxnSpPr>
          <p:nvPr/>
        </p:nvCxnSpPr>
        <p:spPr>
          <a:xfrm>
            <a:off x="5812320" y="2857354"/>
            <a:ext cx="2017110" cy="1823380"/>
          </a:xfrm>
          <a:prstGeom prst="bentConnector3">
            <a:avLst>
              <a:gd name="adj1" fmla="val 8007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518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7F69A-4538-887F-5634-96F45A1B29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CDC59D-6400-AD79-0C28-B8F0083EEB08}"/>
              </a:ext>
            </a:extLst>
          </p:cNvPr>
          <p:cNvSpPr>
            <a:spLocks noGrp="1"/>
          </p:cNvSpPr>
          <p:nvPr>
            <p:ph type="title"/>
          </p:nvPr>
        </p:nvSpPr>
        <p:spPr/>
        <p:txBody>
          <a:bodyPr/>
          <a:lstStyle/>
          <a:p>
            <a:r>
              <a:rPr lang="en-US">
                <a:latin typeface="Arial"/>
                <a:cs typeface="Arial"/>
              </a:rPr>
              <a:t>ESUITE MEASURE ENTRY REVIEW</a:t>
            </a:r>
          </a:p>
        </p:txBody>
      </p:sp>
      <p:sp>
        <p:nvSpPr>
          <p:cNvPr id="5" name="Text Placeholder 4">
            <a:extLst>
              <a:ext uri="{FF2B5EF4-FFF2-40B4-BE49-F238E27FC236}">
                <a16:creationId xmlns:a16="http://schemas.microsoft.com/office/drawing/2014/main" id="{178A4376-6688-2AF1-8974-C07230C89E5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2972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3FB0F-301B-2598-093D-089C5811D207}"/>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98AEA4E9-DE75-2EAB-3CD5-9E4BE4D976B8}"/>
              </a:ext>
            </a:extLst>
          </p:cNvPr>
          <p:cNvGrpSpPr/>
          <p:nvPr/>
        </p:nvGrpSpPr>
        <p:grpSpPr>
          <a:xfrm>
            <a:off x="7849864" y="1978658"/>
            <a:ext cx="4127072" cy="4209600"/>
            <a:chOff x="7280391" y="2226312"/>
            <a:chExt cx="4731378" cy="4531412"/>
          </a:xfrm>
        </p:grpSpPr>
        <p:pic>
          <p:nvPicPr>
            <p:cNvPr id="11" name="Picture 10">
              <a:extLst>
                <a:ext uri="{FF2B5EF4-FFF2-40B4-BE49-F238E27FC236}">
                  <a16:creationId xmlns:a16="http://schemas.microsoft.com/office/drawing/2014/main" id="{1462779D-DA93-6297-0178-57633EA5E299}"/>
                </a:ext>
              </a:extLst>
            </p:cNvPr>
            <p:cNvPicPr>
              <a:picLocks noChangeAspect="1"/>
            </p:cNvPicPr>
            <p:nvPr/>
          </p:nvPicPr>
          <p:blipFill>
            <a:blip r:embed="rId3"/>
            <a:srcRect t="12645"/>
            <a:stretch>
              <a:fillRect/>
            </a:stretch>
          </p:blipFill>
          <p:spPr>
            <a:xfrm>
              <a:off x="7280391" y="2576574"/>
              <a:ext cx="4731378" cy="4181150"/>
            </a:xfrm>
            <a:prstGeom prst="rect">
              <a:avLst/>
            </a:prstGeom>
            <a:ln>
              <a:noFill/>
            </a:ln>
          </p:spPr>
        </p:pic>
        <p:pic>
          <p:nvPicPr>
            <p:cNvPr id="16" name="Picture 15">
              <a:extLst>
                <a:ext uri="{FF2B5EF4-FFF2-40B4-BE49-F238E27FC236}">
                  <a16:creationId xmlns:a16="http://schemas.microsoft.com/office/drawing/2014/main" id="{6DF7DBE5-C6B9-9E87-BC11-6534139BD0A5}"/>
                </a:ext>
              </a:extLst>
            </p:cNvPr>
            <p:cNvPicPr>
              <a:picLocks noChangeAspect="1"/>
            </p:cNvPicPr>
            <p:nvPr/>
          </p:nvPicPr>
          <p:blipFill>
            <a:blip r:embed="rId3"/>
            <a:srcRect t="-1250" b="93838"/>
            <a:stretch>
              <a:fillRect/>
            </a:stretch>
          </p:blipFill>
          <p:spPr>
            <a:xfrm>
              <a:off x="7386699" y="2226312"/>
              <a:ext cx="4625069" cy="346775"/>
            </a:xfrm>
            <a:prstGeom prst="rect">
              <a:avLst/>
            </a:prstGeom>
            <a:ln>
              <a:noFill/>
            </a:ln>
          </p:spPr>
        </p:pic>
      </p:grpSp>
      <p:sp>
        <p:nvSpPr>
          <p:cNvPr id="4" name="Title 3">
            <a:extLst>
              <a:ext uri="{FF2B5EF4-FFF2-40B4-BE49-F238E27FC236}">
                <a16:creationId xmlns:a16="http://schemas.microsoft.com/office/drawing/2014/main" id="{6FE41C5E-109C-9644-FD2D-2BD9B9713513}"/>
              </a:ext>
            </a:extLst>
          </p:cNvPr>
          <p:cNvSpPr>
            <a:spLocks noGrp="1"/>
          </p:cNvSpPr>
          <p:nvPr>
            <p:ph type="title"/>
          </p:nvPr>
        </p:nvSpPr>
        <p:spPr>
          <a:xfrm>
            <a:off x="2399641" y="274639"/>
            <a:ext cx="8527892" cy="1218200"/>
          </a:xfrm>
        </p:spPr>
        <p:txBody>
          <a:bodyPr/>
          <a:lstStyle/>
          <a:p>
            <a:r>
              <a:rPr lang="en-US" err="1">
                <a:latin typeface="Arial"/>
                <a:cs typeface="Arial"/>
              </a:rPr>
              <a:t>eSuite</a:t>
            </a:r>
            <a:r>
              <a:rPr lang="en-US">
                <a:latin typeface="Arial"/>
                <a:cs typeface="Arial"/>
              </a:rPr>
              <a:t> Measure Entry Review – Direct Install</a:t>
            </a:r>
          </a:p>
        </p:txBody>
      </p:sp>
      <p:pic>
        <p:nvPicPr>
          <p:cNvPr id="3" name="Picture 2">
            <a:extLst>
              <a:ext uri="{FF2B5EF4-FFF2-40B4-BE49-F238E27FC236}">
                <a16:creationId xmlns:a16="http://schemas.microsoft.com/office/drawing/2014/main" id="{28EE9C3D-C9DA-B30E-6671-D732D430C7E9}"/>
              </a:ext>
            </a:extLst>
          </p:cNvPr>
          <p:cNvPicPr>
            <a:picLocks noChangeAspect="1"/>
          </p:cNvPicPr>
          <p:nvPr/>
        </p:nvPicPr>
        <p:blipFill>
          <a:blip r:embed="rId4"/>
          <a:stretch>
            <a:fillRect/>
          </a:stretch>
        </p:blipFill>
        <p:spPr>
          <a:xfrm>
            <a:off x="7673854" y="2877305"/>
            <a:ext cx="9525" cy="9525"/>
          </a:xfrm>
          <a:prstGeom prst="rect">
            <a:avLst/>
          </a:prstGeom>
        </p:spPr>
      </p:pic>
      <p:sp>
        <p:nvSpPr>
          <p:cNvPr id="12" name="TextBox 11">
            <a:extLst>
              <a:ext uri="{FF2B5EF4-FFF2-40B4-BE49-F238E27FC236}">
                <a16:creationId xmlns:a16="http://schemas.microsoft.com/office/drawing/2014/main" id="{9217FDA9-C68C-4DD3-3CAB-FFD12DC99DC0}"/>
              </a:ext>
            </a:extLst>
          </p:cNvPr>
          <p:cNvSpPr txBox="1"/>
          <p:nvPr/>
        </p:nvSpPr>
        <p:spPr>
          <a:xfrm>
            <a:off x="172038" y="1646377"/>
            <a:ext cx="3494990" cy="2739211"/>
          </a:xfrm>
          <a:prstGeom prst="rect">
            <a:avLst/>
          </a:prstGeom>
          <a:noFill/>
        </p:spPr>
        <p:txBody>
          <a:bodyPr wrap="square" rtlCol="0">
            <a:spAutoFit/>
          </a:bodyPr>
          <a:lstStyle/>
          <a:p>
            <a:pPr algn="ctr"/>
            <a:r>
              <a:rPr lang="en-US" sz="1400" b="1" u="sng" dirty="0">
                <a:latin typeface="Arial" panose="020B0604020202020204" pitchFamily="34" charset="0"/>
                <a:cs typeface="Arial" panose="020B0604020202020204" pitchFamily="34" charset="0"/>
              </a:rPr>
              <a:t>Specialty LED Lighting &amp; Outdoor Flood Lights</a:t>
            </a:r>
            <a:r>
              <a:rPr lang="en-US" sz="1400" b="1" dirty="0">
                <a:latin typeface="Arial" panose="020B0604020202020204" pitchFamily="34" charset="0"/>
                <a:cs typeface="Arial" panose="020B0604020202020204" pitchFamily="34" charset="0"/>
              </a:rPr>
              <a:t>:</a:t>
            </a:r>
          </a:p>
          <a:p>
            <a:pPr algn="ctr"/>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A19 bulbs are not eligible measures under the program and may not be installed or replaced, regardless of bulb type or base.</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wattage of the Replaced Lamp for LED bulbs installed in empty sockets should be what the socket is rated.</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If more than six (6) bulbs are installed, photo sampling is allowed as outlined in the table below:</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40D346C-1DC3-5AE4-1807-0E91CD93322F}"/>
              </a:ext>
            </a:extLst>
          </p:cNvPr>
          <p:cNvSpPr/>
          <p:nvPr/>
        </p:nvSpPr>
        <p:spPr>
          <a:xfrm>
            <a:off x="7910847" y="3582045"/>
            <a:ext cx="694860" cy="157055"/>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grpSp>
        <p:nvGrpSpPr>
          <p:cNvPr id="20" name="Group 19">
            <a:extLst>
              <a:ext uri="{FF2B5EF4-FFF2-40B4-BE49-F238E27FC236}">
                <a16:creationId xmlns:a16="http://schemas.microsoft.com/office/drawing/2014/main" id="{962C4F57-9628-6ABE-A219-FE75A746292B}"/>
              </a:ext>
            </a:extLst>
          </p:cNvPr>
          <p:cNvGrpSpPr/>
          <p:nvPr/>
        </p:nvGrpSpPr>
        <p:grpSpPr>
          <a:xfrm>
            <a:off x="3759756" y="1983773"/>
            <a:ext cx="4068987" cy="4166054"/>
            <a:chOff x="2399863" y="2247955"/>
            <a:chExt cx="4699707" cy="4466223"/>
          </a:xfrm>
        </p:grpSpPr>
        <p:pic>
          <p:nvPicPr>
            <p:cNvPr id="9" name="Picture 8">
              <a:extLst>
                <a:ext uri="{FF2B5EF4-FFF2-40B4-BE49-F238E27FC236}">
                  <a16:creationId xmlns:a16="http://schemas.microsoft.com/office/drawing/2014/main" id="{48F4B07B-CDD1-DF63-E237-DD4A93A1431A}"/>
                </a:ext>
              </a:extLst>
            </p:cNvPr>
            <p:cNvPicPr>
              <a:picLocks noChangeAspect="1"/>
            </p:cNvPicPr>
            <p:nvPr/>
          </p:nvPicPr>
          <p:blipFill>
            <a:blip r:embed="rId5"/>
            <a:srcRect t="13033"/>
            <a:stretch>
              <a:fillRect/>
            </a:stretch>
          </p:blipFill>
          <p:spPr>
            <a:xfrm>
              <a:off x="2399863" y="2551610"/>
              <a:ext cx="4699707" cy="4162568"/>
            </a:xfrm>
            <a:prstGeom prst="rect">
              <a:avLst/>
            </a:prstGeom>
            <a:ln>
              <a:noFill/>
            </a:ln>
          </p:spPr>
        </p:pic>
        <p:pic>
          <p:nvPicPr>
            <p:cNvPr id="15" name="Picture 14">
              <a:extLst>
                <a:ext uri="{FF2B5EF4-FFF2-40B4-BE49-F238E27FC236}">
                  <a16:creationId xmlns:a16="http://schemas.microsoft.com/office/drawing/2014/main" id="{27ABC1E6-1017-882A-C8CD-62187B0C19BA}"/>
                </a:ext>
              </a:extLst>
            </p:cNvPr>
            <p:cNvPicPr>
              <a:picLocks noChangeAspect="1"/>
            </p:cNvPicPr>
            <p:nvPr/>
          </p:nvPicPr>
          <p:blipFill>
            <a:blip r:embed="rId5"/>
            <a:srcRect t="-334" b="93805"/>
            <a:stretch>
              <a:fillRect/>
            </a:stretch>
          </p:blipFill>
          <p:spPr>
            <a:xfrm>
              <a:off x="2474141" y="2247955"/>
              <a:ext cx="4514086" cy="300169"/>
            </a:xfrm>
            <a:prstGeom prst="rect">
              <a:avLst/>
            </a:prstGeom>
            <a:ln>
              <a:noFill/>
            </a:ln>
          </p:spPr>
        </p:pic>
      </p:grpSp>
      <p:sp>
        <p:nvSpPr>
          <p:cNvPr id="17" name="Rectangle 16">
            <a:extLst>
              <a:ext uri="{FF2B5EF4-FFF2-40B4-BE49-F238E27FC236}">
                <a16:creationId xmlns:a16="http://schemas.microsoft.com/office/drawing/2014/main" id="{79379300-0B13-62E3-9E7D-63D4006B4690}"/>
              </a:ext>
            </a:extLst>
          </p:cNvPr>
          <p:cNvSpPr/>
          <p:nvPr/>
        </p:nvSpPr>
        <p:spPr>
          <a:xfrm>
            <a:off x="3759755" y="1983773"/>
            <a:ext cx="3992553" cy="4209600"/>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56BFE0-ED99-DEC2-E7EC-4A458C1BCEC0}"/>
              </a:ext>
            </a:extLst>
          </p:cNvPr>
          <p:cNvSpPr/>
          <p:nvPr/>
        </p:nvSpPr>
        <p:spPr>
          <a:xfrm>
            <a:off x="7849863" y="1978656"/>
            <a:ext cx="4170099" cy="4209600"/>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8CBCD3-5872-2558-6798-FFF49CFFA4F0}"/>
              </a:ext>
            </a:extLst>
          </p:cNvPr>
          <p:cNvSpPr/>
          <p:nvPr/>
        </p:nvSpPr>
        <p:spPr>
          <a:xfrm>
            <a:off x="7893053" y="4403274"/>
            <a:ext cx="1885568" cy="157055"/>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3" name="Rectangle 12">
            <a:extLst>
              <a:ext uri="{FF2B5EF4-FFF2-40B4-BE49-F238E27FC236}">
                <a16:creationId xmlns:a16="http://schemas.microsoft.com/office/drawing/2014/main" id="{7A8E9BD7-72BE-267D-C62C-1C2259B43BAB}"/>
              </a:ext>
            </a:extLst>
          </p:cNvPr>
          <p:cNvSpPr/>
          <p:nvPr/>
        </p:nvSpPr>
        <p:spPr>
          <a:xfrm>
            <a:off x="3824067" y="4288759"/>
            <a:ext cx="2665444" cy="190733"/>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pic>
        <p:nvPicPr>
          <p:cNvPr id="27" name="Picture 26">
            <a:extLst>
              <a:ext uri="{FF2B5EF4-FFF2-40B4-BE49-F238E27FC236}">
                <a16:creationId xmlns:a16="http://schemas.microsoft.com/office/drawing/2014/main" id="{C63993D2-B24B-15D7-94E0-65709B5FA60D}"/>
              </a:ext>
            </a:extLst>
          </p:cNvPr>
          <p:cNvPicPr>
            <a:picLocks noChangeAspect="1"/>
          </p:cNvPicPr>
          <p:nvPr/>
        </p:nvPicPr>
        <p:blipFill>
          <a:blip r:embed="rId6"/>
          <a:stretch>
            <a:fillRect/>
          </a:stretch>
        </p:blipFill>
        <p:spPr>
          <a:xfrm>
            <a:off x="278674" y="4108586"/>
            <a:ext cx="3291437" cy="1338427"/>
          </a:xfrm>
          <a:prstGeom prst="rect">
            <a:avLst/>
          </a:prstGeom>
          <a:ln>
            <a:solidFill>
              <a:srgbClr val="185A7D"/>
            </a:solidFill>
          </a:ln>
        </p:spPr>
      </p:pic>
    </p:spTree>
    <p:extLst>
      <p:ext uri="{BB962C8B-B14F-4D97-AF65-F5344CB8AC3E}">
        <p14:creationId xmlns:p14="http://schemas.microsoft.com/office/powerpoint/2010/main" val="3193786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CD228-5135-11AE-CA6A-F10FA68164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CDD082-31D0-916D-AB85-C4D5DC932BF1}"/>
              </a:ext>
            </a:extLst>
          </p:cNvPr>
          <p:cNvSpPr>
            <a:spLocks noGrp="1"/>
          </p:cNvSpPr>
          <p:nvPr>
            <p:ph type="title"/>
          </p:nvPr>
        </p:nvSpPr>
        <p:spPr>
          <a:xfrm>
            <a:off x="2399641" y="274639"/>
            <a:ext cx="8527892" cy="1218200"/>
          </a:xfrm>
        </p:spPr>
        <p:txBody>
          <a:bodyPr/>
          <a:lstStyle/>
          <a:p>
            <a:r>
              <a:rPr lang="en-US" err="1">
                <a:latin typeface="Arial"/>
                <a:cs typeface="Arial"/>
              </a:rPr>
              <a:t>eSuite</a:t>
            </a:r>
            <a:r>
              <a:rPr lang="en-US">
                <a:latin typeface="Arial"/>
                <a:cs typeface="Arial"/>
              </a:rPr>
              <a:t> Measure Entry Review – Direct Install</a:t>
            </a:r>
          </a:p>
        </p:txBody>
      </p:sp>
      <p:pic>
        <p:nvPicPr>
          <p:cNvPr id="3" name="Picture 2">
            <a:extLst>
              <a:ext uri="{FF2B5EF4-FFF2-40B4-BE49-F238E27FC236}">
                <a16:creationId xmlns:a16="http://schemas.microsoft.com/office/drawing/2014/main" id="{763F1EBD-D0F1-F756-00D4-083CF9C998B7}"/>
              </a:ext>
            </a:extLst>
          </p:cNvPr>
          <p:cNvPicPr>
            <a:picLocks noChangeAspect="1"/>
          </p:cNvPicPr>
          <p:nvPr/>
        </p:nvPicPr>
        <p:blipFill>
          <a:blip r:embed="rId3"/>
          <a:stretch>
            <a:fillRect/>
          </a:stretch>
        </p:blipFill>
        <p:spPr>
          <a:xfrm>
            <a:off x="2794090" y="3930556"/>
            <a:ext cx="9525" cy="9525"/>
          </a:xfrm>
          <a:prstGeom prst="rect">
            <a:avLst/>
          </a:prstGeom>
        </p:spPr>
      </p:pic>
      <p:sp>
        <p:nvSpPr>
          <p:cNvPr id="2" name="TextBox 1">
            <a:extLst>
              <a:ext uri="{FF2B5EF4-FFF2-40B4-BE49-F238E27FC236}">
                <a16:creationId xmlns:a16="http://schemas.microsoft.com/office/drawing/2014/main" id="{069FF313-BC3B-3A7C-70AA-41534DF6760C}"/>
              </a:ext>
            </a:extLst>
          </p:cNvPr>
          <p:cNvSpPr txBox="1"/>
          <p:nvPr/>
        </p:nvSpPr>
        <p:spPr>
          <a:xfrm>
            <a:off x="545748" y="1532595"/>
            <a:ext cx="10757977" cy="769441"/>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Showerheads &amp; Aerators</a:t>
            </a:r>
            <a:r>
              <a:rPr lang="en-US" sz="1400" b="1" dirty="0">
                <a:latin typeface="Arial" panose="020B0604020202020204" pitchFamily="34" charset="0"/>
                <a:cs typeface="Arial" panose="020B0604020202020204" pitchFamily="34" charset="0"/>
              </a:rPr>
              <a:t>:</a:t>
            </a:r>
          </a:p>
          <a:p>
            <a:pPr algn="ctr"/>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u="sng" dirty="0">
                <a:latin typeface="Arial" panose="020B0604020202020204" pitchFamily="34" charset="0"/>
                <a:cs typeface="Arial" panose="020B0604020202020204" pitchFamily="34" charset="0"/>
              </a:rPr>
              <a:t>Aerators</a:t>
            </a:r>
            <a:r>
              <a:rPr lang="en-US" sz="1200" dirty="0">
                <a:latin typeface="Arial" panose="020B0604020202020204" pitchFamily="34" charset="0"/>
                <a:cs typeface="Arial" panose="020B0604020202020204" pitchFamily="34" charset="0"/>
              </a:rPr>
              <a:t>: new required fields have been added to capture the existing flow rate, the number of people in the home, &amp; number of faucets per home </a:t>
            </a:r>
            <a:r>
              <a:rPr lang="en-US" sz="1200" u="sng" dirty="0">
                <a:latin typeface="Arial" panose="020B0604020202020204" pitchFamily="34" charset="0"/>
                <a:cs typeface="Arial" panose="020B0604020202020204" pitchFamily="34" charset="0"/>
              </a:rPr>
              <a:t>Showerheads</a:t>
            </a:r>
            <a:r>
              <a:rPr lang="en-US" sz="1200" dirty="0">
                <a:latin typeface="Arial" panose="020B0604020202020204" pitchFamily="34" charset="0"/>
                <a:cs typeface="Arial" panose="020B0604020202020204" pitchFamily="34" charset="0"/>
              </a:rPr>
              <a:t>: new required fields have been added to capture the existing flow rate</a:t>
            </a:r>
          </a:p>
        </p:txBody>
      </p:sp>
      <p:pic>
        <p:nvPicPr>
          <p:cNvPr id="6" name="Picture 5">
            <a:extLst>
              <a:ext uri="{FF2B5EF4-FFF2-40B4-BE49-F238E27FC236}">
                <a16:creationId xmlns:a16="http://schemas.microsoft.com/office/drawing/2014/main" id="{AB85F0E6-A9D0-933E-321E-4692ECC6A5CD}"/>
              </a:ext>
            </a:extLst>
          </p:cNvPr>
          <p:cNvPicPr>
            <a:picLocks noChangeAspect="1"/>
          </p:cNvPicPr>
          <p:nvPr/>
        </p:nvPicPr>
        <p:blipFill>
          <a:blip r:embed="rId4"/>
          <a:srcRect t="64803"/>
          <a:stretch>
            <a:fillRect/>
          </a:stretch>
        </p:blipFill>
        <p:spPr>
          <a:xfrm>
            <a:off x="310047" y="5467445"/>
            <a:ext cx="3406036" cy="1339328"/>
          </a:xfrm>
          <a:prstGeom prst="rect">
            <a:avLst/>
          </a:prstGeom>
        </p:spPr>
      </p:pic>
      <p:pic>
        <p:nvPicPr>
          <p:cNvPr id="8" name="Picture 7">
            <a:extLst>
              <a:ext uri="{FF2B5EF4-FFF2-40B4-BE49-F238E27FC236}">
                <a16:creationId xmlns:a16="http://schemas.microsoft.com/office/drawing/2014/main" id="{DE8B50B0-A8A9-D096-8C33-FB9DEB4283DE}"/>
              </a:ext>
            </a:extLst>
          </p:cNvPr>
          <p:cNvPicPr>
            <a:picLocks noChangeAspect="1"/>
          </p:cNvPicPr>
          <p:nvPr/>
        </p:nvPicPr>
        <p:blipFill>
          <a:blip r:embed="rId5"/>
          <a:stretch>
            <a:fillRect/>
          </a:stretch>
        </p:blipFill>
        <p:spPr>
          <a:xfrm>
            <a:off x="310046" y="2365571"/>
            <a:ext cx="3425324" cy="357119"/>
          </a:xfrm>
          <a:prstGeom prst="rect">
            <a:avLst/>
          </a:prstGeom>
        </p:spPr>
      </p:pic>
      <p:pic>
        <p:nvPicPr>
          <p:cNvPr id="10" name="Picture 9">
            <a:extLst>
              <a:ext uri="{FF2B5EF4-FFF2-40B4-BE49-F238E27FC236}">
                <a16:creationId xmlns:a16="http://schemas.microsoft.com/office/drawing/2014/main" id="{CB1BA24A-36B2-F555-7C3E-CCB1B0F6C2CA}"/>
              </a:ext>
            </a:extLst>
          </p:cNvPr>
          <p:cNvPicPr>
            <a:picLocks noChangeAspect="1"/>
          </p:cNvPicPr>
          <p:nvPr/>
        </p:nvPicPr>
        <p:blipFill>
          <a:blip r:embed="rId6"/>
          <a:srcRect t="64047"/>
          <a:stretch>
            <a:fillRect/>
          </a:stretch>
        </p:blipFill>
        <p:spPr>
          <a:xfrm>
            <a:off x="4030589" y="4924292"/>
            <a:ext cx="3765046" cy="1489972"/>
          </a:xfrm>
          <a:prstGeom prst="rect">
            <a:avLst/>
          </a:prstGeom>
        </p:spPr>
      </p:pic>
      <p:pic>
        <p:nvPicPr>
          <p:cNvPr id="11" name="Picture 10">
            <a:extLst>
              <a:ext uri="{FF2B5EF4-FFF2-40B4-BE49-F238E27FC236}">
                <a16:creationId xmlns:a16="http://schemas.microsoft.com/office/drawing/2014/main" id="{C8FC282C-9980-E414-69F3-083E08D56F2A}"/>
              </a:ext>
            </a:extLst>
          </p:cNvPr>
          <p:cNvPicPr>
            <a:picLocks noChangeAspect="1"/>
          </p:cNvPicPr>
          <p:nvPr/>
        </p:nvPicPr>
        <p:blipFill>
          <a:blip r:embed="rId7">
            <a:extLst>
              <a:ext uri="{28A0092B-C50C-407E-A947-70E740481C1C}">
                <a14:useLocalDpi xmlns:a14="http://schemas.microsoft.com/office/drawing/2010/main" val="0"/>
              </a:ext>
            </a:extLst>
          </a:blip>
          <a:srcRect t="-2028" b="-351"/>
          <a:stretch>
            <a:fillRect/>
          </a:stretch>
        </p:blipFill>
        <p:spPr>
          <a:xfrm>
            <a:off x="345342" y="2682741"/>
            <a:ext cx="3399553" cy="2717861"/>
          </a:xfrm>
          <a:prstGeom prst="rect">
            <a:avLst/>
          </a:prstGeom>
        </p:spPr>
      </p:pic>
      <p:pic>
        <p:nvPicPr>
          <p:cNvPr id="12" name="Picture 11">
            <a:extLst>
              <a:ext uri="{FF2B5EF4-FFF2-40B4-BE49-F238E27FC236}">
                <a16:creationId xmlns:a16="http://schemas.microsoft.com/office/drawing/2014/main" id="{1D68C330-BA97-B259-56FC-ED57F647191A}"/>
              </a:ext>
            </a:extLst>
          </p:cNvPr>
          <p:cNvPicPr>
            <a:picLocks noChangeAspect="1"/>
          </p:cNvPicPr>
          <p:nvPr/>
        </p:nvPicPr>
        <p:blipFill>
          <a:blip r:embed="rId8">
            <a:extLst>
              <a:ext uri="{28A0092B-C50C-407E-A947-70E740481C1C}">
                <a14:useLocalDpi xmlns:a14="http://schemas.microsoft.com/office/drawing/2010/main" val="0"/>
              </a:ext>
            </a:extLst>
          </a:blip>
          <a:srcRect l="208" r="216"/>
          <a:stretch>
            <a:fillRect/>
          </a:stretch>
        </p:blipFill>
        <p:spPr>
          <a:xfrm>
            <a:off x="4072381" y="2911605"/>
            <a:ext cx="3643405" cy="1986439"/>
          </a:xfrm>
          <a:prstGeom prst="rect">
            <a:avLst/>
          </a:prstGeom>
        </p:spPr>
      </p:pic>
      <p:pic>
        <p:nvPicPr>
          <p:cNvPr id="14" name="Picture 13">
            <a:extLst>
              <a:ext uri="{FF2B5EF4-FFF2-40B4-BE49-F238E27FC236}">
                <a16:creationId xmlns:a16="http://schemas.microsoft.com/office/drawing/2014/main" id="{461F2C72-4612-0261-6C36-58F4D52ECEE6}"/>
              </a:ext>
            </a:extLst>
          </p:cNvPr>
          <p:cNvPicPr>
            <a:picLocks noChangeAspect="1"/>
          </p:cNvPicPr>
          <p:nvPr/>
        </p:nvPicPr>
        <p:blipFill>
          <a:blip r:embed="rId9"/>
          <a:srcRect l="490"/>
          <a:stretch>
            <a:fillRect/>
          </a:stretch>
        </p:blipFill>
        <p:spPr>
          <a:xfrm>
            <a:off x="4048044" y="2399888"/>
            <a:ext cx="3739811" cy="362824"/>
          </a:xfrm>
          <a:prstGeom prst="rect">
            <a:avLst/>
          </a:prstGeom>
        </p:spPr>
      </p:pic>
      <p:pic>
        <p:nvPicPr>
          <p:cNvPr id="16" name="Picture 15">
            <a:extLst>
              <a:ext uri="{FF2B5EF4-FFF2-40B4-BE49-F238E27FC236}">
                <a16:creationId xmlns:a16="http://schemas.microsoft.com/office/drawing/2014/main" id="{AED91234-1637-BBEA-48DB-1E86A8222F4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060994" y="2749436"/>
            <a:ext cx="3819650" cy="1618295"/>
          </a:xfrm>
          <a:prstGeom prst="rect">
            <a:avLst/>
          </a:prstGeom>
        </p:spPr>
      </p:pic>
      <p:pic>
        <p:nvPicPr>
          <p:cNvPr id="18" name="Picture 17">
            <a:extLst>
              <a:ext uri="{FF2B5EF4-FFF2-40B4-BE49-F238E27FC236}">
                <a16:creationId xmlns:a16="http://schemas.microsoft.com/office/drawing/2014/main" id="{82BD134B-5F0D-0106-6CCC-25DB16CF3954}"/>
              </a:ext>
            </a:extLst>
          </p:cNvPr>
          <p:cNvPicPr>
            <a:picLocks noChangeAspect="1"/>
          </p:cNvPicPr>
          <p:nvPr/>
        </p:nvPicPr>
        <p:blipFill>
          <a:blip r:embed="rId11"/>
          <a:stretch>
            <a:fillRect/>
          </a:stretch>
        </p:blipFill>
        <p:spPr>
          <a:xfrm>
            <a:off x="8091392" y="4403924"/>
            <a:ext cx="3789252" cy="1522468"/>
          </a:xfrm>
          <a:prstGeom prst="rect">
            <a:avLst/>
          </a:prstGeom>
        </p:spPr>
      </p:pic>
      <p:pic>
        <p:nvPicPr>
          <p:cNvPr id="20" name="Picture 19">
            <a:extLst>
              <a:ext uri="{FF2B5EF4-FFF2-40B4-BE49-F238E27FC236}">
                <a16:creationId xmlns:a16="http://schemas.microsoft.com/office/drawing/2014/main" id="{C1F2C20D-000B-71E7-CE4B-7671511F174F}"/>
              </a:ext>
            </a:extLst>
          </p:cNvPr>
          <p:cNvPicPr>
            <a:picLocks noChangeAspect="1"/>
          </p:cNvPicPr>
          <p:nvPr/>
        </p:nvPicPr>
        <p:blipFill>
          <a:blip r:embed="rId12"/>
          <a:stretch>
            <a:fillRect/>
          </a:stretch>
        </p:blipFill>
        <p:spPr>
          <a:xfrm>
            <a:off x="8078866" y="2373762"/>
            <a:ext cx="3767782" cy="362823"/>
          </a:xfrm>
          <a:prstGeom prst="rect">
            <a:avLst/>
          </a:prstGeom>
        </p:spPr>
      </p:pic>
      <p:sp>
        <p:nvSpPr>
          <p:cNvPr id="21" name="Rectangle 20">
            <a:extLst>
              <a:ext uri="{FF2B5EF4-FFF2-40B4-BE49-F238E27FC236}">
                <a16:creationId xmlns:a16="http://schemas.microsoft.com/office/drawing/2014/main" id="{5DABC03C-738D-3207-E169-046C6625C453}"/>
              </a:ext>
            </a:extLst>
          </p:cNvPr>
          <p:cNvSpPr/>
          <p:nvPr/>
        </p:nvSpPr>
        <p:spPr>
          <a:xfrm>
            <a:off x="301178" y="2340170"/>
            <a:ext cx="3459448" cy="4452516"/>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FF7B357-ACF2-3269-9CDA-5A898AE6CB5C}"/>
              </a:ext>
            </a:extLst>
          </p:cNvPr>
          <p:cNvSpPr/>
          <p:nvPr/>
        </p:nvSpPr>
        <p:spPr>
          <a:xfrm>
            <a:off x="8047563" y="2340170"/>
            <a:ext cx="3880675" cy="3618765"/>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408A55B-DC16-F28A-4957-623D6C4DD741}"/>
              </a:ext>
            </a:extLst>
          </p:cNvPr>
          <p:cNvSpPr/>
          <p:nvPr/>
        </p:nvSpPr>
        <p:spPr>
          <a:xfrm>
            <a:off x="4014858" y="2340170"/>
            <a:ext cx="3771908" cy="4074094"/>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8B67157-8C29-B23A-26CE-1B723A6D7879}"/>
              </a:ext>
            </a:extLst>
          </p:cNvPr>
          <p:cNvSpPr/>
          <p:nvPr/>
        </p:nvSpPr>
        <p:spPr>
          <a:xfrm>
            <a:off x="344253" y="2709785"/>
            <a:ext cx="1195874" cy="14328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5" name="Rectangle 24">
            <a:extLst>
              <a:ext uri="{FF2B5EF4-FFF2-40B4-BE49-F238E27FC236}">
                <a16:creationId xmlns:a16="http://schemas.microsoft.com/office/drawing/2014/main" id="{D4504D6C-A229-5AF4-5642-446A9BE72F06}"/>
              </a:ext>
            </a:extLst>
          </p:cNvPr>
          <p:cNvSpPr/>
          <p:nvPr/>
        </p:nvSpPr>
        <p:spPr>
          <a:xfrm>
            <a:off x="344253" y="3126873"/>
            <a:ext cx="1479218" cy="14328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6" name="Rectangle 25">
            <a:extLst>
              <a:ext uri="{FF2B5EF4-FFF2-40B4-BE49-F238E27FC236}">
                <a16:creationId xmlns:a16="http://schemas.microsoft.com/office/drawing/2014/main" id="{60E41536-9F39-CE8E-EE53-0ECC834CF7B2}"/>
              </a:ext>
            </a:extLst>
          </p:cNvPr>
          <p:cNvSpPr/>
          <p:nvPr/>
        </p:nvSpPr>
        <p:spPr>
          <a:xfrm>
            <a:off x="4071292" y="2913069"/>
            <a:ext cx="1397683" cy="171864"/>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8" name="Rectangle 27">
            <a:extLst>
              <a:ext uri="{FF2B5EF4-FFF2-40B4-BE49-F238E27FC236}">
                <a16:creationId xmlns:a16="http://schemas.microsoft.com/office/drawing/2014/main" id="{1FC450EE-E623-FA21-DAA5-0E40B236A79D}"/>
              </a:ext>
            </a:extLst>
          </p:cNvPr>
          <p:cNvSpPr/>
          <p:nvPr/>
        </p:nvSpPr>
        <p:spPr>
          <a:xfrm>
            <a:off x="8091392" y="2726286"/>
            <a:ext cx="1479218" cy="171864"/>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7" name="TextBox 6">
            <a:extLst>
              <a:ext uri="{FF2B5EF4-FFF2-40B4-BE49-F238E27FC236}">
                <a16:creationId xmlns:a16="http://schemas.microsoft.com/office/drawing/2014/main" id="{E0FE39A6-0578-34E8-1F1C-33A70A419DD4}"/>
              </a:ext>
            </a:extLst>
          </p:cNvPr>
          <p:cNvSpPr txBox="1"/>
          <p:nvPr/>
        </p:nvSpPr>
        <p:spPr>
          <a:xfrm>
            <a:off x="6043741" y="2470384"/>
            <a:ext cx="1599479" cy="646331"/>
          </a:xfrm>
          <a:prstGeom prst="rect">
            <a:avLst/>
          </a:prstGeom>
          <a:solidFill>
            <a:schemeClr val="bg1"/>
          </a:solidFill>
          <a:ln>
            <a:solidFill>
              <a:srgbClr val="185A7D"/>
            </a:solidFill>
          </a:ln>
        </p:spPr>
        <p:txBody>
          <a:bodyPr wrap="square" rtlCol="0">
            <a:spAutoFit/>
          </a:bodyPr>
          <a:lstStyle/>
          <a:p>
            <a:pPr algn="ctr"/>
            <a:r>
              <a:rPr lang="en-US" sz="900" dirty="0">
                <a:latin typeface="Arial" panose="020B0604020202020204" pitchFamily="34" charset="0"/>
                <a:cs typeface="Arial" panose="020B0604020202020204" pitchFamily="34" charset="0"/>
              </a:rPr>
              <a:t>If the GPM of the existing unit is not clearly indicated, please perform a flow test to verify its actual GPM.</a:t>
            </a:r>
          </a:p>
        </p:txBody>
      </p:sp>
      <p:pic>
        <p:nvPicPr>
          <p:cNvPr id="13" name="Picture 12">
            <a:extLst>
              <a:ext uri="{FF2B5EF4-FFF2-40B4-BE49-F238E27FC236}">
                <a16:creationId xmlns:a16="http://schemas.microsoft.com/office/drawing/2014/main" id="{6584D1C6-3253-AD8A-C235-4626A41209AA}"/>
              </a:ext>
            </a:extLst>
          </p:cNvPr>
          <p:cNvPicPr>
            <a:picLocks noChangeAspect="1"/>
          </p:cNvPicPr>
          <p:nvPr/>
        </p:nvPicPr>
        <p:blipFill>
          <a:blip r:embed="rId13"/>
          <a:srcRect l="3432" r="1333"/>
          <a:stretch>
            <a:fillRect/>
          </a:stretch>
        </p:blipFill>
        <p:spPr>
          <a:xfrm>
            <a:off x="8250732" y="5529940"/>
            <a:ext cx="3424050" cy="1175197"/>
          </a:xfrm>
          <a:prstGeom prst="rect">
            <a:avLst/>
          </a:prstGeom>
          <a:ln>
            <a:solidFill>
              <a:srgbClr val="185A7D"/>
            </a:solidFill>
          </a:ln>
        </p:spPr>
      </p:pic>
      <p:cxnSp>
        <p:nvCxnSpPr>
          <p:cNvPr id="17" name="Connector: Elbow 16">
            <a:extLst>
              <a:ext uri="{FF2B5EF4-FFF2-40B4-BE49-F238E27FC236}">
                <a16:creationId xmlns:a16="http://schemas.microsoft.com/office/drawing/2014/main" id="{5651C6AC-4780-B00C-C5A8-114D0B97857B}"/>
              </a:ext>
            </a:extLst>
          </p:cNvPr>
          <p:cNvCxnSpPr>
            <a:cxnSpLocks/>
            <a:stCxn id="7" idx="2"/>
            <a:endCxn id="13" idx="1"/>
          </p:cNvCxnSpPr>
          <p:nvPr/>
        </p:nvCxnSpPr>
        <p:spPr>
          <a:xfrm rot="16200000" flipH="1">
            <a:off x="6046694" y="3913501"/>
            <a:ext cx="3000824" cy="1407251"/>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7C1F8170-17CE-CE33-75FF-A2DAE7D10366}"/>
              </a:ext>
            </a:extLst>
          </p:cNvPr>
          <p:cNvSpPr/>
          <p:nvPr/>
        </p:nvSpPr>
        <p:spPr>
          <a:xfrm>
            <a:off x="343737" y="3536526"/>
            <a:ext cx="1479218" cy="14328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1745560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38115-1695-9A02-0FC5-553F1DA5229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696ADC-A339-2C73-FE5A-DA7C65397884}"/>
              </a:ext>
            </a:extLst>
          </p:cNvPr>
          <p:cNvSpPr>
            <a:spLocks noGrp="1"/>
          </p:cNvSpPr>
          <p:nvPr>
            <p:ph sz="half" idx="1"/>
          </p:nvPr>
        </p:nvSpPr>
        <p:spPr>
          <a:xfrm>
            <a:off x="609600" y="1547952"/>
            <a:ext cx="5384800" cy="4525963"/>
          </a:xfrm>
        </p:spPr>
        <p:txBody>
          <a:bodyPr/>
          <a:lstStyle/>
          <a:p>
            <a:pPr marL="0" indent="0" algn="ctr">
              <a:buNone/>
            </a:pPr>
            <a:r>
              <a:rPr lang="en-US" sz="1400" b="1" u="sng" dirty="0"/>
              <a:t>Advanced Smart (Tier 2) Power Strip</a:t>
            </a:r>
            <a:r>
              <a:rPr lang="en-US" sz="1400" b="1" dirty="0"/>
              <a:t>:</a:t>
            </a:r>
          </a:p>
          <a:p>
            <a:r>
              <a:rPr lang="en-US" sz="1200" dirty="0"/>
              <a:t>Existing power strips should </a:t>
            </a:r>
            <a:r>
              <a:rPr lang="en-US" sz="1200" u="sng" dirty="0"/>
              <a:t>only</a:t>
            </a:r>
            <a:r>
              <a:rPr lang="en-US" sz="1200" dirty="0"/>
              <a:t> be replaced with a Tier 2 power strip in high-use areas, such as entertainment centers or home offices.</a:t>
            </a:r>
          </a:p>
          <a:p>
            <a:r>
              <a:rPr lang="en-US" sz="1200" dirty="0"/>
              <a:t>New Tier 2 power strips can be installed if one is needed in a high-use area as described above. </a:t>
            </a:r>
          </a:p>
          <a:p>
            <a:r>
              <a:rPr lang="en-US" sz="1200" b="1" dirty="0"/>
              <a:t>Tier 2 vs. Tier 1</a:t>
            </a:r>
            <a:r>
              <a:rPr lang="en-US" sz="1200" dirty="0"/>
              <a:t>: Tier 2 power strips include an automatic shutoff sensor to save energy when devices are idle; Tier 1 strips do not.</a:t>
            </a:r>
          </a:p>
          <a:p>
            <a:endParaRPr lang="en-US" sz="1400" dirty="0"/>
          </a:p>
        </p:txBody>
      </p:sp>
      <p:sp>
        <p:nvSpPr>
          <p:cNvPr id="6" name="Content Placeholder 5">
            <a:extLst>
              <a:ext uri="{FF2B5EF4-FFF2-40B4-BE49-F238E27FC236}">
                <a16:creationId xmlns:a16="http://schemas.microsoft.com/office/drawing/2014/main" id="{4C0C28EB-B5B0-4162-0FA6-B4F24009242F}"/>
              </a:ext>
            </a:extLst>
          </p:cNvPr>
          <p:cNvSpPr>
            <a:spLocks noGrp="1"/>
          </p:cNvSpPr>
          <p:nvPr>
            <p:ph sz="half" idx="2"/>
          </p:nvPr>
        </p:nvSpPr>
        <p:spPr>
          <a:xfrm>
            <a:off x="6197600" y="1547952"/>
            <a:ext cx="5384800" cy="4525963"/>
          </a:xfrm>
        </p:spPr>
        <p:txBody>
          <a:bodyPr/>
          <a:lstStyle/>
          <a:p>
            <a:pPr marL="0" indent="0" algn="ctr">
              <a:buNone/>
            </a:pPr>
            <a:r>
              <a:rPr lang="en-US" sz="1400" b="1" u="sng" dirty="0" err="1"/>
              <a:t>WiFi</a:t>
            </a:r>
            <a:r>
              <a:rPr lang="en-US" sz="1400" b="1" u="sng" dirty="0"/>
              <a:t> Enabled Smart Thermostat</a:t>
            </a:r>
            <a:r>
              <a:rPr lang="en-US" sz="1400" b="1" dirty="0"/>
              <a:t>:</a:t>
            </a:r>
            <a:endParaRPr lang="en-US" sz="1400" b="1" u="sng" dirty="0"/>
          </a:p>
          <a:p>
            <a:r>
              <a:rPr lang="en-US" sz="1200" dirty="0"/>
              <a:t>New required fields have been added to capture the AC &amp; Heating efficiency, with help text provided for guidance if the values are unknown</a:t>
            </a:r>
          </a:p>
        </p:txBody>
      </p:sp>
      <p:pic>
        <p:nvPicPr>
          <p:cNvPr id="3" name="Picture 2">
            <a:extLst>
              <a:ext uri="{FF2B5EF4-FFF2-40B4-BE49-F238E27FC236}">
                <a16:creationId xmlns:a16="http://schemas.microsoft.com/office/drawing/2014/main" id="{FFB4C3B3-7072-B333-C7A8-C8DA333F73EB}"/>
              </a:ext>
            </a:extLst>
          </p:cNvPr>
          <p:cNvPicPr>
            <a:picLocks noChangeAspect="1"/>
          </p:cNvPicPr>
          <p:nvPr/>
        </p:nvPicPr>
        <p:blipFill>
          <a:blip r:embed="rId3"/>
          <a:stretch>
            <a:fillRect/>
          </a:stretch>
        </p:blipFill>
        <p:spPr>
          <a:xfrm>
            <a:off x="6091238" y="3424238"/>
            <a:ext cx="9525" cy="9525"/>
          </a:xfrm>
          <a:prstGeom prst="rect">
            <a:avLst/>
          </a:prstGeom>
        </p:spPr>
      </p:pic>
      <p:pic>
        <p:nvPicPr>
          <p:cNvPr id="8" name="Picture 7">
            <a:extLst>
              <a:ext uri="{FF2B5EF4-FFF2-40B4-BE49-F238E27FC236}">
                <a16:creationId xmlns:a16="http://schemas.microsoft.com/office/drawing/2014/main" id="{D760BFCB-27B0-4E25-405F-C97E0B898280}"/>
              </a:ext>
            </a:extLst>
          </p:cNvPr>
          <p:cNvPicPr>
            <a:picLocks noChangeAspect="1"/>
          </p:cNvPicPr>
          <p:nvPr/>
        </p:nvPicPr>
        <p:blipFill>
          <a:blip r:embed="rId4"/>
          <a:stretch>
            <a:fillRect/>
          </a:stretch>
        </p:blipFill>
        <p:spPr>
          <a:xfrm>
            <a:off x="1367739" y="3076358"/>
            <a:ext cx="4077254" cy="3682499"/>
          </a:xfrm>
          <a:prstGeom prst="rect">
            <a:avLst/>
          </a:prstGeom>
          <a:ln>
            <a:solidFill>
              <a:srgbClr val="185A7D"/>
            </a:solidFill>
          </a:ln>
        </p:spPr>
      </p:pic>
      <p:pic>
        <p:nvPicPr>
          <p:cNvPr id="10" name="Picture 9">
            <a:extLst>
              <a:ext uri="{FF2B5EF4-FFF2-40B4-BE49-F238E27FC236}">
                <a16:creationId xmlns:a16="http://schemas.microsoft.com/office/drawing/2014/main" id="{17EFFF61-8185-0CC1-0C8E-2C64AB1F6195}"/>
              </a:ext>
            </a:extLst>
          </p:cNvPr>
          <p:cNvPicPr>
            <a:picLocks noChangeAspect="1"/>
          </p:cNvPicPr>
          <p:nvPr/>
        </p:nvPicPr>
        <p:blipFill>
          <a:blip r:embed="rId5"/>
          <a:stretch>
            <a:fillRect/>
          </a:stretch>
        </p:blipFill>
        <p:spPr>
          <a:xfrm>
            <a:off x="7289074" y="2696203"/>
            <a:ext cx="3370217" cy="3215749"/>
          </a:xfrm>
          <a:prstGeom prst="rect">
            <a:avLst/>
          </a:prstGeom>
        </p:spPr>
      </p:pic>
      <p:pic>
        <p:nvPicPr>
          <p:cNvPr id="12" name="Picture 11">
            <a:extLst>
              <a:ext uri="{FF2B5EF4-FFF2-40B4-BE49-F238E27FC236}">
                <a16:creationId xmlns:a16="http://schemas.microsoft.com/office/drawing/2014/main" id="{63981675-5711-C070-E669-E126690B556E}"/>
              </a:ext>
            </a:extLst>
          </p:cNvPr>
          <p:cNvPicPr>
            <a:picLocks noChangeAspect="1"/>
          </p:cNvPicPr>
          <p:nvPr/>
        </p:nvPicPr>
        <p:blipFill>
          <a:blip r:embed="rId6"/>
          <a:stretch>
            <a:fillRect/>
          </a:stretch>
        </p:blipFill>
        <p:spPr>
          <a:xfrm>
            <a:off x="7358743" y="5709979"/>
            <a:ext cx="3306156" cy="1057588"/>
          </a:xfrm>
          <a:prstGeom prst="rect">
            <a:avLst/>
          </a:prstGeom>
        </p:spPr>
      </p:pic>
      <p:pic>
        <p:nvPicPr>
          <p:cNvPr id="14" name="Picture 13">
            <a:extLst>
              <a:ext uri="{FF2B5EF4-FFF2-40B4-BE49-F238E27FC236}">
                <a16:creationId xmlns:a16="http://schemas.microsoft.com/office/drawing/2014/main" id="{582E39AE-1611-6C06-CF91-65797B25F36E}"/>
              </a:ext>
            </a:extLst>
          </p:cNvPr>
          <p:cNvPicPr>
            <a:picLocks noChangeAspect="1"/>
          </p:cNvPicPr>
          <p:nvPr/>
        </p:nvPicPr>
        <p:blipFill>
          <a:blip r:embed="rId7"/>
          <a:stretch>
            <a:fillRect/>
          </a:stretch>
        </p:blipFill>
        <p:spPr>
          <a:xfrm>
            <a:off x="7358743" y="2356974"/>
            <a:ext cx="3300548" cy="325680"/>
          </a:xfrm>
          <a:prstGeom prst="rect">
            <a:avLst/>
          </a:prstGeom>
        </p:spPr>
      </p:pic>
      <p:sp>
        <p:nvSpPr>
          <p:cNvPr id="15" name="Rectangle 14">
            <a:extLst>
              <a:ext uri="{FF2B5EF4-FFF2-40B4-BE49-F238E27FC236}">
                <a16:creationId xmlns:a16="http://schemas.microsoft.com/office/drawing/2014/main" id="{30F3F156-36D6-9093-A770-E31D2A636489}"/>
              </a:ext>
            </a:extLst>
          </p:cNvPr>
          <p:cNvSpPr/>
          <p:nvPr/>
        </p:nvSpPr>
        <p:spPr>
          <a:xfrm>
            <a:off x="7289074" y="2348264"/>
            <a:ext cx="3370217" cy="4410593"/>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F9E1CC-03DD-E909-FDF4-456A36AF1AF0}"/>
              </a:ext>
            </a:extLst>
          </p:cNvPr>
          <p:cNvSpPr/>
          <p:nvPr/>
        </p:nvSpPr>
        <p:spPr>
          <a:xfrm>
            <a:off x="7358743" y="4534931"/>
            <a:ext cx="615676" cy="148655"/>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8" name="Rectangle 17">
            <a:extLst>
              <a:ext uri="{FF2B5EF4-FFF2-40B4-BE49-F238E27FC236}">
                <a16:creationId xmlns:a16="http://schemas.microsoft.com/office/drawing/2014/main" id="{9C2E9AF3-CFD4-CBB0-1B83-DB4B045C04CE}"/>
              </a:ext>
            </a:extLst>
          </p:cNvPr>
          <p:cNvSpPr/>
          <p:nvPr/>
        </p:nvSpPr>
        <p:spPr>
          <a:xfrm>
            <a:off x="7365965" y="4971396"/>
            <a:ext cx="916798" cy="148655"/>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pic>
        <p:nvPicPr>
          <p:cNvPr id="20" name="Picture 19">
            <a:extLst>
              <a:ext uri="{FF2B5EF4-FFF2-40B4-BE49-F238E27FC236}">
                <a16:creationId xmlns:a16="http://schemas.microsoft.com/office/drawing/2014/main" id="{0BDDA292-1767-381A-19F8-C5260EB7F52E}"/>
              </a:ext>
            </a:extLst>
          </p:cNvPr>
          <p:cNvPicPr>
            <a:picLocks noChangeAspect="1"/>
          </p:cNvPicPr>
          <p:nvPr/>
        </p:nvPicPr>
        <p:blipFill>
          <a:blip r:embed="rId8"/>
          <a:srcRect t="17621"/>
          <a:stretch>
            <a:fillRect/>
          </a:stretch>
        </p:blipFill>
        <p:spPr>
          <a:xfrm>
            <a:off x="7337759" y="4815532"/>
            <a:ext cx="3160368" cy="148655"/>
          </a:xfrm>
          <a:prstGeom prst="rect">
            <a:avLst/>
          </a:prstGeom>
        </p:spPr>
      </p:pic>
      <p:sp>
        <p:nvSpPr>
          <p:cNvPr id="22" name="Title 3">
            <a:extLst>
              <a:ext uri="{FF2B5EF4-FFF2-40B4-BE49-F238E27FC236}">
                <a16:creationId xmlns:a16="http://schemas.microsoft.com/office/drawing/2014/main" id="{A8D521FC-1560-3CA4-705B-528AC9185A16}"/>
              </a:ext>
            </a:extLst>
          </p:cNvPr>
          <p:cNvSpPr txBox="1">
            <a:spLocks/>
          </p:cNvSpPr>
          <p:nvPr/>
        </p:nvSpPr>
        <p:spPr bwMode="auto">
          <a:xfrm>
            <a:off x="2399641" y="274639"/>
            <a:ext cx="8527892" cy="12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ctr" defTabSz="342900" rtl="0" eaLnBrk="0" fontAlgn="base" hangingPunct="0">
              <a:spcBef>
                <a:spcPct val="0"/>
              </a:spcBef>
              <a:spcAft>
                <a:spcPct val="0"/>
              </a:spcAft>
              <a:defRPr sz="2700" b="1" kern="1200">
                <a:solidFill>
                  <a:schemeClr val="tx1"/>
                </a:solidFill>
                <a:latin typeface="Arial" panose="020B0604020202020204" pitchFamily="34" charset="0"/>
                <a:ea typeface="+mj-ea"/>
                <a:cs typeface="Arial" panose="020B0604020202020204" pitchFamily="34" charset="0"/>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r>
              <a:rPr lang="en-US" sz="2400">
                <a:latin typeface="Arial"/>
                <a:cs typeface="Arial"/>
              </a:rPr>
              <a:t>eSuite Measure Entry Review – Direct Install</a:t>
            </a:r>
            <a:endParaRPr lang="en-US">
              <a:latin typeface="Arial"/>
              <a:cs typeface="Arial"/>
            </a:endParaRPr>
          </a:p>
        </p:txBody>
      </p:sp>
    </p:spTree>
    <p:extLst>
      <p:ext uri="{BB962C8B-B14F-4D97-AF65-F5344CB8AC3E}">
        <p14:creationId xmlns:p14="http://schemas.microsoft.com/office/powerpoint/2010/main" val="3937376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9F19F-7880-D7D9-9388-27EF9C3F117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7D727D-C487-A0A5-31DB-CDD405600241}"/>
              </a:ext>
            </a:extLst>
          </p:cNvPr>
          <p:cNvSpPr>
            <a:spLocks noGrp="1"/>
          </p:cNvSpPr>
          <p:nvPr>
            <p:ph sz="half" idx="1"/>
          </p:nvPr>
        </p:nvSpPr>
        <p:spPr/>
        <p:txBody>
          <a:bodyPr/>
          <a:lstStyle/>
          <a:p>
            <a:pPr marL="0" indent="0" algn="ctr">
              <a:buNone/>
            </a:pPr>
            <a:r>
              <a:rPr lang="en-US" sz="1400" b="1" u="sng" dirty="0"/>
              <a:t>Energy Star Air Purifier</a:t>
            </a:r>
            <a:r>
              <a:rPr lang="en-US" sz="1400" b="1" dirty="0"/>
              <a:t>:</a:t>
            </a:r>
            <a:endParaRPr lang="en-US" sz="1400" b="1" u="sng" dirty="0"/>
          </a:p>
        </p:txBody>
      </p:sp>
      <p:sp>
        <p:nvSpPr>
          <p:cNvPr id="6" name="Content Placeholder 5">
            <a:extLst>
              <a:ext uri="{FF2B5EF4-FFF2-40B4-BE49-F238E27FC236}">
                <a16:creationId xmlns:a16="http://schemas.microsoft.com/office/drawing/2014/main" id="{FA17C508-C32C-F213-A3C3-CF578C9BFA26}"/>
              </a:ext>
            </a:extLst>
          </p:cNvPr>
          <p:cNvSpPr>
            <a:spLocks noGrp="1"/>
          </p:cNvSpPr>
          <p:nvPr>
            <p:ph sz="half" idx="2"/>
          </p:nvPr>
        </p:nvSpPr>
        <p:spPr/>
        <p:txBody>
          <a:bodyPr/>
          <a:lstStyle/>
          <a:p>
            <a:pPr marL="0" indent="0" algn="ctr">
              <a:buNone/>
            </a:pPr>
            <a:r>
              <a:rPr lang="en-US" sz="1400" b="1" u="sng" dirty="0"/>
              <a:t>Energy Star Dehumidifier</a:t>
            </a:r>
            <a:r>
              <a:rPr lang="en-US" sz="1400" b="1" dirty="0"/>
              <a:t>:</a:t>
            </a:r>
            <a:endParaRPr lang="en-US" sz="1400" b="1" u="sng" dirty="0"/>
          </a:p>
          <a:p>
            <a:endParaRPr lang="en-US" dirty="0"/>
          </a:p>
        </p:txBody>
      </p:sp>
      <p:pic>
        <p:nvPicPr>
          <p:cNvPr id="3" name="Picture 2">
            <a:extLst>
              <a:ext uri="{FF2B5EF4-FFF2-40B4-BE49-F238E27FC236}">
                <a16:creationId xmlns:a16="http://schemas.microsoft.com/office/drawing/2014/main" id="{822F7768-0CFD-ED74-F51A-AEB9B3CA8FDF}"/>
              </a:ext>
            </a:extLst>
          </p:cNvPr>
          <p:cNvPicPr>
            <a:picLocks noChangeAspect="1"/>
          </p:cNvPicPr>
          <p:nvPr/>
        </p:nvPicPr>
        <p:blipFill>
          <a:blip r:embed="rId3"/>
          <a:stretch>
            <a:fillRect/>
          </a:stretch>
        </p:blipFill>
        <p:spPr>
          <a:xfrm>
            <a:off x="5890271" y="3463817"/>
            <a:ext cx="9525" cy="9525"/>
          </a:xfrm>
          <a:prstGeom prst="rect">
            <a:avLst/>
          </a:prstGeom>
        </p:spPr>
      </p:pic>
      <p:pic>
        <p:nvPicPr>
          <p:cNvPr id="7" name="Picture 6">
            <a:extLst>
              <a:ext uri="{FF2B5EF4-FFF2-40B4-BE49-F238E27FC236}">
                <a16:creationId xmlns:a16="http://schemas.microsoft.com/office/drawing/2014/main" id="{F78F0495-C4AD-1493-A478-FDCCDC8E4DF3}"/>
              </a:ext>
            </a:extLst>
          </p:cNvPr>
          <p:cNvPicPr>
            <a:picLocks noChangeAspect="1"/>
          </p:cNvPicPr>
          <p:nvPr/>
        </p:nvPicPr>
        <p:blipFill>
          <a:blip r:embed="rId4"/>
          <a:stretch>
            <a:fillRect/>
          </a:stretch>
        </p:blipFill>
        <p:spPr>
          <a:xfrm>
            <a:off x="1358213" y="2471281"/>
            <a:ext cx="3996735" cy="4112081"/>
          </a:xfrm>
          <a:prstGeom prst="rect">
            <a:avLst/>
          </a:prstGeom>
        </p:spPr>
      </p:pic>
      <p:pic>
        <p:nvPicPr>
          <p:cNvPr id="9" name="Picture 8">
            <a:extLst>
              <a:ext uri="{FF2B5EF4-FFF2-40B4-BE49-F238E27FC236}">
                <a16:creationId xmlns:a16="http://schemas.microsoft.com/office/drawing/2014/main" id="{89183054-F909-DDE9-06BB-4C04773CA8A8}"/>
              </a:ext>
            </a:extLst>
          </p:cNvPr>
          <p:cNvPicPr>
            <a:picLocks noChangeAspect="1"/>
          </p:cNvPicPr>
          <p:nvPr/>
        </p:nvPicPr>
        <p:blipFill>
          <a:blip r:embed="rId5"/>
          <a:stretch>
            <a:fillRect/>
          </a:stretch>
        </p:blipFill>
        <p:spPr>
          <a:xfrm>
            <a:off x="1358213" y="2088630"/>
            <a:ext cx="3996735" cy="355759"/>
          </a:xfrm>
          <a:prstGeom prst="rect">
            <a:avLst/>
          </a:prstGeom>
        </p:spPr>
      </p:pic>
      <p:pic>
        <p:nvPicPr>
          <p:cNvPr id="11" name="Picture 10">
            <a:extLst>
              <a:ext uri="{FF2B5EF4-FFF2-40B4-BE49-F238E27FC236}">
                <a16:creationId xmlns:a16="http://schemas.microsoft.com/office/drawing/2014/main" id="{DD567340-121A-2AA0-CC97-105C1C5414D0}"/>
              </a:ext>
            </a:extLst>
          </p:cNvPr>
          <p:cNvPicPr>
            <a:picLocks noChangeAspect="1"/>
          </p:cNvPicPr>
          <p:nvPr/>
        </p:nvPicPr>
        <p:blipFill>
          <a:blip r:embed="rId6"/>
          <a:stretch>
            <a:fillRect/>
          </a:stretch>
        </p:blipFill>
        <p:spPr>
          <a:xfrm>
            <a:off x="7004661" y="2444389"/>
            <a:ext cx="4007437" cy="4169120"/>
          </a:xfrm>
          <a:prstGeom prst="rect">
            <a:avLst/>
          </a:prstGeom>
        </p:spPr>
      </p:pic>
      <p:pic>
        <p:nvPicPr>
          <p:cNvPr id="13" name="Picture 12">
            <a:extLst>
              <a:ext uri="{FF2B5EF4-FFF2-40B4-BE49-F238E27FC236}">
                <a16:creationId xmlns:a16="http://schemas.microsoft.com/office/drawing/2014/main" id="{186434A6-60DE-8ACE-B050-C72544F0F75C}"/>
              </a:ext>
            </a:extLst>
          </p:cNvPr>
          <p:cNvPicPr>
            <a:picLocks noChangeAspect="1"/>
          </p:cNvPicPr>
          <p:nvPr/>
        </p:nvPicPr>
        <p:blipFill>
          <a:blip r:embed="rId7"/>
          <a:stretch>
            <a:fillRect/>
          </a:stretch>
        </p:blipFill>
        <p:spPr>
          <a:xfrm>
            <a:off x="7004661" y="2019813"/>
            <a:ext cx="4007437" cy="376909"/>
          </a:xfrm>
          <a:prstGeom prst="rect">
            <a:avLst/>
          </a:prstGeom>
        </p:spPr>
      </p:pic>
      <p:sp>
        <p:nvSpPr>
          <p:cNvPr id="14" name="Rectangle 13">
            <a:extLst>
              <a:ext uri="{FF2B5EF4-FFF2-40B4-BE49-F238E27FC236}">
                <a16:creationId xmlns:a16="http://schemas.microsoft.com/office/drawing/2014/main" id="{516F0EAB-F4AE-7AFF-1B72-1F144A4A7A4F}"/>
              </a:ext>
            </a:extLst>
          </p:cNvPr>
          <p:cNvSpPr/>
          <p:nvPr/>
        </p:nvSpPr>
        <p:spPr>
          <a:xfrm>
            <a:off x="6974125" y="2019814"/>
            <a:ext cx="4037973" cy="4593696"/>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B1D88EE-1CEA-AA34-D618-7430DFA81E42}"/>
              </a:ext>
            </a:extLst>
          </p:cNvPr>
          <p:cNvSpPr/>
          <p:nvPr/>
        </p:nvSpPr>
        <p:spPr>
          <a:xfrm>
            <a:off x="1358213" y="2060006"/>
            <a:ext cx="4037973" cy="4593696"/>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3">
            <a:extLst>
              <a:ext uri="{FF2B5EF4-FFF2-40B4-BE49-F238E27FC236}">
                <a16:creationId xmlns:a16="http://schemas.microsoft.com/office/drawing/2014/main" id="{D057E7E4-904B-6846-DEB0-CBBD38E4DCCB}"/>
              </a:ext>
            </a:extLst>
          </p:cNvPr>
          <p:cNvSpPr>
            <a:spLocks noGrp="1"/>
          </p:cNvSpPr>
          <p:nvPr>
            <p:ph type="title"/>
          </p:nvPr>
        </p:nvSpPr>
        <p:spPr>
          <a:xfrm>
            <a:off x="2399641" y="274639"/>
            <a:ext cx="8527892" cy="1218200"/>
          </a:xfrm>
        </p:spPr>
        <p:txBody>
          <a:bodyPr/>
          <a:lstStyle/>
          <a:p>
            <a:r>
              <a:rPr lang="en-US" sz="2400">
                <a:latin typeface="Arial"/>
                <a:cs typeface="Arial"/>
              </a:rPr>
              <a:t>eSuite Measure Entry Review – Direct Install</a:t>
            </a:r>
            <a:endParaRPr lang="en-US">
              <a:latin typeface="Arial"/>
              <a:cs typeface="Arial"/>
            </a:endParaRPr>
          </a:p>
        </p:txBody>
      </p:sp>
    </p:spTree>
    <p:extLst>
      <p:ext uri="{BB962C8B-B14F-4D97-AF65-F5344CB8AC3E}">
        <p14:creationId xmlns:p14="http://schemas.microsoft.com/office/powerpoint/2010/main" val="3851618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20CA9-14F0-B335-2C4C-D2027899600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CD2AA57-5B52-8B0F-33BD-B3D5E7438498}"/>
              </a:ext>
            </a:extLst>
          </p:cNvPr>
          <p:cNvSpPr>
            <a:spLocks noGrp="1"/>
          </p:cNvSpPr>
          <p:nvPr>
            <p:ph sz="half" idx="1"/>
          </p:nvPr>
        </p:nvSpPr>
        <p:spPr>
          <a:xfrm>
            <a:off x="93877" y="1600205"/>
            <a:ext cx="3766146" cy="4525963"/>
          </a:xfrm>
        </p:spPr>
        <p:txBody>
          <a:bodyPr/>
          <a:lstStyle/>
          <a:p>
            <a:pPr marL="0" indent="0" algn="ctr">
              <a:buNone/>
            </a:pPr>
            <a:r>
              <a:rPr lang="en-US" sz="1400" b="1" u="sng" dirty="0"/>
              <a:t>Pipe Wrap</a:t>
            </a:r>
            <a:r>
              <a:rPr lang="en-US" sz="1400" b="1" dirty="0"/>
              <a:t>:</a:t>
            </a:r>
            <a:endParaRPr lang="en-US" sz="1400" b="1" u="sng" dirty="0"/>
          </a:p>
        </p:txBody>
      </p:sp>
      <p:sp>
        <p:nvSpPr>
          <p:cNvPr id="6" name="Content Placeholder 5">
            <a:extLst>
              <a:ext uri="{FF2B5EF4-FFF2-40B4-BE49-F238E27FC236}">
                <a16:creationId xmlns:a16="http://schemas.microsoft.com/office/drawing/2014/main" id="{14D04E5D-B926-A732-3824-7EE25EE4E89C}"/>
              </a:ext>
            </a:extLst>
          </p:cNvPr>
          <p:cNvSpPr>
            <a:spLocks noGrp="1"/>
          </p:cNvSpPr>
          <p:nvPr>
            <p:ph sz="half" idx="2"/>
          </p:nvPr>
        </p:nvSpPr>
        <p:spPr>
          <a:xfrm>
            <a:off x="4073971" y="1600205"/>
            <a:ext cx="4035507" cy="4525963"/>
          </a:xfrm>
        </p:spPr>
        <p:txBody>
          <a:bodyPr/>
          <a:lstStyle/>
          <a:p>
            <a:pPr marL="0" indent="0" algn="ctr">
              <a:buNone/>
            </a:pPr>
            <a:r>
              <a:rPr lang="en-US" sz="1400" b="1" u="sng" dirty="0"/>
              <a:t>Water Heater Tank Wrap</a:t>
            </a:r>
            <a:r>
              <a:rPr lang="en-US" sz="1400" b="1" dirty="0"/>
              <a:t>:</a:t>
            </a:r>
            <a:endParaRPr lang="en-US" sz="1400" b="1" u="sng" dirty="0"/>
          </a:p>
          <a:p>
            <a:endParaRPr lang="en-US" dirty="0"/>
          </a:p>
        </p:txBody>
      </p:sp>
      <p:pic>
        <p:nvPicPr>
          <p:cNvPr id="3" name="Picture 2">
            <a:extLst>
              <a:ext uri="{FF2B5EF4-FFF2-40B4-BE49-F238E27FC236}">
                <a16:creationId xmlns:a16="http://schemas.microsoft.com/office/drawing/2014/main" id="{279CEF72-798B-3B5E-2F2B-145825EB8040}"/>
              </a:ext>
            </a:extLst>
          </p:cNvPr>
          <p:cNvPicPr>
            <a:picLocks noChangeAspect="1"/>
          </p:cNvPicPr>
          <p:nvPr/>
        </p:nvPicPr>
        <p:blipFill>
          <a:blip r:embed="rId3"/>
          <a:stretch>
            <a:fillRect/>
          </a:stretch>
        </p:blipFill>
        <p:spPr>
          <a:xfrm>
            <a:off x="6091238" y="3424238"/>
            <a:ext cx="9525" cy="9525"/>
          </a:xfrm>
          <a:prstGeom prst="rect">
            <a:avLst/>
          </a:prstGeom>
        </p:spPr>
      </p:pic>
      <p:sp>
        <p:nvSpPr>
          <p:cNvPr id="2" name="Content Placeholder 5">
            <a:extLst>
              <a:ext uri="{FF2B5EF4-FFF2-40B4-BE49-F238E27FC236}">
                <a16:creationId xmlns:a16="http://schemas.microsoft.com/office/drawing/2014/main" id="{E993F6F9-AA91-9ADB-AC07-D8C5C2401659}"/>
              </a:ext>
            </a:extLst>
          </p:cNvPr>
          <p:cNvSpPr txBox="1">
            <a:spLocks/>
          </p:cNvSpPr>
          <p:nvPr/>
        </p:nvSpPr>
        <p:spPr bwMode="auto">
          <a:xfrm>
            <a:off x="8323426" y="1600205"/>
            <a:ext cx="368973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0" fontAlgn="base" hangingPunct="0">
              <a:spcBef>
                <a:spcPct val="20000"/>
              </a:spcBef>
              <a:spcAft>
                <a:spcPct val="0"/>
              </a:spcAft>
              <a:buFont typeface="Arial" panose="020B0604020202020204" pitchFamily="34" charset="0"/>
              <a:buChar char="•"/>
              <a:defRPr sz="2100" kern="1200">
                <a:solidFill>
                  <a:srgbClr val="000000"/>
                </a:solidFill>
                <a:latin typeface="Arial" panose="020B0604020202020204" pitchFamily="34" charset="0"/>
                <a:ea typeface="+mn-ea"/>
                <a:cs typeface="Arial" panose="020B0604020202020204" pitchFamily="34" charset="0"/>
              </a:defRPr>
            </a:lvl1pPr>
            <a:lvl2pPr marL="557213" indent="-214313" algn="l" defTabSz="342900" rtl="0" eaLnBrk="0" fontAlgn="base" hangingPunct="0">
              <a:spcBef>
                <a:spcPct val="20000"/>
              </a:spcBef>
              <a:spcAft>
                <a:spcPct val="0"/>
              </a:spcAft>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2pPr>
            <a:lvl3pPr marL="8572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350" kern="1200">
                <a:solidFill>
                  <a:srgbClr val="000000"/>
                </a:solidFill>
                <a:latin typeface="Arial" panose="020B0604020202020204" pitchFamily="34" charset="0"/>
                <a:ea typeface="+mn-ea"/>
                <a:cs typeface="Arial" panose="020B0604020202020204" pitchFamily="34"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350" kern="1200">
                <a:solidFill>
                  <a:srgbClr val="000000"/>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400" b="1" u="sng" dirty="0"/>
              <a:t>Door Sweeps</a:t>
            </a:r>
            <a:r>
              <a:rPr lang="en-US" sz="1400" b="1" dirty="0"/>
              <a:t>:</a:t>
            </a:r>
          </a:p>
          <a:p>
            <a:endParaRPr lang="en-US" dirty="0"/>
          </a:p>
        </p:txBody>
      </p:sp>
      <p:pic>
        <p:nvPicPr>
          <p:cNvPr id="8" name="Picture 7">
            <a:extLst>
              <a:ext uri="{FF2B5EF4-FFF2-40B4-BE49-F238E27FC236}">
                <a16:creationId xmlns:a16="http://schemas.microsoft.com/office/drawing/2014/main" id="{366D90CA-4A43-06EF-1429-DBBC984C9563}"/>
              </a:ext>
            </a:extLst>
          </p:cNvPr>
          <p:cNvPicPr>
            <a:picLocks noChangeAspect="1"/>
          </p:cNvPicPr>
          <p:nvPr/>
        </p:nvPicPr>
        <p:blipFill>
          <a:blip r:embed="rId4"/>
          <a:stretch>
            <a:fillRect/>
          </a:stretch>
        </p:blipFill>
        <p:spPr>
          <a:xfrm>
            <a:off x="8323733" y="2045684"/>
            <a:ext cx="3689428" cy="4001139"/>
          </a:xfrm>
          <a:prstGeom prst="rect">
            <a:avLst/>
          </a:prstGeom>
          <a:ln>
            <a:solidFill>
              <a:srgbClr val="185A7D"/>
            </a:solidFill>
          </a:ln>
        </p:spPr>
      </p:pic>
      <p:pic>
        <p:nvPicPr>
          <p:cNvPr id="10" name="Picture 9">
            <a:extLst>
              <a:ext uri="{FF2B5EF4-FFF2-40B4-BE49-F238E27FC236}">
                <a16:creationId xmlns:a16="http://schemas.microsoft.com/office/drawing/2014/main" id="{4C3637E0-2A12-5ABB-63F1-036EE547B065}"/>
              </a:ext>
            </a:extLst>
          </p:cNvPr>
          <p:cNvPicPr>
            <a:picLocks noChangeAspect="1"/>
          </p:cNvPicPr>
          <p:nvPr/>
        </p:nvPicPr>
        <p:blipFill>
          <a:blip r:embed="rId5"/>
          <a:stretch>
            <a:fillRect/>
          </a:stretch>
        </p:blipFill>
        <p:spPr>
          <a:xfrm>
            <a:off x="4073972" y="2045685"/>
            <a:ext cx="4035507" cy="3348018"/>
          </a:xfrm>
          <a:prstGeom prst="rect">
            <a:avLst/>
          </a:prstGeom>
          <a:ln>
            <a:solidFill>
              <a:srgbClr val="185A7D"/>
            </a:solidFill>
          </a:ln>
        </p:spPr>
      </p:pic>
      <p:pic>
        <p:nvPicPr>
          <p:cNvPr id="12" name="Picture 11">
            <a:extLst>
              <a:ext uri="{FF2B5EF4-FFF2-40B4-BE49-F238E27FC236}">
                <a16:creationId xmlns:a16="http://schemas.microsoft.com/office/drawing/2014/main" id="{0B529892-4105-6F27-8483-B0533FB7D92F}"/>
              </a:ext>
            </a:extLst>
          </p:cNvPr>
          <p:cNvPicPr>
            <a:picLocks noChangeAspect="1"/>
          </p:cNvPicPr>
          <p:nvPr/>
        </p:nvPicPr>
        <p:blipFill>
          <a:blip r:embed="rId6"/>
          <a:srcRect b="47207"/>
          <a:stretch>
            <a:fillRect/>
          </a:stretch>
        </p:blipFill>
        <p:spPr>
          <a:xfrm>
            <a:off x="93876" y="2045684"/>
            <a:ext cx="3766147" cy="1993753"/>
          </a:xfrm>
          <a:prstGeom prst="rect">
            <a:avLst/>
          </a:prstGeom>
          <a:ln>
            <a:noFill/>
          </a:ln>
        </p:spPr>
      </p:pic>
      <p:pic>
        <p:nvPicPr>
          <p:cNvPr id="13" name="Picture 12">
            <a:extLst>
              <a:ext uri="{FF2B5EF4-FFF2-40B4-BE49-F238E27FC236}">
                <a16:creationId xmlns:a16="http://schemas.microsoft.com/office/drawing/2014/main" id="{B9C1EE6B-69C0-AF4E-CC4B-22CC1903EDB0}"/>
              </a:ext>
            </a:extLst>
          </p:cNvPr>
          <p:cNvPicPr>
            <a:picLocks noChangeAspect="1"/>
          </p:cNvPicPr>
          <p:nvPr/>
        </p:nvPicPr>
        <p:blipFill>
          <a:blip r:embed="rId6"/>
          <a:srcRect t="61529"/>
          <a:stretch>
            <a:fillRect/>
          </a:stretch>
        </p:blipFill>
        <p:spPr>
          <a:xfrm>
            <a:off x="93876" y="4085255"/>
            <a:ext cx="3766147" cy="1452905"/>
          </a:xfrm>
          <a:prstGeom prst="rect">
            <a:avLst/>
          </a:prstGeom>
          <a:noFill/>
          <a:ln>
            <a:noFill/>
          </a:ln>
        </p:spPr>
      </p:pic>
      <p:sp>
        <p:nvSpPr>
          <p:cNvPr id="14" name="Rectangle 13">
            <a:extLst>
              <a:ext uri="{FF2B5EF4-FFF2-40B4-BE49-F238E27FC236}">
                <a16:creationId xmlns:a16="http://schemas.microsoft.com/office/drawing/2014/main" id="{83F5E5A2-BA55-B5CC-9CED-1A7E961382D4}"/>
              </a:ext>
            </a:extLst>
          </p:cNvPr>
          <p:cNvSpPr/>
          <p:nvPr/>
        </p:nvSpPr>
        <p:spPr>
          <a:xfrm>
            <a:off x="76066" y="2040128"/>
            <a:ext cx="3766147" cy="3498032"/>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3">
            <a:extLst>
              <a:ext uri="{FF2B5EF4-FFF2-40B4-BE49-F238E27FC236}">
                <a16:creationId xmlns:a16="http://schemas.microsoft.com/office/drawing/2014/main" id="{F4031727-7BB4-FC68-E6B7-68E67AE89B0E}"/>
              </a:ext>
            </a:extLst>
          </p:cNvPr>
          <p:cNvSpPr>
            <a:spLocks noGrp="1"/>
          </p:cNvSpPr>
          <p:nvPr>
            <p:ph type="title"/>
          </p:nvPr>
        </p:nvSpPr>
        <p:spPr>
          <a:xfrm>
            <a:off x="2399641" y="274639"/>
            <a:ext cx="8527892" cy="1218200"/>
          </a:xfrm>
        </p:spPr>
        <p:txBody>
          <a:bodyPr/>
          <a:lstStyle/>
          <a:p>
            <a:r>
              <a:rPr lang="en-US" sz="2400">
                <a:latin typeface="Arial"/>
                <a:cs typeface="Arial"/>
              </a:rPr>
              <a:t>eSuite Measure Entry Review – Direct Install</a:t>
            </a:r>
            <a:endParaRPr lang="en-US">
              <a:latin typeface="Arial"/>
              <a:cs typeface="Arial"/>
            </a:endParaRPr>
          </a:p>
        </p:txBody>
      </p:sp>
    </p:spTree>
    <p:extLst>
      <p:ext uri="{BB962C8B-B14F-4D97-AF65-F5344CB8AC3E}">
        <p14:creationId xmlns:p14="http://schemas.microsoft.com/office/powerpoint/2010/main" val="4710258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D938-70C5-791E-9070-C12D4116BE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8C7487-98F0-C9F1-740B-3A3238234441}"/>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D8279A61-6639-DFAF-09E0-CE44485C7DF8}"/>
              </a:ext>
            </a:extLst>
          </p:cNvPr>
          <p:cNvSpPr txBox="1"/>
          <p:nvPr/>
        </p:nvSpPr>
        <p:spPr>
          <a:xfrm>
            <a:off x="557656" y="1659285"/>
            <a:ext cx="4629150" cy="4324261"/>
          </a:xfrm>
          <a:prstGeom prst="rect">
            <a:avLst/>
          </a:prstGeom>
          <a:noFill/>
        </p:spPr>
        <p:txBody>
          <a:bodyPr wrap="square" rtlCol="0">
            <a:spAutoFit/>
          </a:bodyPr>
          <a:lstStyle/>
          <a:p>
            <a:r>
              <a:rPr lang="en-US" sz="1600" b="1" u="sng" dirty="0">
                <a:latin typeface="Arial" panose="020B0604020202020204" pitchFamily="34" charset="0"/>
                <a:cs typeface="Arial" panose="020B0604020202020204" pitchFamily="34" charset="0"/>
              </a:rPr>
              <a:t>Refrigerators &amp; Freezers</a:t>
            </a:r>
            <a:r>
              <a:rPr lang="en-US" sz="1600" b="1" dirty="0">
                <a:latin typeface="Arial" panose="020B0604020202020204" pitchFamily="34" charset="0"/>
                <a:cs typeface="Arial" panose="020B0604020202020204" pitchFamily="34" charset="0"/>
              </a:rPr>
              <a:t>:</a:t>
            </a:r>
          </a:p>
          <a:p>
            <a:pPr algn="ctr"/>
            <a:endParaRPr lang="en-US" sz="7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There are 5 different type of refrigerator units listed in </a:t>
            </a:r>
            <a:r>
              <a:rPr lang="en-US" sz="1400" dirty="0" err="1">
                <a:latin typeface="Arial" panose="020B0604020202020204" pitchFamily="34" charset="0"/>
                <a:cs typeface="Arial" panose="020B0604020202020204" pitchFamily="34" charset="0"/>
              </a:rPr>
              <a:t>eSuite</a:t>
            </a:r>
            <a:r>
              <a:rPr lang="en-US"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742950" lvl="1" indent="-285750">
              <a:buFont typeface="+mj-lt"/>
              <a:buAutoNum type="arabicPeriod"/>
            </a:pPr>
            <a:r>
              <a:rPr lang="en-US" sz="1400" dirty="0">
                <a:latin typeface="Arial" panose="020B0604020202020204" pitchFamily="34" charset="0"/>
                <a:cs typeface="Arial" panose="020B0604020202020204" pitchFamily="34" charset="0"/>
              </a:rPr>
              <a:t>Energy Star Refrigerator 19-22 Bottom Freezer</a:t>
            </a:r>
          </a:p>
          <a:p>
            <a:pPr marL="742950" lvl="1" indent="-285750">
              <a:buFont typeface="+mj-lt"/>
              <a:buAutoNum type="arabicPeriod"/>
            </a:pPr>
            <a:r>
              <a:rPr lang="en-US" sz="1400" dirty="0">
                <a:latin typeface="Arial" panose="020B0604020202020204" pitchFamily="34" charset="0"/>
                <a:cs typeface="Arial" panose="020B0604020202020204" pitchFamily="34" charset="0"/>
              </a:rPr>
              <a:t>Energy Star Refrigerator 20-22 Top Freezer</a:t>
            </a:r>
          </a:p>
          <a:p>
            <a:pPr marL="742950" lvl="1" indent="-285750">
              <a:buFont typeface="+mj-lt"/>
              <a:buAutoNum type="arabicPeriod"/>
            </a:pPr>
            <a:r>
              <a:rPr lang="en-US" sz="1400" dirty="0">
                <a:latin typeface="Arial" panose="020B0604020202020204" pitchFamily="34" charset="0"/>
                <a:cs typeface="Arial" panose="020B0604020202020204" pitchFamily="34" charset="0"/>
              </a:rPr>
              <a:t>Energy Star Refrigerator 20-23 Side by Side or French Door</a:t>
            </a:r>
          </a:p>
          <a:p>
            <a:pPr marL="742950" lvl="1" indent="-285750">
              <a:buFont typeface="+mj-lt"/>
              <a:buAutoNum type="arabicPeriod"/>
            </a:pPr>
            <a:r>
              <a:rPr lang="en-US" sz="1400" dirty="0">
                <a:latin typeface="Arial" panose="020B0604020202020204" pitchFamily="34" charset="0"/>
                <a:cs typeface="Arial" panose="020B0604020202020204" pitchFamily="34" charset="0"/>
              </a:rPr>
              <a:t>Energy Star Refrigerator 24-26 Side by Side</a:t>
            </a:r>
          </a:p>
          <a:p>
            <a:pPr marL="742950" lvl="1" indent="-285750">
              <a:buFont typeface="+mj-lt"/>
              <a:buAutoNum type="arabicPeriod"/>
            </a:pPr>
            <a:r>
              <a:rPr lang="en-US" sz="1400" dirty="0">
                <a:latin typeface="Arial" panose="020B0604020202020204" pitchFamily="34" charset="0"/>
                <a:cs typeface="Arial" panose="020B0604020202020204" pitchFamily="34" charset="0"/>
              </a:rPr>
              <a:t>Energy Star Refrigerator 24-26 French Door</a:t>
            </a:r>
          </a:p>
          <a:p>
            <a:pPr lvl="1"/>
            <a:endParaRPr lang="en-US" sz="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Please ensure the correct unit type is selected in the measure form, as the incentives vary by unit type.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final unit type entered must reflect the unit that was installed, even if it differs from the original unit type.</a:t>
            </a:r>
          </a:p>
          <a:p>
            <a:pPr marL="742950" lvl="1" indent="-285750">
              <a:buFont typeface="+mj-lt"/>
              <a:buAutoNum type="arabicPeriod"/>
            </a:pPr>
            <a:endParaRPr lang="en-US" sz="1400" dirty="0">
              <a:latin typeface="Arial" panose="020B0604020202020204" pitchFamily="34" charset="0"/>
              <a:cs typeface="Arial" panose="020B0604020202020204" pitchFamily="34" charset="0"/>
            </a:endParaRPr>
          </a:p>
          <a:p>
            <a:pPr marL="742950" lvl="1" indent="-285750">
              <a:buFont typeface="+mj-lt"/>
              <a:buAutoNum type="arabicPeriod"/>
            </a:pPr>
            <a:endParaRPr lang="en-US" sz="1400" dirty="0">
              <a:latin typeface="Arial" panose="020B0604020202020204" pitchFamily="34" charset="0"/>
              <a:cs typeface="Arial" panose="020B0604020202020204" pitchFamily="34" charset="0"/>
            </a:endParaRPr>
          </a:p>
          <a:p>
            <a:pPr marL="742950" lvl="1" indent="-285750">
              <a:buFont typeface="+mj-lt"/>
              <a:buAutoNum type="arabicPeriod"/>
            </a:pPr>
            <a:endParaRPr lang="en-US" sz="1400" dirty="0">
              <a:latin typeface="Arial" panose="020B0604020202020204" pitchFamily="34" charset="0"/>
              <a:cs typeface="Arial" panose="020B0604020202020204" pitchFamily="34" charset="0"/>
            </a:endParaRPr>
          </a:p>
          <a:p>
            <a:pPr marL="742950" lvl="1" indent="-285750">
              <a:buFont typeface="+mj-lt"/>
              <a:buAutoNum type="arabicPeriod"/>
            </a:pP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C3D92A1-796B-5703-EE60-26D815DB5CAA}"/>
              </a:ext>
            </a:extLst>
          </p:cNvPr>
          <p:cNvPicPr>
            <a:picLocks noChangeAspect="1"/>
          </p:cNvPicPr>
          <p:nvPr/>
        </p:nvPicPr>
        <p:blipFill>
          <a:blip r:embed="rId3"/>
          <a:stretch>
            <a:fillRect/>
          </a:stretch>
        </p:blipFill>
        <p:spPr>
          <a:xfrm>
            <a:off x="5447995" y="1590572"/>
            <a:ext cx="6481318" cy="5122647"/>
          </a:xfrm>
          <a:prstGeom prst="rect">
            <a:avLst/>
          </a:prstGeom>
          <a:ln>
            <a:solidFill>
              <a:srgbClr val="185A7D"/>
            </a:solidFill>
          </a:ln>
        </p:spPr>
      </p:pic>
      <p:sp>
        <p:nvSpPr>
          <p:cNvPr id="11" name="Rectangle 10">
            <a:extLst>
              <a:ext uri="{FF2B5EF4-FFF2-40B4-BE49-F238E27FC236}">
                <a16:creationId xmlns:a16="http://schemas.microsoft.com/office/drawing/2014/main" id="{4902639A-49EA-495D-DC73-6A4D725CD3CD}"/>
              </a:ext>
            </a:extLst>
          </p:cNvPr>
          <p:cNvSpPr/>
          <p:nvPr/>
        </p:nvSpPr>
        <p:spPr>
          <a:xfrm>
            <a:off x="5561357" y="4874657"/>
            <a:ext cx="1477617" cy="1516617"/>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12" name="Connector: Elbow 11">
            <a:extLst>
              <a:ext uri="{FF2B5EF4-FFF2-40B4-BE49-F238E27FC236}">
                <a16:creationId xmlns:a16="http://schemas.microsoft.com/office/drawing/2014/main" id="{0A0B439E-2062-D72C-3CF2-FCE1C29470F0}"/>
              </a:ext>
            </a:extLst>
          </p:cNvPr>
          <p:cNvCxnSpPr>
            <a:cxnSpLocks/>
          </p:cNvCxnSpPr>
          <p:nvPr/>
        </p:nvCxnSpPr>
        <p:spPr>
          <a:xfrm flipV="1">
            <a:off x="7038974" y="3248025"/>
            <a:ext cx="2447926" cy="2333623"/>
          </a:xfrm>
          <a:prstGeom prst="bentConnector3">
            <a:avLst>
              <a:gd name="adj1" fmla="val 99805"/>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906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78169-366B-A1A1-259F-FDC4E80922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3E5D4E-7035-D522-FBEB-D3078C702A01}"/>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C9342DF9-9FF8-13F3-B299-368B1476DEEC}"/>
              </a:ext>
            </a:extLst>
          </p:cNvPr>
          <p:cNvSpPr txBox="1"/>
          <p:nvPr/>
        </p:nvSpPr>
        <p:spPr>
          <a:xfrm>
            <a:off x="545749" y="1552473"/>
            <a:ext cx="10506564" cy="1138773"/>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Refrigerators &amp; Freezers</a:t>
            </a:r>
            <a:r>
              <a:rPr lang="en-US" sz="1400" b="1" dirty="0">
                <a:latin typeface="Arial" panose="020B0604020202020204" pitchFamily="34" charset="0"/>
                <a:cs typeface="Arial" panose="020B0604020202020204" pitchFamily="34" charset="0"/>
              </a:rPr>
              <a:t>:</a:t>
            </a:r>
          </a:p>
          <a:p>
            <a:pPr algn="ctr"/>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If you do </a:t>
            </a:r>
            <a:r>
              <a:rPr lang="en-US" sz="1200" u="sng" dirty="0">
                <a:latin typeface="Arial" panose="020B0604020202020204" pitchFamily="34" charset="0"/>
                <a:cs typeface="Arial" panose="020B0604020202020204" pitchFamily="34" charset="0"/>
              </a:rPr>
              <a:t>not</a:t>
            </a:r>
            <a:r>
              <a:rPr lang="en-US" sz="1200" dirty="0">
                <a:latin typeface="Arial" panose="020B0604020202020204" pitchFamily="34" charset="0"/>
                <a:cs typeface="Arial" panose="020B0604020202020204" pitchFamily="34" charset="0"/>
              </a:rPr>
              <a:t> plan to complete the installation for this measure, documentation is required for the existing unit dimensions, opening space dimensions, and access path measurements.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This documentation is required to confirm there is a clear and accessible path for delivery and installation.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If any obstructions exist along the access path, it is the customer’s responsibility to ensure the path is cleared prior to installation.</a:t>
            </a:r>
          </a:p>
        </p:txBody>
      </p:sp>
      <p:pic>
        <p:nvPicPr>
          <p:cNvPr id="5" name="Picture 4">
            <a:extLst>
              <a:ext uri="{FF2B5EF4-FFF2-40B4-BE49-F238E27FC236}">
                <a16:creationId xmlns:a16="http://schemas.microsoft.com/office/drawing/2014/main" id="{DC1CAD58-C1C9-1960-8638-93BF70A1EEC1}"/>
              </a:ext>
            </a:extLst>
          </p:cNvPr>
          <p:cNvPicPr>
            <a:picLocks noChangeAspect="1"/>
          </p:cNvPicPr>
          <p:nvPr/>
        </p:nvPicPr>
        <p:blipFill>
          <a:blip r:embed="rId3"/>
          <a:stretch>
            <a:fillRect/>
          </a:stretch>
        </p:blipFill>
        <p:spPr>
          <a:xfrm>
            <a:off x="545749" y="2862470"/>
            <a:ext cx="5365185" cy="3720891"/>
          </a:xfrm>
          <a:prstGeom prst="rect">
            <a:avLst/>
          </a:prstGeom>
          <a:ln>
            <a:solidFill>
              <a:srgbClr val="185A7D"/>
            </a:solidFill>
          </a:ln>
        </p:spPr>
      </p:pic>
      <p:pic>
        <p:nvPicPr>
          <p:cNvPr id="7" name="Picture 6">
            <a:extLst>
              <a:ext uri="{FF2B5EF4-FFF2-40B4-BE49-F238E27FC236}">
                <a16:creationId xmlns:a16="http://schemas.microsoft.com/office/drawing/2014/main" id="{6C4EA833-F92F-1D3C-32C6-6F30BBB9120F}"/>
              </a:ext>
            </a:extLst>
          </p:cNvPr>
          <p:cNvPicPr>
            <a:picLocks noChangeAspect="1"/>
          </p:cNvPicPr>
          <p:nvPr/>
        </p:nvPicPr>
        <p:blipFill>
          <a:blip r:embed="rId4"/>
          <a:stretch>
            <a:fillRect/>
          </a:stretch>
        </p:blipFill>
        <p:spPr>
          <a:xfrm>
            <a:off x="6281068" y="2862470"/>
            <a:ext cx="5476636" cy="3720891"/>
          </a:xfrm>
          <a:prstGeom prst="rect">
            <a:avLst/>
          </a:prstGeom>
          <a:ln>
            <a:solidFill>
              <a:srgbClr val="185A7D"/>
            </a:solidFill>
          </a:ln>
        </p:spPr>
      </p:pic>
      <p:sp>
        <p:nvSpPr>
          <p:cNvPr id="8" name="Rectangle 7">
            <a:extLst>
              <a:ext uri="{FF2B5EF4-FFF2-40B4-BE49-F238E27FC236}">
                <a16:creationId xmlns:a16="http://schemas.microsoft.com/office/drawing/2014/main" id="{2CA61F3C-9759-CE73-72DE-C9E4A51E62B0}"/>
              </a:ext>
            </a:extLst>
          </p:cNvPr>
          <p:cNvSpPr/>
          <p:nvPr/>
        </p:nvSpPr>
        <p:spPr>
          <a:xfrm>
            <a:off x="655983" y="2963691"/>
            <a:ext cx="1411356" cy="226770"/>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9" name="Rectangle 8">
            <a:extLst>
              <a:ext uri="{FF2B5EF4-FFF2-40B4-BE49-F238E27FC236}">
                <a16:creationId xmlns:a16="http://schemas.microsoft.com/office/drawing/2014/main" id="{BC271106-F15E-C909-A37D-705DB9489DD0}"/>
              </a:ext>
            </a:extLst>
          </p:cNvPr>
          <p:cNvSpPr/>
          <p:nvPr/>
        </p:nvSpPr>
        <p:spPr>
          <a:xfrm>
            <a:off x="655983" y="4673219"/>
            <a:ext cx="1743658" cy="226770"/>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0" name="Rectangle 9">
            <a:extLst>
              <a:ext uri="{FF2B5EF4-FFF2-40B4-BE49-F238E27FC236}">
                <a16:creationId xmlns:a16="http://schemas.microsoft.com/office/drawing/2014/main" id="{A012E92C-FE3A-B727-CD21-931CC3C18FB6}"/>
              </a:ext>
            </a:extLst>
          </p:cNvPr>
          <p:cNvSpPr/>
          <p:nvPr/>
        </p:nvSpPr>
        <p:spPr>
          <a:xfrm>
            <a:off x="6320824" y="2963691"/>
            <a:ext cx="1541028" cy="226770"/>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3627262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6DE9-ACF4-FD19-36E4-CF9FA3B58A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31B474-960E-E010-B6FF-F25411A9F9CC}"/>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1AE4A0D4-5517-2C3F-3994-36DE3629D419}"/>
              </a:ext>
            </a:extLst>
          </p:cNvPr>
          <p:cNvSpPr txBox="1"/>
          <p:nvPr/>
        </p:nvSpPr>
        <p:spPr>
          <a:xfrm>
            <a:off x="344558" y="1512717"/>
            <a:ext cx="6810812" cy="2616101"/>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Refrigerators &amp; Freezers</a:t>
            </a:r>
            <a:r>
              <a:rPr lang="en-US" sz="1400" b="1" dirty="0">
                <a:latin typeface="Arial" panose="020B0604020202020204" pitchFamily="34" charset="0"/>
                <a:cs typeface="Arial" panose="020B0604020202020204" pitchFamily="34" charset="0"/>
              </a:rPr>
              <a:t>:</a:t>
            </a:r>
          </a:p>
          <a:p>
            <a:pPr algn="ctr"/>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following documentation is required regardless of whether you plan to complete the installation for this measure: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Existing door configuration</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Confirmation of whether an icemaker is present</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Existing unit UEC</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Pre-installation photos including:</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 photo of the unit showing surrounding clearance</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clear</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legible</a:t>
            </a:r>
            <a:r>
              <a:rPr lang="en-US" sz="1200" dirty="0">
                <a:latin typeface="Arial" panose="020B0604020202020204" pitchFamily="34" charset="0"/>
                <a:cs typeface="Arial" panose="020B0604020202020204" pitchFamily="34" charset="0"/>
              </a:rPr>
              <a:t> photo of the nameplate</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Photo(s) of the access path</a:t>
            </a:r>
          </a:p>
          <a:p>
            <a:pPr lvl="1"/>
            <a:r>
              <a:rPr lang="en-US" sz="1200" i="1" dirty="0">
                <a:latin typeface="Arial" panose="020B0604020202020204" pitchFamily="34" charset="0"/>
                <a:cs typeface="Arial" panose="020B0604020202020204" pitchFamily="34" charset="0"/>
              </a:rPr>
              <a:t>*Photos of only the unit or the nameplate are not acceptable; </a:t>
            </a:r>
            <a:r>
              <a:rPr lang="en-US" sz="1200" i="1" u="sng" dirty="0">
                <a:latin typeface="Arial" panose="020B0604020202020204" pitchFamily="34" charset="0"/>
                <a:cs typeface="Arial" panose="020B0604020202020204" pitchFamily="34" charset="0"/>
              </a:rPr>
              <a:t>both</a:t>
            </a:r>
            <a:r>
              <a:rPr lang="en-US" sz="1200" i="1" dirty="0">
                <a:latin typeface="Arial" panose="020B0604020202020204" pitchFamily="34" charset="0"/>
                <a:cs typeface="Arial" panose="020B0604020202020204" pitchFamily="34" charset="0"/>
              </a:rPr>
              <a:t> are required. </a:t>
            </a:r>
          </a:p>
          <a:p>
            <a:pPr lvl="1"/>
            <a:r>
              <a:rPr lang="en-US" sz="1200" i="1" dirty="0">
                <a:latin typeface="Arial" panose="020B0604020202020204" pitchFamily="34" charset="0"/>
                <a:cs typeface="Arial" panose="020B0604020202020204" pitchFamily="34" charset="0"/>
              </a:rPr>
              <a:t>*If a nameplate is not present, please note this in the “</a:t>
            </a:r>
            <a:r>
              <a:rPr lang="en-US" sz="1200" b="1" i="1" dirty="0">
                <a:latin typeface="Arial" panose="020B0604020202020204" pitchFamily="34" charset="0"/>
                <a:cs typeface="Arial" panose="020B0604020202020204" pitchFamily="34" charset="0"/>
              </a:rPr>
              <a:t>Comments”</a:t>
            </a:r>
            <a:r>
              <a:rPr lang="en-US" sz="1200" i="1" dirty="0">
                <a:latin typeface="Arial" panose="020B0604020202020204" pitchFamily="34" charset="0"/>
                <a:cs typeface="Arial" panose="020B0604020202020204" pitchFamily="34" charset="0"/>
              </a:rPr>
              <a:t> section of the measure.</a:t>
            </a:r>
          </a:p>
          <a:p>
            <a:pPr lvl="1"/>
            <a:endParaRPr lang="en-US" sz="1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2B53185-4B45-EB04-C2BF-433C1088C329}"/>
              </a:ext>
            </a:extLst>
          </p:cNvPr>
          <p:cNvPicPr>
            <a:picLocks noChangeAspect="1"/>
          </p:cNvPicPr>
          <p:nvPr/>
        </p:nvPicPr>
        <p:blipFill>
          <a:blip r:embed="rId3"/>
          <a:stretch>
            <a:fillRect/>
          </a:stretch>
        </p:blipFill>
        <p:spPr>
          <a:xfrm>
            <a:off x="7155369" y="1689869"/>
            <a:ext cx="4692073" cy="4877898"/>
          </a:xfrm>
          <a:prstGeom prst="rect">
            <a:avLst/>
          </a:prstGeom>
          <a:ln>
            <a:solidFill>
              <a:srgbClr val="185A7D"/>
            </a:solidFill>
          </a:ln>
        </p:spPr>
      </p:pic>
      <p:pic>
        <p:nvPicPr>
          <p:cNvPr id="17" name="Picture 16">
            <a:extLst>
              <a:ext uri="{FF2B5EF4-FFF2-40B4-BE49-F238E27FC236}">
                <a16:creationId xmlns:a16="http://schemas.microsoft.com/office/drawing/2014/main" id="{3A1FE979-12FD-94A4-F09A-4651161604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9347" y="3976335"/>
            <a:ext cx="3723012" cy="2784348"/>
          </a:xfrm>
          <a:prstGeom prst="rect">
            <a:avLst/>
          </a:prstGeom>
          <a:ln>
            <a:solidFill>
              <a:srgbClr val="185A7D"/>
            </a:solidFill>
          </a:ln>
        </p:spPr>
      </p:pic>
      <p:cxnSp>
        <p:nvCxnSpPr>
          <p:cNvPr id="19" name="Connector: Elbow 18">
            <a:extLst>
              <a:ext uri="{FF2B5EF4-FFF2-40B4-BE49-F238E27FC236}">
                <a16:creationId xmlns:a16="http://schemas.microsoft.com/office/drawing/2014/main" id="{B20CBFF1-D16B-7ABA-82E7-BACA041D6E0C}"/>
              </a:ext>
            </a:extLst>
          </p:cNvPr>
          <p:cNvCxnSpPr>
            <a:cxnSpLocks/>
          </p:cNvCxnSpPr>
          <p:nvPr/>
        </p:nvCxnSpPr>
        <p:spPr>
          <a:xfrm rot="5400000">
            <a:off x="4701210" y="4671393"/>
            <a:ext cx="2584174" cy="1033666"/>
          </a:xfrm>
          <a:prstGeom prst="bentConnector3">
            <a:avLst>
              <a:gd name="adj1" fmla="val 10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B292A019-CB54-51D4-3D88-65B1298568E9}"/>
              </a:ext>
            </a:extLst>
          </p:cNvPr>
          <p:cNvSpPr/>
          <p:nvPr/>
        </p:nvSpPr>
        <p:spPr>
          <a:xfrm>
            <a:off x="7189864" y="2995752"/>
            <a:ext cx="1238516" cy="15719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35" name="Connector: Elbow 34">
            <a:extLst>
              <a:ext uri="{FF2B5EF4-FFF2-40B4-BE49-F238E27FC236}">
                <a16:creationId xmlns:a16="http://schemas.microsoft.com/office/drawing/2014/main" id="{AA21BB12-4CC6-0098-F8EB-3AF21136A840}"/>
              </a:ext>
            </a:extLst>
          </p:cNvPr>
          <p:cNvCxnSpPr>
            <a:cxnSpLocks/>
            <a:endCxn id="34" idx="1"/>
          </p:cNvCxnSpPr>
          <p:nvPr/>
        </p:nvCxnSpPr>
        <p:spPr>
          <a:xfrm>
            <a:off x="2463296" y="2691581"/>
            <a:ext cx="4726568" cy="382769"/>
          </a:xfrm>
          <a:prstGeom prst="bentConnector3">
            <a:avLst>
              <a:gd name="adj1" fmla="val 93216"/>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3E7A7F81-0A57-963B-BDCB-DF0CA67632EF}"/>
              </a:ext>
            </a:extLst>
          </p:cNvPr>
          <p:cNvSpPr txBox="1"/>
          <p:nvPr/>
        </p:nvSpPr>
        <p:spPr>
          <a:xfrm>
            <a:off x="8440752" y="2995752"/>
            <a:ext cx="3236651" cy="707886"/>
          </a:xfrm>
          <a:prstGeom prst="rect">
            <a:avLst/>
          </a:prstGeom>
          <a:solidFill>
            <a:schemeClr val="bg1"/>
          </a:solidFill>
          <a:ln>
            <a:solidFill>
              <a:srgbClr val="185A7D"/>
            </a:solidFill>
          </a:ln>
        </p:spPr>
        <p:txBody>
          <a:bodyPr wrap="square" rtlCol="0">
            <a:spAutoFit/>
          </a:bodyPr>
          <a:lstStyle/>
          <a:p>
            <a:pPr algn="ctr"/>
            <a:r>
              <a:rPr lang="en-US" sz="1000" dirty="0"/>
              <a:t>If you’re unsure of the existing unit UEC value, use the link listed in </a:t>
            </a:r>
            <a:r>
              <a:rPr lang="en-US" sz="1000" dirty="0" err="1"/>
              <a:t>eSuite</a:t>
            </a:r>
            <a:r>
              <a:rPr lang="en-US" sz="1000" dirty="0"/>
              <a:t> (</a:t>
            </a:r>
            <a:r>
              <a:rPr lang="en-US" sz="1000" dirty="0">
                <a:hlinkClick r:id="rId5"/>
              </a:rPr>
              <a:t>Refrigerator and Freezer Energy Rating Online Search Tool | Department of Energy</a:t>
            </a:r>
            <a:r>
              <a:rPr lang="en-US" sz="1000" dirty="0"/>
              <a:t>) to search by model number based on the manufactured date. </a:t>
            </a:r>
          </a:p>
        </p:txBody>
      </p:sp>
      <p:sp>
        <p:nvSpPr>
          <p:cNvPr id="40" name="Rectangle 39">
            <a:extLst>
              <a:ext uri="{FF2B5EF4-FFF2-40B4-BE49-F238E27FC236}">
                <a16:creationId xmlns:a16="http://schemas.microsoft.com/office/drawing/2014/main" id="{B3098E03-61FF-DCB7-9D9B-286CEC8A4820}"/>
              </a:ext>
            </a:extLst>
          </p:cNvPr>
          <p:cNvSpPr/>
          <p:nvPr/>
        </p:nvSpPr>
        <p:spPr>
          <a:xfrm>
            <a:off x="2199103" y="5054656"/>
            <a:ext cx="2547826" cy="442674"/>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421872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3ABFB-E6A5-2BD6-E91B-160DBB4F508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D5BA0B7-CC64-DAFD-D899-5D6EFD450F0F}"/>
              </a:ext>
            </a:extLst>
          </p:cNvPr>
          <p:cNvSpPr txBox="1">
            <a:spLocks/>
          </p:cNvSpPr>
          <p:nvPr/>
        </p:nvSpPr>
        <p:spPr bwMode="auto">
          <a:xfrm>
            <a:off x="1873624" y="376518"/>
            <a:ext cx="9646023" cy="111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rmAutofit/>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pPr>
              <a:spcAft>
                <a:spcPts val="600"/>
              </a:spcAft>
            </a:pPr>
            <a:r>
              <a:rPr lang="en-US" sz="2400" b="1" kern="1200">
                <a:solidFill>
                  <a:schemeClr val="tx1"/>
                </a:solidFill>
                <a:latin typeface="Arial" panose="020B0604020202020204" pitchFamily="34" charset="0"/>
                <a:cs typeface="Arial" panose="020B0604020202020204" pitchFamily="34" charset="0"/>
              </a:rPr>
              <a:t>DIRECT INSTALL MEASURE INCENTIVES</a:t>
            </a:r>
          </a:p>
        </p:txBody>
      </p:sp>
      <p:sp>
        <p:nvSpPr>
          <p:cNvPr id="3" name="Subtitle 2">
            <a:extLst>
              <a:ext uri="{FF2B5EF4-FFF2-40B4-BE49-F238E27FC236}">
                <a16:creationId xmlns:a16="http://schemas.microsoft.com/office/drawing/2014/main" id="{E9B3853D-6E6A-28CB-2F95-20B39E5EB4F4}"/>
              </a:ext>
            </a:extLst>
          </p:cNvPr>
          <p:cNvSpPr>
            <a:spLocks noGrp="1"/>
          </p:cNvSpPr>
          <p:nvPr>
            <p:ph sz="half" idx="1"/>
          </p:nvPr>
        </p:nvSpPr>
        <p:spPr>
          <a:xfrm>
            <a:off x="609600" y="1600205"/>
            <a:ext cx="5384800" cy="4525963"/>
          </a:xfrm>
        </p:spPr>
        <p:txBody>
          <a:bodyPr vert="horz" wrap="square" lIns="91440" tIns="45720" rIns="91440" bIns="45720" numCol="1" anchor="t" anchorCtr="0" compatLnSpc="1">
            <a:prstTxWarp prst="textNoShape">
              <a:avLst/>
            </a:prstTxWarp>
            <a:normAutofit/>
          </a:bodyPr>
          <a:lstStyle/>
          <a:p>
            <a:pPr marR="0" lvl="0"/>
            <a:endParaRPr lang="en-US">
              <a:effectLst/>
            </a:endParaRPr>
          </a:p>
          <a:p>
            <a:endParaRPr lang="en-US"/>
          </a:p>
        </p:txBody>
      </p:sp>
      <p:graphicFrame>
        <p:nvGraphicFramePr>
          <p:cNvPr id="6" name="Table 5">
            <a:extLst>
              <a:ext uri="{FF2B5EF4-FFF2-40B4-BE49-F238E27FC236}">
                <a16:creationId xmlns:a16="http://schemas.microsoft.com/office/drawing/2014/main" id="{959D55F8-55EB-ACA9-60CF-0FAE2A1B6EAD}"/>
              </a:ext>
            </a:extLst>
          </p:cNvPr>
          <p:cNvGraphicFramePr>
            <a:graphicFrameLocks noGrp="1"/>
          </p:cNvGraphicFramePr>
          <p:nvPr>
            <p:extLst>
              <p:ext uri="{D42A27DB-BD31-4B8C-83A1-F6EECF244321}">
                <p14:modId xmlns:p14="http://schemas.microsoft.com/office/powerpoint/2010/main" val="425934844"/>
              </p:ext>
            </p:extLst>
          </p:nvPr>
        </p:nvGraphicFramePr>
        <p:xfrm>
          <a:off x="609600" y="1741509"/>
          <a:ext cx="11330763" cy="3861064"/>
        </p:xfrm>
        <a:graphic>
          <a:graphicData uri="http://schemas.openxmlformats.org/drawingml/2006/table">
            <a:tbl>
              <a:tblPr firstRow="1" bandRow="1">
                <a:tableStyleId>{5C22544A-7EE6-4342-B048-85BDC9FD1C3A}</a:tableStyleId>
              </a:tblPr>
              <a:tblGrid>
                <a:gridCol w="4161965">
                  <a:extLst>
                    <a:ext uri="{9D8B030D-6E8A-4147-A177-3AD203B41FA5}">
                      <a16:colId xmlns:a16="http://schemas.microsoft.com/office/drawing/2014/main" val="2898753758"/>
                    </a:ext>
                  </a:extLst>
                </a:gridCol>
                <a:gridCol w="1769150">
                  <a:extLst>
                    <a:ext uri="{9D8B030D-6E8A-4147-A177-3AD203B41FA5}">
                      <a16:colId xmlns:a16="http://schemas.microsoft.com/office/drawing/2014/main" val="2255647278"/>
                    </a:ext>
                  </a:extLst>
                </a:gridCol>
                <a:gridCol w="1853985">
                  <a:extLst>
                    <a:ext uri="{9D8B030D-6E8A-4147-A177-3AD203B41FA5}">
                      <a16:colId xmlns:a16="http://schemas.microsoft.com/office/drawing/2014/main" val="3694501277"/>
                    </a:ext>
                  </a:extLst>
                </a:gridCol>
                <a:gridCol w="1520055">
                  <a:extLst>
                    <a:ext uri="{9D8B030D-6E8A-4147-A177-3AD203B41FA5}">
                      <a16:colId xmlns:a16="http://schemas.microsoft.com/office/drawing/2014/main" val="356184601"/>
                    </a:ext>
                  </a:extLst>
                </a:gridCol>
                <a:gridCol w="2025608">
                  <a:extLst>
                    <a:ext uri="{9D8B030D-6E8A-4147-A177-3AD203B41FA5}">
                      <a16:colId xmlns:a16="http://schemas.microsoft.com/office/drawing/2014/main" val="3838978766"/>
                    </a:ext>
                  </a:extLst>
                </a:gridCol>
              </a:tblGrid>
              <a:tr h="773454">
                <a:tc>
                  <a:txBody>
                    <a:bodyPr/>
                    <a:lstStyle/>
                    <a:p>
                      <a:pPr algn="ctr" fontAlgn="ctr"/>
                      <a:r>
                        <a:rPr lang="en-US" sz="1600" b="1" u="none" strike="noStrike">
                          <a:solidFill>
                            <a:schemeClr val="bg1"/>
                          </a:solidFill>
                          <a:effectLst/>
                          <a:latin typeface="Arial"/>
                          <a:cs typeface="Arial"/>
                        </a:rPr>
                        <a:t>Measure Name</a:t>
                      </a:r>
                      <a:endParaRPr lang="en-US" sz="1600" b="1" i="0" u="none" strike="noStrike">
                        <a:solidFill>
                          <a:schemeClr val="bg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600" b="1" i="0" u="none" strike="noStrike" dirty="0">
                          <a:solidFill>
                            <a:schemeClr val="bg1"/>
                          </a:solidFill>
                          <a:effectLst/>
                          <a:latin typeface="Arial"/>
                          <a:cs typeface="Arial"/>
                        </a:rPr>
                        <a:t>Unit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600" b="1" u="none" strike="noStrike">
                          <a:solidFill>
                            <a:schemeClr val="bg1"/>
                          </a:solidFill>
                          <a:effectLst/>
                          <a:latin typeface="Arial"/>
                          <a:cs typeface="Arial"/>
                        </a:rPr>
                        <a:t>Measure Cost per Unit</a:t>
                      </a:r>
                      <a:endParaRPr lang="en-US" sz="1600" b="1" i="0" u="none" strike="noStrike">
                        <a:solidFill>
                          <a:schemeClr val="bg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600" b="1" u="none" strike="noStrike">
                          <a:solidFill>
                            <a:schemeClr val="bg1"/>
                          </a:solidFill>
                          <a:effectLst/>
                          <a:latin typeface="Arial"/>
                          <a:cs typeface="Arial"/>
                        </a:rPr>
                        <a:t>Labor Cost per Unit</a:t>
                      </a:r>
                      <a:endParaRPr lang="en-US" sz="1600" b="1" i="0" u="none" strike="noStrike">
                        <a:solidFill>
                          <a:schemeClr val="bg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600" b="1" i="0" u="none" strike="noStrike">
                          <a:solidFill>
                            <a:schemeClr val="bg1"/>
                          </a:solidFill>
                          <a:effectLst/>
                          <a:latin typeface="Arial"/>
                          <a:cs typeface="Arial"/>
                        </a:rPr>
                        <a:t>Total Incentive </a:t>
                      </a:r>
                    </a:p>
                    <a:p>
                      <a:pPr algn="ctr" fontAlgn="ctr"/>
                      <a:r>
                        <a:rPr lang="en-US" sz="1600" b="1" i="0" u="none" strike="noStrike">
                          <a:solidFill>
                            <a:schemeClr val="bg1"/>
                          </a:solidFill>
                          <a:effectLst/>
                          <a:latin typeface="Arial"/>
                          <a:cs typeface="Arial"/>
                        </a:rPr>
                        <a:t>Per Unit Installed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extLst>
                  <a:ext uri="{0D108BD9-81ED-4DB2-BD59-A6C34878D82A}">
                    <a16:rowId xmlns:a16="http://schemas.microsoft.com/office/drawing/2014/main" val="1365179218"/>
                  </a:ext>
                </a:extLst>
              </a:tr>
              <a:tr h="308761">
                <a:tc>
                  <a:txBody>
                    <a:bodyPr/>
                    <a:lstStyle/>
                    <a:p>
                      <a:pPr marL="91440" algn="l" fontAlgn="ctr"/>
                      <a:r>
                        <a:rPr lang="en-US" sz="1600" u="none" strike="noStrike">
                          <a:solidFill>
                            <a:schemeClr val="tx1"/>
                          </a:solidFill>
                          <a:effectLst/>
                          <a:latin typeface="Arial"/>
                          <a:cs typeface="Arial"/>
                        </a:rPr>
                        <a:t>Advanced Smart (Tier 2) Power Strip</a:t>
                      </a:r>
                      <a:endParaRPr lang="en-US" sz="1600" b="0" i="0" u="none" strike="noStrike">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a:solidFill>
                            <a:schemeClr val="tx1"/>
                          </a:solidFill>
                          <a:effectLst/>
                          <a:latin typeface="Arial"/>
                          <a:cs typeface="Arial"/>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solidFill>
                            <a:schemeClr val="tx1"/>
                          </a:solidFill>
                          <a:effectLst/>
                          <a:latin typeface="Arial"/>
                          <a:cs typeface="Arial"/>
                        </a:rPr>
                        <a:t>$52.00</a:t>
                      </a:r>
                      <a:endParaRPr lang="en-US" sz="1600" b="0" i="0" u="none" strike="noStrike">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solidFill>
                            <a:schemeClr val="tx1"/>
                          </a:solidFill>
                          <a:effectLst/>
                          <a:latin typeface="Arial"/>
                          <a:cs typeface="Arial"/>
                        </a:rPr>
                        <a:t>$10.00</a:t>
                      </a:r>
                      <a:endParaRPr lang="en-US" sz="1600" b="0" i="0" u="none" strike="noStrike">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a:solidFill>
                            <a:schemeClr val="tx1"/>
                          </a:solidFill>
                          <a:effectLst/>
                          <a:latin typeface="Arial"/>
                          <a:cs typeface="Arial"/>
                        </a:rPr>
                        <a:t>$62.00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9173760"/>
                  </a:ext>
                </a:extLst>
              </a:tr>
              <a:tr h="308761">
                <a:tc>
                  <a:txBody>
                    <a:bodyPr/>
                    <a:lstStyle/>
                    <a:p>
                      <a:pPr marL="91440" algn="l" fontAlgn="ctr"/>
                      <a:r>
                        <a:rPr lang="en-US" sz="1600" u="none" strike="noStrike">
                          <a:solidFill>
                            <a:schemeClr val="tx1"/>
                          </a:solidFill>
                          <a:effectLst/>
                          <a:latin typeface="Arial"/>
                          <a:cs typeface="Arial"/>
                        </a:rPr>
                        <a:t>LED Outdoor Flood Light Fixture</a:t>
                      </a:r>
                      <a:endParaRPr lang="en-US" sz="1600" b="0" i="0" u="none" strike="noStrike">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a:solidFill>
                            <a:schemeClr val="tx1"/>
                          </a:solidFill>
                          <a:effectLst/>
                          <a:latin typeface="Arial"/>
                          <a:cs typeface="Arial"/>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dirty="0">
                          <a:solidFill>
                            <a:schemeClr val="tx1"/>
                          </a:solidFill>
                          <a:effectLst/>
                          <a:latin typeface="Arial"/>
                          <a:cs typeface="Arial"/>
                        </a:rPr>
                        <a:t>$7.00</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a:solidFill>
                            <a:schemeClr val="tx1"/>
                          </a:solidFill>
                          <a:effectLst/>
                          <a:latin typeface="Arial"/>
                          <a:cs typeface="Arial"/>
                        </a:rPr>
                        <a:t>$10.00</a:t>
                      </a:r>
                      <a:endParaRPr lang="en-US" sz="1600" b="0" i="0" u="none" strike="noStrike">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$17.00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9613410"/>
                  </a:ext>
                </a:extLst>
              </a:tr>
              <a:tr h="308761">
                <a:tc>
                  <a:txBody>
                    <a:bodyPr/>
                    <a:lstStyle/>
                    <a:p>
                      <a:pPr marL="91440" algn="l" fontAlgn="ctr"/>
                      <a:r>
                        <a:rPr lang="en-US" sz="1600" u="none" strike="noStrike" dirty="0">
                          <a:solidFill>
                            <a:schemeClr val="tx1"/>
                          </a:solidFill>
                          <a:effectLst/>
                          <a:latin typeface="Arial"/>
                          <a:cs typeface="Arial"/>
                        </a:rPr>
                        <a:t>LED BR30</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Arial"/>
                          <a:cs typeface="Arial"/>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solidFill>
                            <a:schemeClr val="tx1"/>
                          </a:solidFill>
                          <a:effectLst/>
                          <a:latin typeface="Arial"/>
                          <a:cs typeface="Arial"/>
                        </a:rPr>
                        <a:t>$4.00</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solidFill>
                            <a:schemeClr val="tx1"/>
                          </a:solidFill>
                          <a:effectLst/>
                          <a:latin typeface="Arial"/>
                          <a:cs typeface="Arial"/>
                        </a:rPr>
                        <a:t>$10.00</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Arial"/>
                          <a:cs typeface="Arial"/>
                        </a:rPr>
                        <a:t>$14.00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884210"/>
                  </a:ext>
                </a:extLst>
              </a:tr>
              <a:tr h="308761">
                <a:tc>
                  <a:txBody>
                    <a:bodyPr/>
                    <a:lstStyle/>
                    <a:p>
                      <a:pPr marL="91440" algn="l" fontAlgn="ctr"/>
                      <a:r>
                        <a:rPr lang="en-US" sz="1600" b="0" i="0" u="none" strike="noStrike" dirty="0">
                          <a:solidFill>
                            <a:schemeClr val="tx1"/>
                          </a:solidFill>
                          <a:effectLst/>
                          <a:latin typeface="Arial"/>
                          <a:cs typeface="Arial"/>
                        </a:rPr>
                        <a:t>T8 LED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$15.00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2518969"/>
                  </a:ext>
                </a:extLst>
              </a:tr>
              <a:tr h="308761">
                <a:tc>
                  <a:txBody>
                    <a:bodyPr/>
                    <a:lstStyle/>
                    <a:p>
                      <a:pPr marL="91440" algn="l" fontAlgn="ctr"/>
                      <a:r>
                        <a:rPr lang="en-US" sz="1600" b="0" i="0" u="none" strike="noStrike" dirty="0">
                          <a:solidFill>
                            <a:schemeClr val="tx1"/>
                          </a:solidFill>
                          <a:effectLst/>
                          <a:latin typeface="Arial"/>
                          <a:cs typeface="Arial"/>
                        </a:rPr>
                        <a:t>Globe LED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Each</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Arial"/>
                          <a:cs typeface="Arial"/>
                        </a:rPr>
                        <a:t>$3.00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$10.00</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$13.00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9832894"/>
                  </a:ext>
                </a:extLst>
              </a:tr>
              <a:tr h="308761">
                <a:tc>
                  <a:txBody>
                    <a:bodyPr/>
                    <a:lstStyle/>
                    <a:p>
                      <a:pPr marL="91440" algn="l" fontAlgn="ctr"/>
                      <a:r>
                        <a:rPr lang="en-US" sz="1600" b="0" i="0" u="none" strike="noStrike" dirty="0">
                          <a:solidFill>
                            <a:schemeClr val="tx1"/>
                          </a:solidFill>
                          <a:effectLst/>
                          <a:latin typeface="Arial"/>
                          <a:cs typeface="Arial"/>
                        </a:rPr>
                        <a:t>Candelabra LED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$12.50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72400181"/>
                  </a:ext>
                </a:extLst>
              </a:tr>
              <a:tr h="308761">
                <a:tc>
                  <a:txBody>
                    <a:bodyPr/>
                    <a:lstStyle/>
                    <a:p>
                      <a:pPr marL="91440" algn="l" fontAlgn="ctr"/>
                      <a:r>
                        <a:rPr lang="en-US" sz="1600" b="0" i="0" u="none" strike="noStrike" dirty="0">
                          <a:solidFill>
                            <a:schemeClr val="tx1"/>
                          </a:solidFill>
                          <a:effectLst/>
                          <a:latin typeface="Arial"/>
                          <a:cs typeface="Arial"/>
                        </a:rPr>
                        <a:t>MR16GU10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Each</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Arial"/>
                          <a:cs typeface="Arial"/>
                        </a:rPr>
                        <a:t>$3.00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$10.00</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$13.00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1248680"/>
                  </a:ext>
                </a:extLst>
              </a:tr>
              <a:tr h="308761">
                <a:tc>
                  <a:txBody>
                    <a:bodyPr/>
                    <a:lstStyle/>
                    <a:p>
                      <a:pPr marL="91440" algn="l" fontAlgn="ctr"/>
                      <a:r>
                        <a:rPr lang="en-US" sz="1600" b="0" i="0" u="none" strike="noStrike" dirty="0">
                          <a:solidFill>
                            <a:schemeClr val="tx1"/>
                          </a:solidFill>
                          <a:effectLst/>
                          <a:latin typeface="Arial"/>
                          <a:cs typeface="Arial"/>
                        </a:rPr>
                        <a:t>Specialty LED (other)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$15.00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9032450"/>
                  </a:ext>
                </a:extLst>
              </a:tr>
              <a:tr h="308761">
                <a:tc>
                  <a:txBody>
                    <a:bodyPr/>
                    <a:lstStyle/>
                    <a:p>
                      <a:pPr marL="91440" algn="l" fontAlgn="ctr"/>
                      <a:r>
                        <a:rPr lang="en-US" sz="1600" u="none" strike="noStrike" dirty="0">
                          <a:solidFill>
                            <a:schemeClr val="tx1"/>
                          </a:solidFill>
                          <a:effectLst/>
                          <a:latin typeface="Arial"/>
                          <a:cs typeface="Arial"/>
                        </a:rPr>
                        <a:t>Kitchen Low Flow Aerator</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chemeClr val="tx1"/>
                          </a:solidFill>
                          <a:effectLst/>
                          <a:latin typeface="Arial"/>
                          <a:cs typeface="Arial"/>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solidFill>
                            <a:schemeClr val="tx1"/>
                          </a:solidFill>
                          <a:effectLst/>
                          <a:latin typeface="Arial"/>
                          <a:cs typeface="Arial"/>
                        </a:rPr>
                        <a:t>$2.50</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solidFill>
                            <a:schemeClr val="tx1"/>
                          </a:solidFill>
                          <a:effectLst/>
                          <a:latin typeface="Arial"/>
                          <a:cs typeface="Arial"/>
                        </a:rPr>
                        <a:t>$13.00</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chemeClr val="tx1"/>
                          </a:solidFill>
                          <a:effectLst/>
                          <a:latin typeface="Arial"/>
                          <a:cs typeface="Arial"/>
                        </a:rPr>
                        <a:t>$15.50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0240814"/>
                  </a:ext>
                </a:extLst>
              </a:tr>
              <a:tr h="308761">
                <a:tc>
                  <a:txBody>
                    <a:bodyPr/>
                    <a:lstStyle/>
                    <a:p>
                      <a:pPr marL="91440" algn="l" fontAlgn="ctr"/>
                      <a:r>
                        <a:rPr lang="en-US" sz="1600" u="none" strike="noStrike" dirty="0">
                          <a:solidFill>
                            <a:schemeClr val="tx1"/>
                          </a:solidFill>
                          <a:effectLst/>
                          <a:latin typeface="Arial"/>
                          <a:cs typeface="Arial"/>
                        </a:rPr>
                        <a:t>Bathroom Low Flow Aerator</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dirty="0">
                          <a:solidFill>
                            <a:schemeClr val="tx1"/>
                          </a:solidFill>
                          <a:effectLst/>
                          <a:latin typeface="Arial"/>
                          <a:cs typeface="Arial"/>
                        </a:rPr>
                        <a:t>$1.50</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dirty="0">
                          <a:solidFill>
                            <a:schemeClr val="tx1"/>
                          </a:solidFill>
                          <a:effectLst/>
                          <a:latin typeface="Arial"/>
                          <a:cs typeface="Arial"/>
                        </a:rPr>
                        <a:t>$13.00</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$14.50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68226088"/>
                  </a:ext>
                </a:extLst>
              </a:tr>
            </a:tbl>
          </a:graphicData>
        </a:graphic>
      </p:graphicFrame>
      <p:sp>
        <p:nvSpPr>
          <p:cNvPr id="2" name="TextBox 1">
            <a:extLst>
              <a:ext uri="{FF2B5EF4-FFF2-40B4-BE49-F238E27FC236}">
                <a16:creationId xmlns:a16="http://schemas.microsoft.com/office/drawing/2014/main" id="{FFDFF9B8-2354-AC57-098A-4D8BCBE860DC}"/>
              </a:ext>
            </a:extLst>
          </p:cNvPr>
          <p:cNvSpPr txBox="1"/>
          <p:nvPr/>
        </p:nvSpPr>
        <p:spPr>
          <a:xfrm>
            <a:off x="609600" y="5626305"/>
            <a:ext cx="3759362" cy="276999"/>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*Measure cost per unit based on Procurement Portal</a:t>
            </a:r>
          </a:p>
        </p:txBody>
      </p:sp>
    </p:spTree>
    <p:extLst>
      <p:ext uri="{BB962C8B-B14F-4D97-AF65-F5344CB8AC3E}">
        <p14:creationId xmlns:p14="http://schemas.microsoft.com/office/powerpoint/2010/main" val="37409829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0879E-BDBF-7EF6-EE5A-31711B38A69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5721C8-28CF-8906-3C07-30E57309FB34}"/>
              </a:ext>
            </a:extLst>
          </p:cNvPr>
          <p:cNvSpPr>
            <a:spLocks noGrp="1"/>
          </p:cNvSpPr>
          <p:nvPr>
            <p:ph type="title"/>
          </p:nvPr>
        </p:nvSpPr>
        <p:spPr>
          <a:xfrm>
            <a:off x="2399641" y="274639"/>
            <a:ext cx="8527892" cy="1218200"/>
          </a:xfrm>
        </p:spPr>
        <p:txBody>
          <a:bodyPr/>
          <a:lstStyle/>
          <a:p>
            <a:r>
              <a:rPr lang="en-US" err="1">
                <a:latin typeface="Arial"/>
                <a:cs typeface="Arial"/>
              </a:rPr>
              <a:t>eSuite</a:t>
            </a:r>
            <a:r>
              <a:rPr lang="en-US">
                <a:latin typeface="Arial"/>
                <a:cs typeface="Arial"/>
              </a:rPr>
              <a:t> Measure Entry Review – Retrofit</a:t>
            </a:r>
          </a:p>
        </p:txBody>
      </p:sp>
      <p:sp>
        <p:nvSpPr>
          <p:cNvPr id="2" name="TextBox 1">
            <a:extLst>
              <a:ext uri="{FF2B5EF4-FFF2-40B4-BE49-F238E27FC236}">
                <a16:creationId xmlns:a16="http://schemas.microsoft.com/office/drawing/2014/main" id="{FF3C367A-967C-FBDF-CF77-57E668C705A2}"/>
              </a:ext>
            </a:extLst>
          </p:cNvPr>
          <p:cNvSpPr txBox="1"/>
          <p:nvPr/>
        </p:nvSpPr>
        <p:spPr>
          <a:xfrm>
            <a:off x="344558" y="1488864"/>
            <a:ext cx="6810812" cy="2154436"/>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Refrigerators &amp; Freezers</a:t>
            </a:r>
            <a:r>
              <a:rPr lang="en-US" sz="1400" b="1" dirty="0">
                <a:latin typeface="Arial" panose="020B0604020202020204" pitchFamily="34" charset="0"/>
                <a:cs typeface="Arial" panose="020B0604020202020204" pitchFamily="34" charset="0"/>
              </a:rPr>
              <a:t>:</a:t>
            </a:r>
          </a:p>
          <a:p>
            <a:pPr algn="ctr"/>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The following post installation documentation is required:</a:t>
            </a:r>
          </a:p>
          <a:p>
            <a:pPr marL="7429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New equipment manufacturer, model number, &amp; serial number</a:t>
            </a:r>
          </a:p>
          <a:p>
            <a:pPr marL="7429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Installed unit UEC (*listed in Energy Star certificate)</a:t>
            </a:r>
          </a:p>
          <a:p>
            <a:pPr marL="7429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Installed unit size in cubic feet</a:t>
            </a:r>
          </a:p>
          <a:p>
            <a:pPr marL="7429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Total cost broken out into material &amp; labor</a:t>
            </a:r>
          </a:p>
          <a:p>
            <a:pPr marL="7429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Energy Star Certificate</a:t>
            </a:r>
          </a:p>
          <a:p>
            <a:pPr marL="7429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Either a post-installation photo of the unit &amp; nameplate </a:t>
            </a:r>
            <a:r>
              <a:rPr lang="en-US" sz="1000" u="sng" dirty="0">
                <a:latin typeface="Arial" panose="020B0604020202020204" pitchFamily="34" charset="0"/>
                <a:cs typeface="Arial" panose="020B0604020202020204" pitchFamily="34" charset="0"/>
              </a:rPr>
              <a:t>OR</a:t>
            </a:r>
            <a:r>
              <a:rPr lang="en-US" sz="1000" dirty="0">
                <a:latin typeface="Arial" panose="020B0604020202020204" pitchFamily="34" charset="0"/>
                <a:cs typeface="Arial" panose="020B0604020202020204" pitchFamily="34" charset="0"/>
              </a:rPr>
              <a:t> a customer sign-off form that states the new unit model and serial number.</a:t>
            </a:r>
          </a:p>
          <a:p>
            <a:pPr marL="7429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Final invoice &amp; install date</a:t>
            </a:r>
          </a:p>
          <a:p>
            <a:pPr marL="742950" lvl="1"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99CAC46-62CB-FD2F-7961-F213D3BC34D5}"/>
              </a:ext>
            </a:extLst>
          </p:cNvPr>
          <p:cNvPicPr>
            <a:picLocks noChangeAspect="1"/>
          </p:cNvPicPr>
          <p:nvPr/>
        </p:nvPicPr>
        <p:blipFill>
          <a:blip r:embed="rId3"/>
          <a:stretch>
            <a:fillRect/>
          </a:stretch>
        </p:blipFill>
        <p:spPr>
          <a:xfrm>
            <a:off x="7330297" y="1689869"/>
            <a:ext cx="4692073" cy="4877898"/>
          </a:xfrm>
          <a:prstGeom prst="rect">
            <a:avLst/>
          </a:prstGeom>
          <a:ln>
            <a:solidFill>
              <a:srgbClr val="185A7D"/>
            </a:solidFill>
          </a:ln>
        </p:spPr>
      </p:pic>
      <p:pic>
        <p:nvPicPr>
          <p:cNvPr id="17" name="Picture 16">
            <a:extLst>
              <a:ext uri="{FF2B5EF4-FFF2-40B4-BE49-F238E27FC236}">
                <a16:creationId xmlns:a16="http://schemas.microsoft.com/office/drawing/2014/main" id="{E0F54125-DABA-9299-83E9-71C55BCE06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05721" y="3792616"/>
            <a:ext cx="3723012" cy="2790745"/>
          </a:xfrm>
          <a:prstGeom prst="rect">
            <a:avLst/>
          </a:prstGeom>
          <a:ln w="6350">
            <a:noFill/>
          </a:ln>
        </p:spPr>
      </p:pic>
      <p:sp>
        <p:nvSpPr>
          <p:cNvPr id="34" name="Rectangle 33">
            <a:extLst>
              <a:ext uri="{FF2B5EF4-FFF2-40B4-BE49-F238E27FC236}">
                <a16:creationId xmlns:a16="http://schemas.microsoft.com/office/drawing/2014/main" id="{EF16FB89-CAC0-162D-ADC1-2600E8C37E0E}"/>
              </a:ext>
            </a:extLst>
          </p:cNvPr>
          <p:cNvSpPr/>
          <p:nvPr/>
        </p:nvSpPr>
        <p:spPr>
          <a:xfrm>
            <a:off x="7404549" y="3671613"/>
            <a:ext cx="1238516" cy="15719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40" name="Rectangle 39">
            <a:extLst>
              <a:ext uri="{FF2B5EF4-FFF2-40B4-BE49-F238E27FC236}">
                <a16:creationId xmlns:a16="http://schemas.microsoft.com/office/drawing/2014/main" id="{ADD2ABE4-0B41-C89C-F66D-F8A5C1628FBB}"/>
              </a:ext>
            </a:extLst>
          </p:cNvPr>
          <p:cNvSpPr/>
          <p:nvPr/>
        </p:nvSpPr>
        <p:spPr>
          <a:xfrm>
            <a:off x="3596594" y="5325570"/>
            <a:ext cx="3592383" cy="627868"/>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3" name="Rectangle 2">
            <a:extLst>
              <a:ext uri="{FF2B5EF4-FFF2-40B4-BE49-F238E27FC236}">
                <a16:creationId xmlns:a16="http://schemas.microsoft.com/office/drawing/2014/main" id="{4E12CEA7-3099-0EFF-EB6F-350D9406619C}"/>
              </a:ext>
            </a:extLst>
          </p:cNvPr>
          <p:cNvSpPr/>
          <p:nvPr/>
        </p:nvSpPr>
        <p:spPr>
          <a:xfrm>
            <a:off x="7404549" y="4050220"/>
            <a:ext cx="1238516" cy="15719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5" name="Rectangle 4">
            <a:extLst>
              <a:ext uri="{FF2B5EF4-FFF2-40B4-BE49-F238E27FC236}">
                <a16:creationId xmlns:a16="http://schemas.microsoft.com/office/drawing/2014/main" id="{19E883E7-5D81-2B3E-2B68-EEBAC19695B6}"/>
              </a:ext>
            </a:extLst>
          </p:cNvPr>
          <p:cNvSpPr/>
          <p:nvPr/>
        </p:nvSpPr>
        <p:spPr>
          <a:xfrm>
            <a:off x="7404549" y="4444729"/>
            <a:ext cx="1238516" cy="15719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6" name="Rectangle 5">
            <a:extLst>
              <a:ext uri="{FF2B5EF4-FFF2-40B4-BE49-F238E27FC236}">
                <a16:creationId xmlns:a16="http://schemas.microsoft.com/office/drawing/2014/main" id="{E29CC55B-506B-CB1A-9EAA-5359664C5390}"/>
              </a:ext>
            </a:extLst>
          </p:cNvPr>
          <p:cNvSpPr/>
          <p:nvPr/>
        </p:nvSpPr>
        <p:spPr>
          <a:xfrm>
            <a:off x="7404549" y="4839238"/>
            <a:ext cx="1564522" cy="15719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8" name="Rectangle 7">
            <a:extLst>
              <a:ext uri="{FF2B5EF4-FFF2-40B4-BE49-F238E27FC236}">
                <a16:creationId xmlns:a16="http://schemas.microsoft.com/office/drawing/2014/main" id="{FCB77438-5538-9CA6-8EAD-C4496823C515}"/>
              </a:ext>
            </a:extLst>
          </p:cNvPr>
          <p:cNvSpPr/>
          <p:nvPr/>
        </p:nvSpPr>
        <p:spPr>
          <a:xfrm>
            <a:off x="7404549" y="5348895"/>
            <a:ext cx="1564522" cy="15719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9" name="Rectangle 8">
            <a:extLst>
              <a:ext uri="{FF2B5EF4-FFF2-40B4-BE49-F238E27FC236}">
                <a16:creationId xmlns:a16="http://schemas.microsoft.com/office/drawing/2014/main" id="{9A4FA071-2F68-CFCE-3FC0-387B86A8CDC0}"/>
              </a:ext>
            </a:extLst>
          </p:cNvPr>
          <p:cNvSpPr/>
          <p:nvPr/>
        </p:nvSpPr>
        <p:spPr>
          <a:xfrm>
            <a:off x="7404549" y="5731955"/>
            <a:ext cx="833002" cy="15719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0" name="Rectangle 9">
            <a:extLst>
              <a:ext uri="{FF2B5EF4-FFF2-40B4-BE49-F238E27FC236}">
                <a16:creationId xmlns:a16="http://schemas.microsoft.com/office/drawing/2014/main" id="{525CBB53-FB0B-9B90-4FB5-EA2B8B3E3752}"/>
              </a:ext>
            </a:extLst>
          </p:cNvPr>
          <p:cNvSpPr/>
          <p:nvPr/>
        </p:nvSpPr>
        <p:spPr>
          <a:xfrm>
            <a:off x="7412500" y="6133959"/>
            <a:ext cx="833002" cy="15719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pic>
        <p:nvPicPr>
          <p:cNvPr id="12" name="Picture 11">
            <a:extLst>
              <a:ext uri="{FF2B5EF4-FFF2-40B4-BE49-F238E27FC236}">
                <a16:creationId xmlns:a16="http://schemas.microsoft.com/office/drawing/2014/main" id="{AF632806-414A-5A05-F623-291FE94C7920}"/>
              </a:ext>
            </a:extLst>
          </p:cNvPr>
          <p:cNvPicPr>
            <a:picLocks noChangeAspect="1"/>
          </p:cNvPicPr>
          <p:nvPr/>
        </p:nvPicPr>
        <p:blipFill>
          <a:blip r:embed="rId5"/>
          <a:stretch>
            <a:fillRect/>
          </a:stretch>
        </p:blipFill>
        <p:spPr>
          <a:xfrm>
            <a:off x="92378" y="3300168"/>
            <a:ext cx="3372241" cy="3472042"/>
          </a:xfrm>
          <a:prstGeom prst="rect">
            <a:avLst/>
          </a:prstGeom>
          <a:ln>
            <a:solidFill>
              <a:srgbClr val="185A7D"/>
            </a:solidFill>
          </a:ln>
        </p:spPr>
      </p:pic>
      <p:sp>
        <p:nvSpPr>
          <p:cNvPr id="16" name="Oval 15">
            <a:extLst>
              <a:ext uri="{FF2B5EF4-FFF2-40B4-BE49-F238E27FC236}">
                <a16:creationId xmlns:a16="http://schemas.microsoft.com/office/drawing/2014/main" id="{D50AF4B6-AEAF-3B40-FAB5-43976FC46CED}"/>
              </a:ext>
            </a:extLst>
          </p:cNvPr>
          <p:cNvSpPr/>
          <p:nvPr/>
        </p:nvSpPr>
        <p:spPr>
          <a:xfrm>
            <a:off x="842840" y="2140077"/>
            <a:ext cx="151074" cy="166978"/>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808702-56A8-17CC-523F-97409E03AEE1}"/>
              </a:ext>
            </a:extLst>
          </p:cNvPr>
          <p:cNvSpPr/>
          <p:nvPr/>
        </p:nvSpPr>
        <p:spPr>
          <a:xfrm>
            <a:off x="1473688" y="5704123"/>
            <a:ext cx="151074" cy="166978"/>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FED227-C038-333F-1693-7691576B6FE8}"/>
              </a:ext>
            </a:extLst>
          </p:cNvPr>
          <p:cNvSpPr/>
          <p:nvPr/>
        </p:nvSpPr>
        <p:spPr>
          <a:xfrm>
            <a:off x="169629" y="5713905"/>
            <a:ext cx="1496235" cy="15719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19" name="Connector: Elbow 18">
            <a:extLst>
              <a:ext uri="{FF2B5EF4-FFF2-40B4-BE49-F238E27FC236}">
                <a16:creationId xmlns:a16="http://schemas.microsoft.com/office/drawing/2014/main" id="{EE82E5A9-96F3-08F3-C2F1-00BF86241CBA}"/>
              </a:ext>
            </a:extLst>
          </p:cNvPr>
          <p:cNvCxnSpPr>
            <a:cxnSpLocks/>
            <a:stCxn id="16" idx="2"/>
            <a:endCxn id="18" idx="6"/>
          </p:cNvCxnSpPr>
          <p:nvPr/>
        </p:nvCxnSpPr>
        <p:spPr>
          <a:xfrm rot="10800000" flipH="1" flipV="1">
            <a:off x="842840" y="2223566"/>
            <a:ext cx="781922" cy="3564046"/>
          </a:xfrm>
          <a:prstGeom prst="bentConnector5">
            <a:avLst>
              <a:gd name="adj1" fmla="val -29236"/>
              <a:gd name="adj2" fmla="val 29029"/>
              <a:gd name="adj3" fmla="val 14042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1CDD9C42-DD91-D175-5DC7-BAEEDAA0B307}"/>
              </a:ext>
            </a:extLst>
          </p:cNvPr>
          <p:cNvSpPr/>
          <p:nvPr/>
        </p:nvSpPr>
        <p:spPr>
          <a:xfrm>
            <a:off x="3571036" y="3800567"/>
            <a:ext cx="857842" cy="135328"/>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2472067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90BD9-2B91-E5B6-35E8-B6CA6BA908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43315E-82CA-CBA4-963B-E38E0CC12B16}"/>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775B0D90-4A03-3713-14C7-1A91F7B82506}"/>
              </a:ext>
            </a:extLst>
          </p:cNvPr>
          <p:cNvSpPr txBox="1"/>
          <p:nvPr/>
        </p:nvSpPr>
        <p:spPr>
          <a:xfrm>
            <a:off x="545749" y="1523898"/>
            <a:ext cx="10506564" cy="1623521"/>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Washers &amp; Dryers</a:t>
            </a:r>
            <a:r>
              <a:rPr lang="en-US" sz="1400" b="1" dirty="0">
                <a:latin typeface="Arial" panose="020B0604020202020204" pitchFamily="34" charset="0"/>
                <a:cs typeface="Arial" panose="020B0604020202020204" pitchFamily="34" charset="0"/>
              </a:rPr>
              <a:t>:</a:t>
            </a:r>
          </a:p>
          <a:p>
            <a:pPr algn="ctr"/>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Similar to refrigerators &amp; freezers – if you do </a:t>
            </a:r>
            <a:r>
              <a:rPr lang="en-US" sz="1200" u="sng" dirty="0">
                <a:latin typeface="Arial" panose="020B0604020202020204" pitchFamily="34" charset="0"/>
                <a:cs typeface="Arial" panose="020B0604020202020204" pitchFamily="34" charset="0"/>
              </a:rPr>
              <a:t>not</a:t>
            </a:r>
            <a:r>
              <a:rPr lang="en-US" sz="1200" dirty="0">
                <a:latin typeface="Arial" panose="020B0604020202020204" pitchFamily="34" charset="0"/>
                <a:cs typeface="Arial" panose="020B0604020202020204" pitchFamily="34" charset="0"/>
              </a:rPr>
              <a:t> plan to complete the installation for this measure, documentation is required for the existing unit dimensions, opening space dimensions, and access path measurements.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For basement installations:</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Measure the doorway going into the basement with the door open 90 degrees</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Measure the width of the steps in between the handrail and the wall</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Evaluate the condition of the steps and ensure its sturdy enough to support ~600lbs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A52A036-3B9A-3F9E-0FA1-C55B4E45E0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3216" y="2986295"/>
            <a:ext cx="5350250" cy="3720891"/>
          </a:xfrm>
          <a:prstGeom prst="rect">
            <a:avLst/>
          </a:prstGeom>
          <a:ln>
            <a:solidFill>
              <a:srgbClr val="185A7D"/>
            </a:solidFill>
          </a:ln>
        </p:spPr>
      </p:pic>
      <p:pic>
        <p:nvPicPr>
          <p:cNvPr id="5" name="Picture 4">
            <a:extLst>
              <a:ext uri="{FF2B5EF4-FFF2-40B4-BE49-F238E27FC236}">
                <a16:creationId xmlns:a16="http://schemas.microsoft.com/office/drawing/2014/main" id="{C3F617C2-A403-185C-D4B2-4E561BA097EB}"/>
              </a:ext>
            </a:extLst>
          </p:cNvPr>
          <p:cNvPicPr>
            <a:picLocks noChangeAspect="1"/>
          </p:cNvPicPr>
          <p:nvPr/>
        </p:nvPicPr>
        <p:blipFill>
          <a:blip r:embed="rId4"/>
          <a:stretch>
            <a:fillRect/>
          </a:stretch>
        </p:blipFill>
        <p:spPr>
          <a:xfrm>
            <a:off x="6281068" y="2986295"/>
            <a:ext cx="5476636" cy="3720891"/>
          </a:xfrm>
          <a:prstGeom prst="rect">
            <a:avLst/>
          </a:prstGeom>
          <a:ln>
            <a:solidFill>
              <a:srgbClr val="185A7D"/>
            </a:solidFill>
          </a:ln>
        </p:spPr>
      </p:pic>
      <p:sp>
        <p:nvSpPr>
          <p:cNvPr id="6" name="Rectangle 5">
            <a:extLst>
              <a:ext uri="{FF2B5EF4-FFF2-40B4-BE49-F238E27FC236}">
                <a16:creationId xmlns:a16="http://schemas.microsoft.com/office/drawing/2014/main" id="{187B0B0C-CED9-4BE1-FCAE-830EA7782352}"/>
              </a:ext>
            </a:extLst>
          </p:cNvPr>
          <p:cNvSpPr/>
          <p:nvPr/>
        </p:nvSpPr>
        <p:spPr>
          <a:xfrm>
            <a:off x="638565" y="3038889"/>
            <a:ext cx="1411356" cy="226770"/>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7" name="Rectangle 6">
            <a:extLst>
              <a:ext uri="{FF2B5EF4-FFF2-40B4-BE49-F238E27FC236}">
                <a16:creationId xmlns:a16="http://schemas.microsoft.com/office/drawing/2014/main" id="{880101DD-4F07-50ED-EBD6-AF61C983C7D9}"/>
              </a:ext>
            </a:extLst>
          </p:cNvPr>
          <p:cNvSpPr/>
          <p:nvPr/>
        </p:nvSpPr>
        <p:spPr>
          <a:xfrm>
            <a:off x="655982" y="4770917"/>
            <a:ext cx="2183011" cy="226770"/>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8" name="Rectangle 7">
            <a:extLst>
              <a:ext uri="{FF2B5EF4-FFF2-40B4-BE49-F238E27FC236}">
                <a16:creationId xmlns:a16="http://schemas.microsoft.com/office/drawing/2014/main" id="{73530614-4A65-57EB-E8E7-1DB312922E0D}"/>
              </a:ext>
            </a:extLst>
          </p:cNvPr>
          <p:cNvSpPr/>
          <p:nvPr/>
        </p:nvSpPr>
        <p:spPr>
          <a:xfrm>
            <a:off x="6320824" y="3087516"/>
            <a:ext cx="1541028" cy="226770"/>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2914979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2F97B-2170-BB82-7F5B-1B105ADB7A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849D10-0EA7-F4CA-36E3-BE004CD72CDF}"/>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endParaRPr lang="en-US"/>
          </a:p>
        </p:txBody>
      </p:sp>
      <p:sp>
        <p:nvSpPr>
          <p:cNvPr id="2" name="TextBox 1">
            <a:extLst>
              <a:ext uri="{FF2B5EF4-FFF2-40B4-BE49-F238E27FC236}">
                <a16:creationId xmlns:a16="http://schemas.microsoft.com/office/drawing/2014/main" id="{E0B58E4F-B3D1-EEF2-DE29-BCC9BF50D440}"/>
              </a:ext>
            </a:extLst>
          </p:cNvPr>
          <p:cNvSpPr txBox="1"/>
          <p:nvPr/>
        </p:nvSpPr>
        <p:spPr>
          <a:xfrm>
            <a:off x="545748" y="1514373"/>
            <a:ext cx="10898541" cy="2708434"/>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Washers &amp; Dryers</a:t>
            </a:r>
            <a:r>
              <a:rPr lang="en-US" sz="1400" b="1" dirty="0">
                <a:latin typeface="Arial" panose="020B0604020202020204" pitchFamily="34" charset="0"/>
                <a:cs typeface="Arial" panose="020B0604020202020204" pitchFamily="34" charset="0"/>
              </a:rPr>
              <a:t>:</a:t>
            </a:r>
          </a:p>
          <a:p>
            <a:pPr algn="ctr"/>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 addition to unit and access path measurements, we will also need the assessor to confirm the following:</a:t>
            </a:r>
          </a:p>
          <a:p>
            <a:endParaRPr lang="en-US" sz="600" dirty="0">
              <a:latin typeface="Arial" panose="020B0604020202020204" pitchFamily="34" charset="0"/>
              <a:cs typeface="Arial" panose="020B0604020202020204" pitchFamily="34" charset="0"/>
            </a:endParaRPr>
          </a:p>
          <a:p>
            <a:pPr marL="742950" lvl="1" indent="-285750">
              <a:buFont typeface="+mj-lt"/>
              <a:buAutoNum type="arabicPeriod"/>
            </a:pPr>
            <a:r>
              <a:rPr lang="en-US" sz="1200" u="sng" dirty="0">
                <a:latin typeface="Arial" panose="020B0604020202020204" pitchFamily="34" charset="0"/>
                <a:cs typeface="Arial" panose="020B0604020202020204" pitchFamily="34" charset="0"/>
              </a:rPr>
              <a:t>Washers</a:t>
            </a:r>
            <a:r>
              <a:rPr lang="en-US" sz="1200" dirty="0">
                <a:latin typeface="Arial" panose="020B0604020202020204" pitchFamily="34" charset="0"/>
                <a:cs typeface="Arial" panose="020B0604020202020204" pitchFamily="34" charset="0"/>
              </a:rPr>
              <a:t>:</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washer outlet is rated for 120 volts and is present and operational</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water supply valves are present, operational, and show no visible signs of corrosion</a:t>
            </a:r>
          </a:p>
          <a:p>
            <a:pPr lvl="2"/>
            <a:endParaRPr lang="en-US" sz="600" dirty="0">
              <a:latin typeface="Arial" panose="020B0604020202020204" pitchFamily="34" charset="0"/>
              <a:cs typeface="Arial" panose="020B0604020202020204" pitchFamily="34" charset="0"/>
            </a:endParaRPr>
          </a:p>
          <a:p>
            <a:pPr marL="742950" lvl="1" indent="-285750">
              <a:buFont typeface="+mj-lt"/>
              <a:buAutoNum type="arabicPeriod"/>
            </a:pPr>
            <a:r>
              <a:rPr lang="en-US" sz="1200" u="sng" dirty="0">
                <a:latin typeface="Arial" panose="020B0604020202020204" pitchFamily="34" charset="0"/>
                <a:cs typeface="Arial" panose="020B0604020202020204" pitchFamily="34" charset="0"/>
              </a:rPr>
              <a:t>Dryers</a:t>
            </a:r>
            <a:r>
              <a:rPr lang="en-US" sz="1200" dirty="0">
                <a:latin typeface="Arial" panose="020B0604020202020204" pitchFamily="34" charset="0"/>
                <a:cs typeface="Arial" panose="020B0604020202020204" pitchFamily="34" charset="0"/>
              </a:rPr>
              <a:t>:</a:t>
            </a:r>
            <a:endParaRPr lang="en-US" sz="1200" u="sng"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dryer outlet is rated for 240 volts and is present and operational</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Proper venting is installed, exhausts to the exterior, and is within 6 feet of the dryer</a:t>
            </a:r>
          </a:p>
          <a:p>
            <a:pPr lvl="2"/>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This confirms that all required conditions are met prior to installation. Any issues identified are the customer’s responsibility to correct before installation can proceed.</a:t>
            </a:r>
          </a:p>
          <a:p>
            <a:pPr marL="1200150" lvl="2"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D70E0B5-4EA9-30F3-AF94-6BA10CBBD803}"/>
              </a:ext>
            </a:extLst>
          </p:cNvPr>
          <p:cNvPicPr>
            <a:picLocks noChangeAspect="1"/>
          </p:cNvPicPr>
          <p:nvPr/>
        </p:nvPicPr>
        <p:blipFill>
          <a:blip r:embed="rId3"/>
          <a:srcRect r="1456"/>
          <a:stretch>
            <a:fillRect/>
          </a:stretch>
        </p:blipFill>
        <p:spPr>
          <a:xfrm>
            <a:off x="812449" y="3879822"/>
            <a:ext cx="5026376" cy="2720342"/>
          </a:xfrm>
          <a:prstGeom prst="rect">
            <a:avLst/>
          </a:prstGeom>
          <a:ln>
            <a:solidFill>
              <a:srgbClr val="185A7D"/>
            </a:solidFill>
          </a:ln>
        </p:spPr>
      </p:pic>
      <p:pic>
        <p:nvPicPr>
          <p:cNvPr id="14" name="Picture 13">
            <a:extLst>
              <a:ext uri="{FF2B5EF4-FFF2-40B4-BE49-F238E27FC236}">
                <a16:creationId xmlns:a16="http://schemas.microsoft.com/office/drawing/2014/main" id="{4FAF50CF-6119-80A3-E63A-08EA60D485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36862" y="3877575"/>
            <a:ext cx="4904714" cy="2722589"/>
          </a:xfrm>
          <a:prstGeom prst="rect">
            <a:avLst/>
          </a:prstGeom>
          <a:ln>
            <a:solidFill>
              <a:srgbClr val="185A7D"/>
            </a:solidFill>
          </a:ln>
        </p:spPr>
      </p:pic>
      <p:sp>
        <p:nvSpPr>
          <p:cNvPr id="15" name="Rectangle 14">
            <a:extLst>
              <a:ext uri="{FF2B5EF4-FFF2-40B4-BE49-F238E27FC236}">
                <a16:creationId xmlns:a16="http://schemas.microsoft.com/office/drawing/2014/main" id="{08EFE8DC-B805-2720-AA77-D7A5EF250BBC}"/>
              </a:ext>
            </a:extLst>
          </p:cNvPr>
          <p:cNvSpPr/>
          <p:nvPr/>
        </p:nvSpPr>
        <p:spPr>
          <a:xfrm>
            <a:off x="910544" y="6048375"/>
            <a:ext cx="3871006" cy="515936"/>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6" name="Rectangle 15">
            <a:extLst>
              <a:ext uri="{FF2B5EF4-FFF2-40B4-BE49-F238E27FC236}">
                <a16:creationId xmlns:a16="http://schemas.microsoft.com/office/drawing/2014/main" id="{2DF89426-9531-41B4-597C-06E9742741F0}"/>
              </a:ext>
            </a:extLst>
          </p:cNvPr>
          <p:cNvSpPr/>
          <p:nvPr/>
        </p:nvSpPr>
        <p:spPr>
          <a:xfrm>
            <a:off x="6663586" y="5991225"/>
            <a:ext cx="4617870" cy="582611"/>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7489319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6490F-36DD-CDD1-0A68-65B30AEFD9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982F96-BFE4-EEBB-D52A-A832AA225E9A}"/>
              </a:ext>
            </a:extLst>
          </p:cNvPr>
          <p:cNvSpPr>
            <a:spLocks noGrp="1"/>
          </p:cNvSpPr>
          <p:nvPr>
            <p:ph type="title"/>
          </p:nvPr>
        </p:nvSpPr>
        <p:spPr>
          <a:xfrm>
            <a:off x="2399641" y="274639"/>
            <a:ext cx="8527892" cy="1218200"/>
          </a:xfrm>
        </p:spPr>
        <p:txBody>
          <a:bodyPr/>
          <a:lstStyle/>
          <a:p>
            <a:r>
              <a:rPr lang="en-US" err="1">
                <a:latin typeface="Arial"/>
                <a:cs typeface="Arial"/>
              </a:rPr>
              <a:t>eSuite</a:t>
            </a:r>
            <a:r>
              <a:rPr lang="en-US">
                <a:latin typeface="Arial"/>
                <a:cs typeface="Arial"/>
              </a:rPr>
              <a:t> Measure Entry Review – Retrofit</a:t>
            </a:r>
          </a:p>
        </p:txBody>
      </p:sp>
      <p:sp>
        <p:nvSpPr>
          <p:cNvPr id="2" name="TextBox 1">
            <a:extLst>
              <a:ext uri="{FF2B5EF4-FFF2-40B4-BE49-F238E27FC236}">
                <a16:creationId xmlns:a16="http://schemas.microsoft.com/office/drawing/2014/main" id="{CECE014F-E842-F86A-1FD1-ECE12CD75EFA}"/>
              </a:ext>
            </a:extLst>
          </p:cNvPr>
          <p:cNvSpPr txBox="1"/>
          <p:nvPr/>
        </p:nvSpPr>
        <p:spPr>
          <a:xfrm>
            <a:off x="536224" y="1581048"/>
            <a:ext cx="5712176" cy="4324261"/>
          </a:xfrm>
          <a:prstGeom prst="rect">
            <a:avLst/>
          </a:prstGeom>
          <a:noFill/>
        </p:spPr>
        <p:txBody>
          <a:bodyPr wrap="square" rtlCol="0">
            <a:spAutoFit/>
          </a:bodyPr>
          <a:lstStyle/>
          <a:p>
            <a:r>
              <a:rPr lang="en-US" sz="1600" b="1" u="sng" dirty="0">
                <a:latin typeface="Arial" panose="020B0604020202020204" pitchFamily="34" charset="0"/>
                <a:cs typeface="Arial" panose="020B0604020202020204" pitchFamily="34" charset="0"/>
              </a:rPr>
              <a:t>Washers &amp; Dryers</a:t>
            </a:r>
            <a:r>
              <a:rPr lang="en-US" sz="1600" b="1" dirty="0">
                <a:latin typeface="Arial" panose="020B0604020202020204" pitchFamily="34" charset="0"/>
                <a:cs typeface="Arial" panose="020B0604020202020204" pitchFamily="34" charset="0"/>
              </a:rPr>
              <a:t>:</a:t>
            </a:r>
          </a:p>
          <a:p>
            <a:pPr algn="ctr"/>
            <a:endParaRPr lang="en-US" sz="7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Lastly, the following documentation is required regardless of whether you plan to complete the installation for this measure: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Water Heating Type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Dryer Type (Electric or Gas)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Integrated Water Factor of Baseline Equipment</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Pre-installation photos including:</a:t>
            </a:r>
          </a:p>
          <a:p>
            <a:pPr marL="12001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 photo of the unit showing surrounding clearance</a:t>
            </a:r>
          </a:p>
          <a:p>
            <a:pPr marL="12001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 </a:t>
            </a:r>
            <a:r>
              <a:rPr lang="en-US" sz="1400" b="1" dirty="0">
                <a:latin typeface="Arial" panose="020B0604020202020204" pitchFamily="34" charset="0"/>
                <a:cs typeface="Arial" panose="020B0604020202020204" pitchFamily="34" charset="0"/>
              </a:rPr>
              <a:t>clear</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legible</a:t>
            </a:r>
            <a:r>
              <a:rPr lang="en-US" sz="1400" dirty="0">
                <a:latin typeface="Arial" panose="020B0604020202020204" pitchFamily="34" charset="0"/>
                <a:cs typeface="Arial" panose="020B0604020202020204" pitchFamily="34" charset="0"/>
              </a:rPr>
              <a:t> photo of the nameplate</a:t>
            </a:r>
          </a:p>
          <a:p>
            <a:pPr marL="12001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Photo(s) of the access path</a:t>
            </a:r>
          </a:p>
          <a:p>
            <a:pPr marL="12001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Photo(s) of current valves and outlets</a:t>
            </a:r>
          </a:p>
          <a:p>
            <a:pPr lvl="1"/>
            <a:r>
              <a:rPr lang="en-US" sz="1400" i="1" dirty="0">
                <a:latin typeface="Arial" panose="020B0604020202020204" pitchFamily="34" charset="0"/>
                <a:cs typeface="Arial" panose="020B0604020202020204" pitchFamily="34" charset="0"/>
              </a:rPr>
              <a:t>*Photos of only the unit or the nameplate are not acceptable; </a:t>
            </a:r>
            <a:r>
              <a:rPr lang="en-US" sz="1400" i="1" u="sng" dirty="0">
                <a:latin typeface="Arial" panose="020B0604020202020204" pitchFamily="34" charset="0"/>
                <a:cs typeface="Arial" panose="020B0604020202020204" pitchFamily="34" charset="0"/>
              </a:rPr>
              <a:t>both</a:t>
            </a:r>
            <a:r>
              <a:rPr lang="en-US" sz="1400" i="1" dirty="0">
                <a:latin typeface="Arial" panose="020B0604020202020204" pitchFamily="34" charset="0"/>
                <a:cs typeface="Arial" panose="020B0604020202020204" pitchFamily="34" charset="0"/>
              </a:rPr>
              <a:t> are required. </a:t>
            </a:r>
          </a:p>
          <a:p>
            <a:pPr lvl="1"/>
            <a:r>
              <a:rPr lang="en-US" sz="1400" i="1" dirty="0">
                <a:latin typeface="Arial" panose="020B0604020202020204" pitchFamily="34" charset="0"/>
                <a:cs typeface="Arial" panose="020B0604020202020204" pitchFamily="34" charset="0"/>
              </a:rPr>
              <a:t>*If a nameplate is not present, please note this in the “</a:t>
            </a:r>
            <a:r>
              <a:rPr lang="en-US" sz="1400" b="1" i="1" dirty="0">
                <a:latin typeface="Arial" panose="020B0604020202020204" pitchFamily="34" charset="0"/>
                <a:cs typeface="Arial" panose="020B0604020202020204" pitchFamily="34" charset="0"/>
              </a:rPr>
              <a:t>Comments”</a:t>
            </a:r>
            <a:r>
              <a:rPr lang="en-US" sz="1400" i="1" dirty="0">
                <a:latin typeface="Arial" panose="020B0604020202020204" pitchFamily="34" charset="0"/>
                <a:cs typeface="Arial" panose="020B0604020202020204" pitchFamily="34" charset="0"/>
              </a:rPr>
              <a:t> section of the measure.</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E88E776-900B-370C-9735-645B254090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3319" y="1907969"/>
            <a:ext cx="5235925" cy="4042281"/>
          </a:xfrm>
          <a:prstGeom prst="rect">
            <a:avLst/>
          </a:prstGeom>
          <a:ln>
            <a:solidFill>
              <a:srgbClr val="185A7D"/>
            </a:solidFill>
          </a:ln>
        </p:spPr>
      </p:pic>
      <p:cxnSp>
        <p:nvCxnSpPr>
          <p:cNvPr id="10" name="Connector: Elbow 9">
            <a:extLst>
              <a:ext uri="{FF2B5EF4-FFF2-40B4-BE49-F238E27FC236}">
                <a16:creationId xmlns:a16="http://schemas.microsoft.com/office/drawing/2014/main" id="{39F64AB8-DA09-BEBA-CD6C-2DE17CF97B79}"/>
              </a:ext>
            </a:extLst>
          </p:cNvPr>
          <p:cNvCxnSpPr>
            <a:cxnSpLocks/>
          </p:cNvCxnSpPr>
          <p:nvPr/>
        </p:nvCxnSpPr>
        <p:spPr>
          <a:xfrm>
            <a:off x="4095750" y="4829175"/>
            <a:ext cx="2809874" cy="695327"/>
          </a:xfrm>
          <a:prstGeom prst="bentConnector3">
            <a:avLst>
              <a:gd name="adj1" fmla="val 71356"/>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DD233E0C-BAFB-CA80-60C6-6DEC538B16EF}"/>
              </a:ext>
            </a:extLst>
          </p:cNvPr>
          <p:cNvSpPr/>
          <p:nvPr/>
        </p:nvSpPr>
        <p:spPr>
          <a:xfrm>
            <a:off x="6493319" y="3414118"/>
            <a:ext cx="3660331" cy="738781"/>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6" name="Left Brace 25">
            <a:extLst>
              <a:ext uri="{FF2B5EF4-FFF2-40B4-BE49-F238E27FC236}">
                <a16:creationId xmlns:a16="http://schemas.microsoft.com/office/drawing/2014/main" id="{C4594ADE-A5F3-D6F2-AAFE-E9454F8DB2CF}"/>
              </a:ext>
            </a:extLst>
          </p:cNvPr>
          <p:cNvSpPr/>
          <p:nvPr/>
        </p:nvSpPr>
        <p:spPr>
          <a:xfrm>
            <a:off x="809624" y="2505075"/>
            <a:ext cx="238125" cy="447676"/>
          </a:xfrm>
          <a:prstGeom prst="leftBrace">
            <a:avLst/>
          </a:prstGeom>
          <a:ln>
            <a:solidFill>
              <a:srgbClr val="185A7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A28618F8-A959-790C-DEA2-657BED49C1A2}"/>
              </a:ext>
            </a:extLst>
          </p:cNvPr>
          <p:cNvSpPr txBox="1"/>
          <p:nvPr/>
        </p:nvSpPr>
        <p:spPr>
          <a:xfrm>
            <a:off x="61911" y="2476500"/>
            <a:ext cx="866775" cy="553998"/>
          </a:xfrm>
          <a:prstGeom prst="rect">
            <a:avLst/>
          </a:prstGeom>
          <a:noFill/>
        </p:spPr>
        <p:txBody>
          <a:bodyPr wrap="square" rtlCol="0">
            <a:spAutoFit/>
          </a:bodyPr>
          <a:lstStyle/>
          <a:p>
            <a:pPr algn="ctr"/>
            <a:r>
              <a:rPr lang="en-US" sz="1000" i="1" dirty="0">
                <a:solidFill>
                  <a:srgbClr val="185A7D"/>
                </a:solidFill>
                <a:latin typeface="Arial" panose="020B0604020202020204" pitchFamily="34" charset="0"/>
                <a:cs typeface="Arial" panose="020B0604020202020204" pitchFamily="34" charset="0"/>
              </a:rPr>
              <a:t>*for washer measure only</a:t>
            </a:r>
          </a:p>
        </p:txBody>
      </p:sp>
    </p:spTree>
    <p:extLst>
      <p:ext uri="{BB962C8B-B14F-4D97-AF65-F5344CB8AC3E}">
        <p14:creationId xmlns:p14="http://schemas.microsoft.com/office/powerpoint/2010/main" val="2999243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95F90-3302-F704-734D-19355725EB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28018F-4526-49C7-DE9F-C5CD4B8C4D09}"/>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3B08D3AA-3BCE-562B-EA9D-2D34B918A1BA}"/>
              </a:ext>
            </a:extLst>
          </p:cNvPr>
          <p:cNvSpPr txBox="1"/>
          <p:nvPr/>
        </p:nvSpPr>
        <p:spPr>
          <a:xfrm>
            <a:off x="858741" y="1540139"/>
            <a:ext cx="4031312" cy="4093428"/>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Washers &amp; Dryers</a:t>
            </a:r>
            <a:r>
              <a:rPr lang="en-US" sz="1400" b="1" dirty="0">
                <a:latin typeface="Arial" panose="020B0604020202020204" pitchFamily="34" charset="0"/>
                <a:cs typeface="Arial" panose="020B0604020202020204" pitchFamily="34" charset="0"/>
              </a:rPr>
              <a:t>:</a:t>
            </a:r>
          </a:p>
          <a:p>
            <a:pPr algn="ctr"/>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following post installation documentation is required:</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New equipment manufacturer, model number, &amp; serial number</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Installed unit size in cubic feet</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Integrated Modified Energy Factor of Efficient Equipment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Integrated Water Factor of Efficient Equipment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Combined Energy Factor (CEF)</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Product Class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Load (</a:t>
            </a:r>
            <a:r>
              <a:rPr lang="en-US" sz="1200" dirty="0" err="1">
                <a:latin typeface="Arial" panose="020B0604020202020204" pitchFamily="34" charset="0"/>
                <a:cs typeface="Arial" panose="020B0604020202020204" pitchFamily="34" charset="0"/>
              </a:rPr>
              <a:t>lbs</a:t>
            </a:r>
            <a:r>
              <a:rPr lang="en-US" sz="12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Total cost broken out into material &amp; labor</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Energy Star Certificate</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Either a post-installation photo of the unit &amp; nameplate </a:t>
            </a:r>
            <a:r>
              <a:rPr lang="en-US" sz="1200" u="sng" dirty="0">
                <a:latin typeface="Arial" panose="020B0604020202020204" pitchFamily="34" charset="0"/>
                <a:cs typeface="Arial" panose="020B0604020202020204" pitchFamily="34" charset="0"/>
              </a:rPr>
              <a:t>OR</a:t>
            </a:r>
            <a:r>
              <a:rPr lang="en-US" sz="1200" dirty="0">
                <a:latin typeface="Arial" panose="020B0604020202020204" pitchFamily="34" charset="0"/>
                <a:cs typeface="Arial" panose="020B0604020202020204" pitchFamily="34" charset="0"/>
              </a:rPr>
              <a:t> a customer sign-off form that states the new unit model and serial number.</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Final invoice &amp; install date</a:t>
            </a:r>
          </a:p>
          <a:p>
            <a:pPr marL="742950" lvl="1"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p:txBody>
      </p:sp>
      <p:sp>
        <p:nvSpPr>
          <p:cNvPr id="11" name="Left Brace 10">
            <a:extLst>
              <a:ext uri="{FF2B5EF4-FFF2-40B4-BE49-F238E27FC236}">
                <a16:creationId xmlns:a16="http://schemas.microsoft.com/office/drawing/2014/main" id="{CD984502-F4B8-F3A3-6810-BF6F7E537C9A}"/>
              </a:ext>
            </a:extLst>
          </p:cNvPr>
          <p:cNvSpPr/>
          <p:nvPr/>
        </p:nvSpPr>
        <p:spPr>
          <a:xfrm>
            <a:off x="1138609" y="2902098"/>
            <a:ext cx="238125" cy="755501"/>
          </a:xfrm>
          <a:prstGeom prst="leftBrace">
            <a:avLst/>
          </a:prstGeom>
          <a:ln>
            <a:solidFill>
              <a:srgbClr val="185A7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68A2643-8BFA-4D3D-DAAC-10821D66AD96}"/>
              </a:ext>
            </a:extLst>
          </p:cNvPr>
          <p:cNvSpPr txBox="1"/>
          <p:nvPr/>
        </p:nvSpPr>
        <p:spPr>
          <a:xfrm>
            <a:off x="0" y="3032855"/>
            <a:ext cx="1224501" cy="553998"/>
          </a:xfrm>
          <a:prstGeom prst="rect">
            <a:avLst/>
          </a:prstGeom>
          <a:noFill/>
        </p:spPr>
        <p:txBody>
          <a:bodyPr wrap="square" rtlCol="0">
            <a:spAutoFit/>
          </a:bodyPr>
          <a:lstStyle/>
          <a:p>
            <a:pPr algn="ctr"/>
            <a:r>
              <a:rPr lang="en-US" sz="1000" i="1" dirty="0">
                <a:solidFill>
                  <a:srgbClr val="185A7D"/>
                </a:solidFill>
                <a:latin typeface="Arial" panose="020B0604020202020204" pitchFamily="34" charset="0"/>
                <a:cs typeface="Arial" panose="020B0604020202020204" pitchFamily="34" charset="0"/>
              </a:rPr>
              <a:t>*for washer &amp; all-in-one washer-dryer measures</a:t>
            </a:r>
          </a:p>
        </p:txBody>
      </p:sp>
      <p:sp>
        <p:nvSpPr>
          <p:cNvPr id="14" name="Left Brace 13">
            <a:extLst>
              <a:ext uri="{FF2B5EF4-FFF2-40B4-BE49-F238E27FC236}">
                <a16:creationId xmlns:a16="http://schemas.microsoft.com/office/drawing/2014/main" id="{FB539D4C-4C12-7E07-097D-10C517F5BD86}"/>
              </a:ext>
            </a:extLst>
          </p:cNvPr>
          <p:cNvSpPr/>
          <p:nvPr/>
        </p:nvSpPr>
        <p:spPr>
          <a:xfrm>
            <a:off x="1140181" y="3821947"/>
            <a:ext cx="238125" cy="201783"/>
          </a:xfrm>
          <a:prstGeom prst="lef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2"/>
              </a:solidFill>
            </a:endParaRPr>
          </a:p>
        </p:txBody>
      </p:sp>
      <p:sp>
        <p:nvSpPr>
          <p:cNvPr id="15" name="TextBox 14">
            <a:extLst>
              <a:ext uri="{FF2B5EF4-FFF2-40B4-BE49-F238E27FC236}">
                <a16:creationId xmlns:a16="http://schemas.microsoft.com/office/drawing/2014/main" id="{965F28A5-2634-E45D-C08A-A3B876D4EEBA}"/>
              </a:ext>
            </a:extLst>
          </p:cNvPr>
          <p:cNvSpPr txBox="1"/>
          <p:nvPr/>
        </p:nvSpPr>
        <p:spPr>
          <a:xfrm>
            <a:off x="-8006" y="3761568"/>
            <a:ext cx="1264257" cy="553998"/>
          </a:xfrm>
          <a:prstGeom prst="rect">
            <a:avLst/>
          </a:prstGeom>
          <a:noFill/>
        </p:spPr>
        <p:txBody>
          <a:bodyPr wrap="square" rtlCol="0">
            <a:spAutoFit/>
          </a:bodyPr>
          <a:lstStyle/>
          <a:p>
            <a:pPr algn="ctr"/>
            <a:r>
              <a:rPr lang="en-US" sz="1000" i="1" dirty="0">
                <a:solidFill>
                  <a:schemeClr val="accent2"/>
                </a:solidFill>
                <a:latin typeface="Arial" panose="020B0604020202020204" pitchFamily="34" charset="0"/>
                <a:cs typeface="Arial" panose="020B0604020202020204" pitchFamily="34" charset="0"/>
              </a:rPr>
              <a:t>*for HP dryer &amp; all-in-one washer-dryer measures</a:t>
            </a:r>
          </a:p>
        </p:txBody>
      </p:sp>
      <p:pic>
        <p:nvPicPr>
          <p:cNvPr id="21" name="Picture 20">
            <a:extLst>
              <a:ext uri="{FF2B5EF4-FFF2-40B4-BE49-F238E27FC236}">
                <a16:creationId xmlns:a16="http://schemas.microsoft.com/office/drawing/2014/main" id="{F2384975-A8BE-1A82-FFA0-2DEEBD0F2706}"/>
              </a:ext>
            </a:extLst>
          </p:cNvPr>
          <p:cNvPicPr>
            <a:picLocks noChangeAspect="1"/>
          </p:cNvPicPr>
          <p:nvPr/>
        </p:nvPicPr>
        <p:blipFill>
          <a:blip r:embed="rId3"/>
          <a:srcRect l="2673" r="12007"/>
          <a:stretch>
            <a:fillRect/>
          </a:stretch>
        </p:blipFill>
        <p:spPr>
          <a:xfrm>
            <a:off x="4946819" y="1646640"/>
            <a:ext cx="3508187" cy="3816627"/>
          </a:xfrm>
          <a:prstGeom prst="rect">
            <a:avLst/>
          </a:prstGeom>
          <a:ln>
            <a:solidFill>
              <a:srgbClr val="185A7D"/>
            </a:solidFill>
          </a:ln>
        </p:spPr>
      </p:pic>
      <p:pic>
        <p:nvPicPr>
          <p:cNvPr id="23" name="Picture 22">
            <a:extLst>
              <a:ext uri="{FF2B5EF4-FFF2-40B4-BE49-F238E27FC236}">
                <a16:creationId xmlns:a16="http://schemas.microsoft.com/office/drawing/2014/main" id="{7252188D-FDF5-D8DD-4DDC-3859A2164DE0}"/>
              </a:ext>
            </a:extLst>
          </p:cNvPr>
          <p:cNvPicPr>
            <a:picLocks noChangeAspect="1"/>
          </p:cNvPicPr>
          <p:nvPr/>
        </p:nvPicPr>
        <p:blipFill>
          <a:blip r:embed="rId4"/>
          <a:srcRect l="2415" r="11280"/>
          <a:stretch>
            <a:fillRect/>
          </a:stretch>
        </p:blipFill>
        <p:spPr>
          <a:xfrm>
            <a:off x="8612372" y="2397071"/>
            <a:ext cx="3479210" cy="4398777"/>
          </a:xfrm>
          <a:prstGeom prst="rect">
            <a:avLst/>
          </a:prstGeom>
          <a:ln>
            <a:solidFill>
              <a:srgbClr val="185A7D"/>
            </a:solidFill>
          </a:ln>
        </p:spPr>
      </p:pic>
      <p:sp>
        <p:nvSpPr>
          <p:cNvPr id="24" name="Rectangle 23">
            <a:extLst>
              <a:ext uri="{FF2B5EF4-FFF2-40B4-BE49-F238E27FC236}">
                <a16:creationId xmlns:a16="http://schemas.microsoft.com/office/drawing/2014/main" id="{F0717727-DE57-57CA-FDDB-50A448A2C24B}"/>
              </a:ext>
            </a:extLst>
          </p:cNvPr>
          <p:cNvSpPr/>
          <p:nvPr/>
        </p:nvSpPr>
        <p:spPr>
          <a:xfrm>
            <a:off x="4972220" y="3916489"/>
            <a:ext cx="1885780" cy="14751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6" name="Rectangle 25">
            <a:extLst>
              <a:ext uri="{FF2B5EF4-FFF2-40B4-BE49-F238E27FC236}">
                <a16:creationId xmlns:a16="http://schemas.microsoft.com/office/drawing/2014/main" id="{43409744-9220-0DC3-0383-135A674E2C5C}"/>
              </a:ext>
            </a:extLst>
          </p:cNvPr>
          <p:cNvSpPr/>
          <p:nvPr/>
        </p:nvSpPr>
        <p:spPr>
          <a:xfrm>
            <a:off x="4972220" y="3510087"/>
            <a:ext cx="1885780" cy="14751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7" name="Rectangle 26">
            <a:extLst>
              <a:ext uri="{FF2B5EF4-FFF2-40B4-BE49-F238E27FC236}">
                <a16:creationId xmlns:a16="http://schemas.microsoft.com/office/drawing/2014/main" id="{E7D86312-9B44-D371-E140-0F6C2BA05C00}"/>
              </a:ext>
            </a:extLst>
          </p:cNvPr>
          <p:cNvSpPr/>
          <p:nvPr/>
        </p:nvSpPr>
        <p:spPr>
          <a:xfrm>
            <a:off x="4978570" y="4181729"/>
            <a:ext cx="1885780" cy="14751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8" name="Rectangle 27">
            <a:extLst>
              <a:ext uri="{FF2B5EF4-FFF2-40B4-BE49-F238E27FC236}">
                <a16:creationId xmlns:a16="http://schemas.microsoft.com/office/drawing/2014/main" id="{AF027380-6AAB-05E4-6B8F-5B946205A335}"/>
              </a:ext>
            </a:extLst>
          </p:cNvPr>
          <p:cNvSpPr/>
          <p:nvPr/>
        </p:nvSpPr>
        <p:spPr>
          <a:xfrm>
            <a:off x="8612372" y="4367341"/>
            <a:ext cx="2474728" cy="114813"/>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9" name="Rectangle 28">
            <a:extLst>
              <a:ext uri="{FF2B5EF4-FFF2-40B4-BE49-F238E27FC236}">
                <a16:creationId xmlns:a16="http://schemas.microsoft.com/office/drawing/2014/main" id="{4B341F85-C034-6AE8-1965-0588644CD6A3}"/>
              </a:ext>
            </a:extLst>
          </p:cNvPr>
          <p:cNvSpPr/>
          <p:nvPr/>
        </p:nvSpPr>
        <p:spPr>
          <a:xfrm>
            <a:off x="8612372" y="5303323"/>
            <a:ext cx="1877828" cy="114813"/>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3951536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4A1C7-9518-EEEB-59F5-FE7F0F1EF7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1C3D9E-2699-7BAD-6CE0-39E977AC6B75}"/>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A4289E2A-4F63-C482-EBD5-FA40609FD1FD}"/>
              </a:ext>
            </a:extLst>
          </p:cNvPr>
          <p:cNvSpPr txBox="1"/>
          <p:nvPr/>
        </p:nvSpPr>
        <p:spPr>
          <a:xfrm>
            <a:off x="545749" y="1552473"/>
            <a:ext cx="5548055" cy="4632037"/>
          </a:xfrm>
          <a:prstGeom prst="rect">
            <a:avLst/>
          </a:prstGeom>
          <a:noFill/>
        </p:spPr>
        <p:txBody>
          <a:bodyPr wrap="square" rtlCol="0">
            <a:spAutoFit/>
          </a:bodyPr>
          <a:lstStyle/>
          <a:p>
            <a:r>
              <a:rPr lang="en-US" sz="1600" b="1" u="sng" dirty="0">
                <a:latin typeface="Arial" panose="020B0604020202020204" pitchFamily="34" charset="0"/>
                <a:cs typeface="Arial" panose="020B0604020202020204" pitchFamily="34" charset="0"/>
              </a:rPr>
              <a:t>Heat Pump &amp; Mini-Split Heat Pumps</a:t>
            </a:r>
            <a:r>
              <a:rPr lang="en-US" sz="1600" b="1" dirty="0">
                <a:latin typeface="Arial" panose="020B0604020202020204" pitchFamily="34" charset="0"/>
                <a:cs typeface="Arial" panose="020B0604020202020204" pitchFamily="34" charset="0"/>
              </a:rPr>
              <a:t>:</a:t>
            </a:r>
          </a:p>
          <a:p>
            <a:pPr algn="ctr"/>
            <a:endParaRPr lang="en-US" sz="7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following documentation is required regardless of whether you plan to complete the installation for this measure: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Existing unit model number</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Cooling capacity of existing unit (tons)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Existing heating source</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existing heating source should reflect what the customer is currently using. For example, if a customer has a heat pump that’s nonfunctional and is relying on space heaters, electric resistance should be selected.</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Existing Part Load Cooling Efficiency (SEER)</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Pre-installation photos including:</a:t>
            </a:r>
          </a:p>
          <a:p>
            <a:pPr marL="1200150" lvl="2" indent="-285750">
              <a:buFont typeface="Arial" panose="020B0604020202020204" pitchFamily="34" charset="0"/>
              <a:buChar char="–"/>
            </a:pPr>
            <a:r>
              <a:rPr lang="en-US" sz="1200" dirty="0">
                <a:highlight>
                  <a:srgbClr val="FFFF00"/>
                </a:highlight>
                <a:latin typeface="Arial" panose="020B0604020202020204" pitchFamily="34" charset="0"/>
                <a:cs typeface="Arial" panose="020B0604020202020204" pitchFamily="34" charset="0"/>
              </a:rPr>
              <a:t>A photo of </a:t>
            </a:r>
            <a:r>
              <a:rPr lang="en-US" sz="1200" u="sng" dirty="0">
                <a:highlight>
                  <a:srgbClr val="FFFF00"/>
                </a:highlight>
                <a:latin typeface="Arial" panose="020B0604020202020204" pitchFamily="34" charset="0"/>
                <a:cs typeface="Arial" panose="020B0604020202020204" pitchFamily="34" charset="0"/>
              </a:rPr>
              <a:t>both</a:t>
            </a:r>
            <a:r>
              <a:rPr lang="en-US" sz="1200" dirty="0">
                <a:highlight>
                  <a:srgbClr val="FFFF00"/>
                </a:highlight>
                <a:latin typeface="Arial" panose="020B0604020202020204" pitchFamily="34" charset="0"/>
                <a:cs typeface="Arial" panose="020B0604020202020204" pitchFamily="34" charset="0"/>
              </a:rPr>
              <a:t> the indoor &amp; outdoor unit </a:t>
            </a:r>
          </a:p>
          <a:p>
            <a:pPr marL="1200150" lvl="2" indent="-285750">
              <a:buFont typeface="Arial" panose="020B0604020202020204" pitchFamily="34" charset="0"/>
              <a:buChar char="–"/>
            </a:pPr>
            <a:r>
              <a:rPr lang="en-US" sz="1200" dirty="0">
                <a:highlight>
                  <a:srgbClr val="FFFF00"/>
                </a:highlight>
                <a:latin typeface="Arial" panose="020B0604020202020204" pitchFamily="34" charset="0"/>
                <a:cs typeface="Arial" panose="020B0604020202020204" pitchFamily="34" charset="0"/>
              </a:rPr>
              <a:t>A </a:t>
            </a:r>
            <a:r>
              <a:rPr lang="en-US" sz="1200" b="1" dirty="0">
                <a:highlight>
                  <a:srgbClr val="FFFF00"/>
                </a:highlight>
                <a:latin typeface="Arial" panose="020B0604020202020204" pitchFamily="34" charset="0"/>
                <a:cs typeface="Arial" panose="020B0604020202020204" pitchFamily="34" charset="0"/>
              </a:rPr>
              <a:t>clear</a:t>
            </a:r>
            <a:r>
              <a:rPr lang="en-US" sz="1200" dirty="0">
                <a:highlight>
                  <a:srgbClr val="FFFF00"/>
                </a:highlight>
                <a:latin typeface="Arial" panose="020B0604020202020204" pitchFamily="34" charset="0"/>
                <a:cs typeface="Arial" panose="020B0604020202020204" pitchFamily="34" charset="0"/>
              </a:rPr>
              <a:t>, </a:t>
            </a:r>
            <a:r>
              <a:rPr lang="en-US" sz="1200" b="1" dirty="0">
                <a:highlight>
                  <a:srgbClr val="FFFF00"/>
                </a:highlight>
                <a:latin typeface="Arial" panose="020B0604020202020204" pitchFamily="34" charset="0"/>
                <a:cs typeface="Arial" panose="020B0604020202020204" pitchFamily="34" charset="0"/>
              </a:rPr>
              <a:t>legible</a:t>
            </a:r>
            <a:r>
              <a:rPr lang="en-US" sz="1200" dirty="0">
                <a:highlight>
                  <a:srgbClr val="FFFF00"/>
                </a:highlight>
                <a:latin typeface="Arial" panose="020B0604020202020204" pitchFamily="34" charset="0"/>
                <a:cs typeface="Arial" panose="020B0604020202020204" pitchFamily="34" charset="0"/>
              </a:rPr>
              <a:t> photo of </a:t>
            </a:r>
            <a:r>
              <a:rPr lang="en-US" sz="1200" u="sng" dirty="0">
                <a:highlight>
                  <a:srgbClr val="FFFF00"/>
                </a:highlight>
                <a:latin typeface="Arial" panose="020B0604020202020204" pitchFamily="34" charset="0"/>
                <a:cs typeface="Arial" panose="020B0604020202020204" pitchFamily="34" charset="0"/>
              </a:rPr>
              <a:t>both</a:t>
            </a:r>
            <a:r>
              <a:rPr lang="en-US" sz="1200" dirty="0">
                <a:highlight>
                  <a:srgbClr val="FFFF00"/>
                </a:highlight>
                <a:latin typeface="Arial" panose="020B0604020202020204" pitchFamily="34" charset="0"/>
                <a:cs typeface="Arial" panose="020B0604020202020204" pitchFamily="34" charset="0"/>
              </a:rPr>
              <a:t> the indoor &amp; outdoor unit nameplate</a:t>
            </a:r>
          </a:p>
          <a:p>
            <a:pPr lvl="1"/>
            <a:r>
              <a:rPr lang="en-US" sz="1400" i="1" dirty="0">
                <a:latin typeface="Arial" panose="020B0604020202020204" pitchFamily="34" charset="0"/>
                <a:cs typeface="Arial" panose="020B0604020202020204" pitchFamily="34" charset="0"/>
              </a:rPr>
              <a:t>*Photos of only the unit or the nameplate are not acceptable; </a:t>
            </a:r>
            <a:r>
              <a:rPr lang="en-US" sz="1400" i="1" u="sng" dirty="0">
                <a:latin typeface="Arial" panose="020B0604020202020204" pitchFamily="34" charset="0"/>
                <a:cs typeface="Arial" panose="020B0604020202020204" pitchFamily="34" charset="0"/>
              </a:rPr>
              <a:t>both</a:t>
            </a:r>
            <a:r>
              <a:rPr lang="en-US" sz="1400" i="1" dirty="0">
                <a:latin typeface="Arial" panose="020B0604020202020204" pitchFamily="34" charset="0"/>
                <a:cs typeface="Arial" panose="020B0604020202020204" pitchFamily="34" charset="0"/>
              </a:rPr>
              <a:t> are required. </a:t>
            </a:r>
          </a:p>
          <a:p>
            <a:pPr lvl="1"/>
            <a:r>
              <a:rPr lang="en-US" sz="1400" i="1" dirty="0">
                <a:latin typeface="Arial" panose="020B0604020202020204" pitchFamily="34" charset="0"/>
                <a:cs typeface="Arial" panose="020B0604020202020204" pitchFamily="34" charset="0"/>
              </a:rPr>
              <a:t>*If a nameplate is not present, please note this in the “</a:t>
            </a:r>
            <a:r>
              <a:rPr lang="en-US" sz="1400" b="1" i="1" dirty="0">
                <a:latin typeface="Arial" panose="020B0604020202020204" pitchFamily="34" charset="0"/>
                <a:cs typeface="Arial" panose="020B0604020202020204" pitchFamily="34" charset="0"/>
              </a:rPr>
              <a:t>Comments”</a:t>
            </a:r>
            <a:r>
              <a:rPr lang="en-US" sz="1400" i="1" dirty="0">
                <a:latin typeface="Arial" panose="020B0604020202020204" pitchFamily="34" charset="0"/>
                <a:cs typeface="Arial" panose="020B0604020202020204" pitchFamily="34" charset="0"/>
              </a:rPr>
              <a:t> section of the measure.</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88BE64C-87D5-D2AC-960D-DD1DC7A4CEFB}"/>
              </a:ext>
            </a:extLst>
          </p:cNvPr>
          <p:cNvPicPr>
            <a:picLocks noChangeAspect="1"/>
          </p:cNvPicPr>
          <p:nvPr/>
        </p:nvPicPr>
        <p:blipFill>
          <a:blip r:embed="rId3"/>
          <a:stretch>
            <a:fillRect/>
          </a:stretch>
        </p:blipFill>
        <p:spPr>
          <a:xfrm>
            <a:off x="6093804" y="2438401"/>
            <a:ext cx="5630180" cy="4040574"/>
          </a:xfrm>
          <a:prstGeom prst="rect">
            <a:avLst/>
          </a:prstGeom>
          <a:ln>
            <a:solidFill>
              <a:srgbClr val="185A7D"/>
            </a:solidFill>
          </a:ln>
        </p:spPr>
      </p:pic>
      <p:sp>
        <p:nvSpPr>
          <p:cNvPr id="7" name="Rectangle 6">
            <a:extLst>
              <a:ext uri="{FF2B5EF4-FFF2-40B4-BE49-F238E27FC236}">
                <a16:creationId xmlns:a16="http://schemas.microsoft.com/office/drawing/2014/main" id="{050B7A5F-761F-5A6C-AD5A-2A567197DCEF}"/>
              </a:ext>
            </a:extLst>
          </p:cNvPr>
          <p:cNvSpPr/>
          <p:nvPr/>
        </p:nvSpPr>
        <p:spPr>
          <a:xfrm>
            <a:off x="6093804" y="4089298"/>
            <a:ext cx="2309967" cy="473994"/>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30533361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8305-0001-AA42-2744-978FB784B6DF}"/>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3A903B9B-8D21-1BBE-16F9-E9B7DD3CA86F}"/>
              </a:ext>
            </a:extLst>
          </p:cNvPr>
          <p:cNvPicPr>
            <a:picLocks noChangeAspect="1"/>
          </p:cNvPicPr>
          <p:nvPr/>
        </p:nvPicPr>
        <p:blipFill>
          <a:blip r:embed="rId3"/>
          <a:stretch>
            <a:fillRect/>
          </a:stretch>
        </p:blipFill>
        <p:spPr>
          <a:xfrm>
            <a:off x="7308112" y="1947765"/>
            <a:ext cx="4089990" cy="1804835"/>
          </a:xfrm>
          <a:prstGeom prst="rect">
            <a:avLst/>
          </a:prstGeom>
        </p:spPr>
      </p:pic>
      <p:sp>
        <p:nvSpPr>
          <p:cNvPr id="4" name="Title 3">
            <a:extLst>
              <a:ext uri="{FF2B5EF4-FFF2-40B4-BE49-F238E27FC236}">
                <a16:creationId xmlns:a16="http://schemas.microsoft.com/office/drawing/2014/main" id="{DCFE9096-CF2F-D92E-961E-6F28841EBA23}"/>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B36E473D-DF5E-4CF2-4C20-D819EE1809F3}"/>
              </a:ext>
            </a:extLst>
          </p:cNvPr>
          <p:cNvSpPr txBox="1"/>
          <p:nvPr/>
        </p:nvSpPr>
        <p:spPr>
          <a:xfrm>
            <a:off x="545749" y="1512281"/>
            <a:ext cx="6196695" cy="3708708"/>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Heat Pump &amp; Mini-Split Heat Pumps</a:t>
            </a:r>
            <a:r>
              <a:rPr lang="en-US" sz="1400" b="1" dirty="0">
                <a:latin typeface="Arial" panose="020B0604020202020204" pitchFamily="34" charset="0"/>
                <a:cs typeface="Arial" panose="020B0604020202020204" pitchFamily="34" charset="0"/>
              </a:rPr>
              <a:t>:</a:t>
            </a:r>
          </a:p>
          <a:p>
            <a:pPr algn="ctr"/>
            <a:endParaRPr lang="en-US" sz="7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following post installation documentation is required:</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New equipment manufacturer</a:t>
            </a:r>
          </a:p>
          <a:p>
            <a:pPr marL="742950" lvl="1" indent="-285750">
              <a:buFont typeface="Arial" panose="020B0604020202020204" pitchFamily="34" charset="0"/>
              <a:buChar char="•"/>
            </a:pPr>
            <a:r>
              <a:rPr lang="en-US" sz="1200" dirty="0">
                <a:highlight>
                  <a:srgbClr val="FFFF00"/>
                </a:highlight>
                <a:latin typeface="Arial" panose="020B0604020202020204" pitchFamily="34" charset="0"/>
                <a:cs typeface="Arial" panose="020B0604020202020204" pitchFamily="34" charset="0"/>
              </a:rPr>
              <a:t>New equipment model number &amp; serial number for </a:t>
            </a:r>
            <a:r>
              <a:rPr lang="en-US" sz="1200" u="sng" dirty="0">
                <a:highlight>
                  <a:srgbClr val="FFFF00"/>
                </a:highlight>
                <a:latin typeface="Arial" panose="020B0604020202020204" pitchFamily="34" charset="0"/>
                <a:cs typeface="Arial" panose="020B0604020202020204" pitchFamily="34" charset="0"/>
              </a:rPr>
              <a:t>both</a:t>
            </a:r>
            <a:r>
              <a:rPr lang="en-US" sz="1200" dirty="0">
                <a:highlight>
                  <a:srgbClr val="FFFF00"/>
                </a:highlight>
                <a:latin typeface="Arial" panose="020B0604020202020204" pitchFamily="34" charset="0"/>
                <a:cs typeface="Arial" panose="020B0604020202020204" pitchFamily="34" charset="0"/>
              </a:rPr>
              <a:t> the indoor &amp; outdoor units</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Cooling capacity (in tons for HP &amp; in </a:t>
            </a:r>
            <a:r>
              <a:rPr lang="en-US" sz="1200" dirty="0" err="1">
                <a:latin typeface="Arial" panose="020B0604020202020204" pitchFamily="34" charset="0"/>
                <a:cs typeface="Arial" panose="020B0604020202020204" pitchFamily="34" charset="0"/>
              </a:rPr>
              <a:t>kBtu</a:t>
            </a:r>
            <a:r>
              <a:rPr lang="en-US" sz="1200" dirty="0">
                <a:latin typeface="Arial" panose="020B0604020202020204" pitchFamily="34" charset="0"/>
                <a:cs typeface="Arial" panose="020B0604020202020204" pitchFamily="34" charset="0"/>
              </a:rPr>
              <a:t>/h for mini-split systems)</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Heating capacity (always </a:t>
            </a:r>
            <a:r>
              <a:rPr lang="en-US" sz="1200" dirty="0" err="1">
                <a:latin typeface="Arial" panose="020B0604020202020204" pitchFamily="34" charset="0"/>
                <a:cs typeface="Arial" panose="020B0604020202020204" pitchFamily="34" charset="0"/>
              </a:rPr>
              <a:t>kBtu</a:t>
            </a:r>
            <a:r>
              <a:rPr lang="en-US" sz="1200" dirty="0">
                <a:latin typeface="Arial" panose="020B0604020202020204" pitchFamily="34" charset="0"/>
                <a:cs typeface="Arial" panose="020B0604020202020204" pitchFamily="34" charset="0"/>
              </a:rPr>
              <a:t>/h)</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Full Load Cooling Efficiency (EER2)</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Part Load Cooling Efficiency (SEER2)</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Heating Seasonal Performance Factor (HSPF2)</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Total cost broken out into material &amp; labor</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AHRI or Energy Star Certificate</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Either a post-installation photo of the unit &amp; nameplate </a:t>
            </a:r>
            <a:r>
              <a:rPr lang="en-US" sz="1200" u="sng" dirty="0">
                <a:latin typeface="Arial" panose="020B0604020202020204" pitchFamily="34" charset="0"/>
                <a:cs typeface="Arial" panose="020B0604020202020204" pitchFamily="34" charset="0"/>
              </a:rPr>
              <a:t>OR</a:t>
            </a:r>
            <a:r>
              <a:rPr lang="en-US" sz="1200" dirty="0">
                <a:latin typeface="Arial" panose="020B0604020202020204" pitchFamily="34" charset="0"/>
                <a:cs typeface="Arial" panose="020B0604020202020204" pitchFamily="34" charset="0"/>
              </a:rPr>
              <a:t> a customer sign-off form that states the new unit model and serial number.</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Final invoice &amp; install date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9D5519B-AD3A-3FC5-45D2-56412F829708}"/>
              </a:ext>
            </a:extLst>
          </p:cNvPr>
          <p:cNvPicPr>
            <a:picLocks noChangeAspect="1"/>
          </p:cNvPicPr>
          <p:nvPr/>
        </p:nvPicPr>
        <p:blipFill>
          <a:blip r:embed="rId4"/>
          <a:srcRect b="83213"/>
          <a:stretch>
            <a:fillRect/>
          </a:stretch>
        </p:blipFill>
        <p:spPr>
          <a:xfrm>
            <a:off x="7244863" y="1566684"/>
            <a:ext cx="4153240" cy="370167"/>
          </a:xfrm>
          <a:prstGeom prst="rect">
            <a:avLst/>
          </a:prstGeom>
        </p:spPr>
      </p:pic>
      <p:pic>
        <p:nvPicPr>
          <p:cNvPr id="10" name="Picture 9">
            <a:extLst>
              <a:ext uri="{FF2B5EF4-FFF2-40B4-BE49-F238E27FC236}">
                <a16:creationId xmlns:a16="http://schemas.microsoft.com/office/drawing/2014/main" id="{CFD8F6E5-E747-9898-F9C6-CE99D7A1BC09}"/>
              </a:ext>
            </a:extLst>
          </p:cNvPr>
          <p:cNvPicPr>
            <a:picLocks noChangeAspect="1"/>
          </p:cNvPicPr>
          <p:nvPr/>
        </p:nvPicPr>
        <p:blipFill>
          <a:blip r:embed="rId5"/>
          <a:stretch>
            <a:fillRect/>
          </a:stretch>
        </p:blipFill>
        <p:spPr>
          <a:xfrm>
            <a:off x="7198393" y="3741029"/>
            <a:ext cx="4265446" cy="2969923"/>
          </a:xfrm>
          <a:prstGeom prst="rect">
            <a:avLst/>
          </a:prstGeom>
        </p:spPr>
      </p:pic>
      <p:pic>
        <p:nvPicPr>
          <p:cNvPr id="12" name="Picture 11">
            <a:extLst>
              <a:ext uri="{FF2B5EF4-FFF2-40B4-BE49-F238E27FC236}">
                <a16:creationId xmlns:a16="http://schemas.microsoft.com/office/drawing/2014/main" id="{D7E1E4D5-AC66-0DE6-C889-87E0ECC5343C}"/>
              </a:ext>
            </a:extLst>
          </p:cNvPr>
          <p:cNvPicPr>
            <a:picLocks noChangeAspect="1"/>
          </p:cNvPicPr>
          <p:nvPr/>
        </p:nvPicPr>
        <p:blipFill>
          <a:blip r:embed="rId6"/>
          <a:stretch>
            <a:fillRect/>
          </a:stretch>
        </p:blipFill>
        <p:spPr>
          <a:xfrm>
            <a:off x="2196399" y="4575420"/>
            <a:ext cx="3792420" cy="2086636"/>
          </a:xfrm>
          <a:prstGeom prst="rect">
            <a:avLst/>
          </a:prstGeom>
          <a:ln>
            <a:solidFill>
              <a:srgbClr val="185A7D"/>
            </a:solidFill>
          </a:ln>
        </p:spPr>
      </p:pic>
      <p:sp>
        <p:nvSpPr>
          <p:cNvPr id="15" name="Rectangle 14">
            <a:extLst>
              <a:ext uri="{FF2B5EF4-FFF2-40B4-BE49-F238E27FC236}">
                <a16:creationId xmlns:a16="http://schemas.microsoft.com/office/drawing/2014/main" id="{80538AAA-B692-FB9E-E5DC-399810676E5F}"/>
              </a:ext>
            </a:extLst>
          </p:cNvPr>
          <p:cNvSpPr/>
          <p:nvPr/>
        </p:nvSpPr>
        <p:spPr>
          <a:xfrm>
            <a:off x="7198392" y="1566684"/>
            <a:ext cx="4199710" cy="5144267"/>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B869D07-47FC-20DC-5E59-9D9E0A6EBD36}"/>
              </a:ext>
            </a:extLst>
          </p:cNvPr>
          <p:cNvSpPr/>
          <p:nvPr/>
        </p:nvSpPr>
        <p:spPr>
          <a:xfrm>
            <a:off x="7244862" y="2276910"/>
            <a:ext cx="1774289" cy="19349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5" name="Rectangle 4">
            <a:extLst>
              <a:ext uri="{FF2B5EF4-FFF2-40B4-BE49-F238E27FC236}">
                <a16:creationId xmlns:a16="http://schemas.microsoft.com/office/drawing/2014/main" id="{93AD3D96-A53E-C771-8510-D4B0E976E168}"/>
              </a:ext>
            </a:extLst>
          </p:cNvPr>
          <p:cNvSpPr/>
          <p:nvPr/>
        </p:nvSpPr>
        <p:spPr>
          <a:xfrm>
            <a:off x="7244862" y="2639890"/>
            <a:ext cx="1774289" cy="19349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6" name="Rectangle 5">
            <a:extLst>
              <a:ext uri="{FF2B5EF4-FFF2-40B4-BE49-F238E27FC236}">
                <a16:creationId xmlns:a16="http://schemas.microsoft.com/office/drawing/2014/main" id="{6B81A923-28D5-6363-CBE8-D1CF5EE4E7D4}"/>
              </a:ext>
            </a:extLst>
          </p:cNvPr>
          <p:cNvSpPr/>
          <p:nvPr/>
        </p:nvSpPr>
        <p:spPr>
          <a:xfrm>
            <a:off x="7242375" y="2996967"/>
            <a:ext cx="1774289" cy="19349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6" name="Rectangle 15">
            <a:extLst>
              <a:ext uri="{FF2B5EF4-FFF2-40B4-BE49-F238E27FC236}">
                <a16:creationId xmlns:a16="http://schemas.microsoft.com/office/drawing/2014/main" id="{09A5BB5D-0FF9-E5A7-447A-929A435025E5}"/>
              </a:ext>
            </a:extLst>
          </p:cNvPr>
          <p:cNvSpPr/>
          <p:nvPr/>
        </p:nvSpPr>
        <p:spPr>
          <a:xfrm>
            <a:off x="7242375" y="3332115"/>
            <a:ext cx="1774289" cy="19349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13647529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B6C6-CA8D-F590-A4DC-35A1940AA9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C09E0C-139A-E503-66E3-91AEB23F5213}"/>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9F6E6D60-C704-5AD5-2911-4B4721C7CF24}"/>
              </a:ext>
            </a:extLst>
          </p:cNvPr>
          <p:cNvSpPr txBox="1"/>
          <p:nvPr/>
        </p:nvSpPr>
        <p:spPr>
          <a:xfrm>
            <a:off x="545748" y="1512281"/>
            <a:ext cx="10617551" cy="1277273"/>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Heat Pump &amp; Mini-Split Heat Pumps</a:t>
            </a:r>
            <a:r>
              <a:rPr lang="en-US" sz="1400" b="1" dirty="0">
                <a:latin typeface="Arial" panose="020B0604020202020204" pitchFamily="34" charset="0"/>
                <a:cs typeface="Arial" panose="020B0604020202020204" pitchFamily="34" charset="0"/>
              </a:rPr>
              <a:t>:</a:t>
            </a:r>
          </a:p>
          <a:p>
            <a:pPr algn="ctr"/>
            <a:endParaRPr lang="en-US" sz="7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AHRI or Energy Star certificates submitted should match the model numbers for the indoor &amp; outdoor units that were installed.</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Replacement equipment specs listed in </a:t>
            </a:r>
            <a:r>
              <a:rPr lang="en-US" sz="1400" dirty="0" err="1">
                <a:latin typeface="Arial" panose="020B0604020202020204" pitchFamily="34" charset="0"/>
                <a:cs typeface="Arial" panose="020B0604020202020204" pitchFamily="34" charset="0"/>
              </a:rPr>
              <a:t>eSuite</a:t>
            </a:r>
            <a:r>
              <a:rPr lang="en-US" sz="1400" dirty="0">
                <a:latin typeface="Arial" panose="020B0604020202020204" pitchFamily="34" charset="0"/>
                <a:cs typeface="Arial" panose="020B0604020202020204" pitchFamily="34" charset="0"/>
              </a:rPr>
              <a:t> should match what’s listed on the certificate</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AFA3802-5EEF-7E3A-CAFB-C9CD3AFBFE43}"/>
              </a:ext>
            </a:extLst>
          </p:cNvPr>
          <p:cNvPicPr>
            <a:picLocks noChangeAspect="1"/>
          </p:cNvPicPr>
          <p:nvPr/>
        </p:nvPicPr>
        <p:blipFill>
          <a:blip r:embed="rId3"/>
          <a:stretch>
            <a:fillRect/>
          </a:stretch>
        </p:blipFill>
        <p:spPr>
          <a:xfrm>
            <a:off x="1793285" y="2495550"/>
            <a:ext cx="5091895" cy="4144961"/>
          </a:xfrm>
          <a:prstGeom prst="rect">
            <a:avLst/>
          </a:prstGeom>
          <a:ln>
            <a:solidFill>
              <a:srgbClr val="185A7D"/>
            </a:solidFill>
          </a:ln>
        </p:spPr>
      </p:pic>
      <p:sp>
        <p:nvSpPr>
          <p:cNvPr id="6" name="Rectangle 5">
            <a:extLst>
              <a:ext uri="{FF2B5EF4-FFF2-40B4-BE49-F238E27FC236}">
                <a16:creationId xmlns:a16="http://schemas.microsoft.com/office/drawing/2014/main" id="{9E958B1B-5D34-8590-F749-8279C2812761}"/>
              </a:ext>
            </a:extLst>
          </p:cNvPr>
          <p:cNvSpPr/>
          <p:nvPr/>
        </p:nvSpPr>
        <p:spPr>
          <a:xfrm>
            <a:off x="2097299" y="3912318"/>
            <a:ext cx="2600370" cy="416334"/>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7" name="Rectangle 6">
            <a:extLst>
              <a:ext uri="{FF2B5EF4-FFF2-40B4-BE49-F238E27FC236}">
                <a16:creationId xmlns:a16="http://schemas.microsoft.com/office/drawing/2014/main" id="{79448D6A-8199-63F4-F1E9-C0857200997B}"/>
              </a:ext>
            </a:extLst>
          </p:cNvPr>
          <p:cNvSpPr/>
          <p:nvPr/>
        </p:nvSpPr>
        <p:spPr>
          <a:xfrm>
            <a:off x="2293944" y="4638367"/>
            <a:ext cx="2600370" cy="692603"/>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11" name="Connector: Elbow 10">
            <a:extLst>
              <a:ext uri="{FF2B5EF4-FFF2-40B4-BE49-F238E27FC236}">
                <a16:creationId xmlns:a16="http://schemas.microsoft.com/office/drawing/2014/main" id="{A7AE9E5E-95C5-77C0-191E-6696C0BEEE35}"/>
              </a:ext>
            </a:extLst>
          </p:cNvPr>
          <p:cNvCxnSpPr>
            <a:cxnSpLocks/>
            <a:endCxn id="30" idx="1"/>
          </p:cNvCxnSpPr>
          <p:nvPr/>
        </p:nvCxnSpPr>
        <p:spPr>
          <a:xfrm flipV="1">
            <a:off x="4498565" y="4141228"/>
            <a:ext cx="2904384" cy="578256"/>
          </a:xfrm>
          <a:prstGeom prst="bentConnector3">
            <a:avLst>
              <a:gd name="adj1" fmla="val 90994"/>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nector: Elbow 12">
            <a:extLst>
              <a:ext uri="{FF2B5EF4-FFF2-40B4-BE49-F238E27FC236}">
                <a16:creationId xmlns:a16="http://schemas.microsoft.com/office/drawing/2014/main" id="{D6F3F106-0C2F-7502-DA02-A8E4E2DFBEC2}"/>
              </a:ext>
            </a:extLst>
          </p:cNvPr>
          <p:cNvCxnSpPr>
            <a:cxnSpLocks/>
            <a:endCxn id="30" idx="1"/>
          </p:cNvCxnSpPr>
          <p:nvPr/>
        </p:nvCxnSpPr>
        <p:spPr>
          <a:xfrm flipV="1">
            <a:off x="4505939" y="4141228"/>
            <a:ext cx="2897010" cy="961715"/>
          </a:xfrm>
          <a:prstGeom prst="bentConnector3">
            <a:avLst>
              <a:gd name="adj1" fmla="val 91098"/>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4A8B1670-452D-C358-CDEE-0EA13D33FFC9}"/>
              </a:ext>
            </a:extLst>
          </p:cNvPr>
          <p:cNvSpPr txBox="1"/>
          <p:nvPr/>
        </p:nvSpPr>
        <p:spPr>
          <a:xfrm>
            <a:off x="7492880" y="2985809"/>
            <a:ext cx="2772696" cy="1107996"/>
          </a:xfrm>
          <a:prstGeom prst="rect">
            <a:avLst/>
          </a:prstGeom>
          <a:noFill/>
          <a:ln>
            <a:noFill/>
          </a:ln>
        </p:spPr>
        <p:txBody>
          <a:bodyPr wrap="square" rtlCol="0">
            <a:spAutoFit/>
          </a:bodyPr>
          <a:lstStyle/>
          <a:p>
            <a:pPr algn="ctr"/>
            <a:r>
              <a:rPr lang="en-US" sz="1100" dirty="0">
                <a:latin typeface="Arial" panose="020B0604020202020204" pitchFamily="34" charset="0"/>
                <a:cs typeface="Arial" panose="020B0604020202020204" pitchFamily="34" charset="0"/>
              </a:rPr>
              <a:t>Please note: the cooling and heating capacities shown on the AHRI certificate are in Btu/h. </a:t>
            </a:r>
            <a:r>
              <a:rPr lang="en-US" sz="1100" dirty="0" err="1">
                <a:latin typeface="Arial" panose="020B0604020202020204" pitchFamily="34" charset="0"/>
                <a:cs typeface="Arial" panose="020B0604020202020204" pitchFamily="34" charset="0"/>
              </a:rPr>
              <a:t>eSuite</a:t>
            </a:r>
            <a:r>
              <a:rPr lang="en-US" sz="1100" dirty="0">
                <a:latin typeface="Arial" panose="020B0604020202020204" pitchFamily="34" charset="0"/>
                <a:cs typeface="Arial" panose="020B0604020202020204" pitchFamily="34" charset="0"/>
              </a:rPr>
              <a:t> requires the heating capacity to be entered in </a:t>
            </a:r>
            <a:r>
              <a:rPr lang="en-US" sz="1100" dirty="0" err="1">
                <a:latin typeface="Arial" panose="020B0604020202020204" pitchFamily="34" charset="0"/>
                <a:cs typeface="Arial" panose="020B0604020202020204" pitchFamily="34" charset="0"/>
              </a:rPr>
              <a:t>kBtu</a:t>
            </a:r>
            <a:r>
              <a:rPr lang="en-US" sz="1100" dirty="0">
                <a:latin typeface="Arial" panose="020B0604020202020204" pitchFamily="34" charset="0"/>
                <a:cs typeface="Arial" panose="020B0604020202020204" pitchFamily="34" charset="0"/>
              </a:rPr>
              <a:t>/h and the cooling capacity in tons. Use the conversions below for reference:</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8966881-6343-705A-CB0D-26A0D17657DA}"/>
                  </a:ext>
                </a:extLst>
              </p:cNvPr>
              <p:cNvSpPr txBox="1"/>
              <p:nvPr/>
            </p:nvSpPr>
            <p:spPr>
              <a:xfrm>
                <a:off x="7605740" y="4268201"/>
                <a:ext cx="1094659" cy="370166"/>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𝑻𝒐𝒏𝒔</m:t>
                      </m:r>
                      <m:r>
                        <a:rPr lang="en-US" sz="1200" b="0" i="1" smtClean="0">
                          <a:latin typeface="Cambria Math" panose="02040503050406030204" pitchFamily="18" charset="0"/>
                        </a:rPr>
                        <m:t>= </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𝐵𝑇𝑈</m:t>
                          </m:r>
                          <m:r>
                            <a:rPr lang="en-US" sz="1200" b="0" i="1" smtClean="0">
                              <a:latin typeface="Cambria Math" panose="02040503050406030204" pitchFamily="18" charset="0"/>
                            </a:rPr>
                            <m:t>/</m:t>
                          </m:r>
                          <m:r>
                            <a:rPr lang="en-US" sz="1200" b="0" i="1" smtClean="0">
                              <a:latin typeface="Cambria Math" panose="02040503050406030204" pitchFamily="18" charset="0"/>
                            </a:rPr>
                            <m:t>h</m:t>
                          </m:r>
                        </m:num>
                        <m:den>
                          <m:r>
                            <a:rPr lang="en-US" sz="1200" b="0" i="1" smtClean="0">
                              <a:latin typeface="Cambria Math" panose="02040503050406030204" pitchFamily="18" charset="0"/>
                            </a:rPr>
                            <m:t>12,000</m:t>
                          </m:r>
                        </m:den>
                      </m:f>
                    </m:oMath>
                  </m:oMathPara>
                </a14:m>
                <a:endParaRPr lang="en-US" sz="1200" dirty="0"/>
              </a:p>
            </p:txBody>
          </p:sp>
        </mc:Choice>
        <mc:Fallback xmlns="">
          <p:sp>
            <p:nvSpPr>
              <p:cNvPr id="21" name="TextBox 20">
                <a:extLst>
                  <a:ext uri="{FF2B5EF4-FFF2-40B4-BE49-F238E27FC236}">
                    <a16:creationId xmlns:a16="http://schemas.microsoft.com/office/drawing/2014/main" id="{F8966881-6343-705A-CB0D-26A0D17657DA}"/>
                  </a:ext>
                </a:extLst>
              </p:cNvPr>
              <p:cNvSpPr txBox="1">
                <a:spLocks noRot="1" noChangeAspect="1" noMove="1" noResize="1" noEditPoints="1" noAdjustHandles="1" noChangeArrowheads="1" noChangeShapeType="1" noTextEdit="1"/>
              </p:cNvSpPr>
              <p:nvPr/>
            </p:nvSpPr>
            <p:spPr>
              <a:xfrm>
                <a:off x="7605740" y="4268201"/>
                <a:ext cx="1094659" cy="370166"/>
              </a:xfrm>
              <a:prstGeom prst="rect">
                <a:avLst/>
              </a:prstGeom>
              <a:blipFill>
                <a:blip r:embed="rId4"/>
                <a:stretch>
                  <a:fillRect l="-2793" t="-4918" r="-3352" b="-819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1496BF1-C02C-7E21-24E0-804E5F890697}"/>
                  </a:ext>
                </a:extLst>
              </p:cNvPr>
              <p:cNvSpPr txBox="1"/>
              <p:nvPr/>
            </p:nvSpPr>
            <p:spPr>
              <a:xfrm>
                <a:off x="8898984" y="4249828"/>
                <a:ext cx="1275797" cy="370166"/>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𝒌𝑩𝒕𝒖</m:t>
                      </m:r>
                      <m:r>
                        <a:rPr lang="en-US" sz="1200" b="1" i="1" smtClean="0">
                          <a:latin typeface="Cambria Math" panose="02040503050406030204" pitchFamily="18" charset="0"/>
                        </a:rPr>
                        <m:t>/</m:t>
                      </m:r>
                      <m:r>
                        <a:rPr lang="en-US" sz="1200" b="1" i="1" smtClean="0">
                          <a:latin typeface="Cambria Math" panose="02040503050406030204" pitchFamily="18" charset="0"/>
                        </a:rPr>
                        <m:t>𝒉</m:t>
                      </m:r>
                      <m:r>
                        <a:rPr lang="en-US" sz="1200" b="0" i="1" smtClean="0">
                          <a:latin typeface="Cambria Math" panose="02040503050406030204" pitchFamily="18" charset="0"/>
                        </a:rPr>
                        <m:t>= </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𝐵𝑇𝑈</m:t>
                          </m:r>
                          <m:r>
                            <a:rPr lang="en-US" sz="1200" b="0" i="1" smtClean="0">
                              <a:latin typeface="Cambria Math" panose="02040503050406030204" pitchFamily="18" charset="0"/>
                            </a:rPr>
                            <m:t>/</m:t>
                          </m:r>
                          <m:r>
                            <a:rPr lang="en-US" sz="1200" b="0" i="1" smtClean="0">
                              <a:latin typeface="Cambria Math" panose="02040503050406030204" pitchFamily="18" charset="0"/>
                            </a:rPr>
                            <m:t>h</m:t>
                          </m:r>
                        </m:num>
                        <m:den>
                          <m:r>
                            <a:rPr lang="en-US" sz="1200" b="0" i="1" smtClean="0">
                              <a:latin typeface="Cambria Math" panose="02040503050406030204" pitchFamily="18" charset="0"/>
                            </a:rPr>
                            <m:t>1,000</m:t>
                          </m:r>
                        </m:den>
                      </m:f>
                    </m:oMath>
                  </m:oMathPara>
                </a14:m>
                <a:endParaRPr lang="en-US" sz="1200" dirty="0"/>
              </a:p>
            </p:txBody>
          </p:sp>
        </mc:Choice>
        <mc:Fallback xmlns="">
          <p:sp>
            <p:nvSpPr>
              <p:cNvPr id="22" name="TextBox 21">
                <a:extLst>
                  <a:ext uri="{FF2B5EF4-FFF2-40B4-BE49-F238E27FC236}">
                    <a16:creationId xmlns:a16="http://schemas.microsoft.com/office/drawing/2014/main" id="{51496BF1-C02C-7E21-24E0-804E5F890697}"/>
                  </a:ext>
                </a:extLst>
              </p:cNvPr>
              <p:cNvSpPr txBox="1">
                <a:spLocks noRot="1" noChangeAspect="1" noMove="1" noResize="1" noEditPoints="1" noAdjustHandles="1" noChangeArrowheads="1" noChangeShapeType="1" noTextEdit="1"/>
              </p:cNvSpPr>
              <p:nvPr/>
            </p:nvSpPr>
            <p:spPr>
              <a:xfrm>
                <a:off x="8898984" y="4249828"/>
                <a:ext cx="1275797" cy="370166"/>
              </a:xfrm>
              <a:prstGeom prst="rect">
                <a:avLst/>
              </a:prstGeom>
              <a:blipFill>
                <a:blip r:embed="rId5"/>
                <a:stretch>
                  <a:fillRect l="-2871" t="-4918" r="-2392" b="-8197"/>
                </a:stretch>
              </a:blipFill>
              <a:ln>
                <a:noFill/>
              </a:ln>
            </p:spPr>
            <p:txBody>
              <a:bodyPr/>
              <a:lstStyle/>
              <a:p>
                <a:r>
                  <a:rPr lang="en-US">
                    <a:noFill/>
                  </a:rPr>
                  <a:t> </a:t>
                </a:r>
              </a:p>
            </p:txBody>
          </p:sp>
        </mc:Fallback>
      </mc:AlternateContent>
      <p:sp>
        <p:nvSpPr>
          <p:cNvPr id="23" name="TextBox 22">
            <a:extLst>
              <a:ext uri="{FF2B5EF4-FFF2-40B4-BE49-F238E27FC236}">
                <a16:creationId xmlns:a16="http://schemas.microsoft.com/office/drawing/2014/main" id="{0A971CE5-1A33-E8F1-3A67-AC281F078E37}"/>
              </a:ext>
            </a:extLst>
          </p:cNvPr>
          <p:cNvSpPr txBox="1"/>
          <p:nvPr/>
        </p:nvSpPr>
        <p:spPr>
          <a:xfrm>
            <a:off x="7385839" y="4844058"/>
            <a:ext cx="3119284" cy="430887"/>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Cooling Capacity</a:t>
            </a:r>
            <a:r>
              <a:rPr lang="en-US" sz="1100" dirty="0">
                <a:latin typeface="Arial" panose="020B0604020202020204" pitchFamily="34" charset="0"/>
                <a:cs typeface="Arial" panose="020B0604020202020204" pitchFamily="34" charset="0"/>
              </a:rPr>
              <a:t>: 36,000 Btu/h = 3 tons</a:t>
            </a:r>
          </a:p>
          <a:p>
            <a:pPr algn="ctr"/>
            <a:r>
              <a:rPr lang="en-US" sz="1100" b="1" dirty="0">
                <a:latin typeface="Arial" panose="020B0604020202020204" pitchFamily="34" charset="0"/>
                <a:cs typeface="Arial" panose="020B0604020202020204" pitchFamily="34" charset="0"/>
              </a:rPr>
              <a:t>Heating Capacity</a:t>
            </a:r>
            <a:r>
              <a:rPr lang="en-US" sz="1100" dirty="0">
                <a:latin typeface="Arial" panose="020B0604020202020204" pitchFamily="34" charset="0"/>
                <a:cs typeface="Arial" panose="020B0604020202020204" pitchFamily="34" charset="0"/>
              </a:rPr>
              <a:t>: 37,600 Btu/h = 37.6 </a:t>
            </a:r>
            <a:r>
              <a:rPr lang="en-US" sz="1100" dirty="0" err="1">
                <a:latin typeface="Arial" panose="020B0604020202020204" pitchFamily="34" charset="0"/>
                <a:cs typeface="Arial" panose="020B0604020202020204" pitchFamily="34" charset="0"/>
              </a:rPr>
              <a:t>kBtu</a:t>
            </a:r>
            <a:r>
              <a:rPr lang="en-US" sz="1100" dirty="0">
                <a:latin typeface="Arial" panose="020B0604020202020204" pitchFamily="34" charset="0"/>
                <a:cs typeface="Arial" panose="020B0604020202020204" pitchFamily="34" charset="0"/>
              </a:rPr>
              <a:t>/h</a:t>
            </a:r>
          </a:p>
        </p:txBody>
      </p:sp>
      <p:sp>
        <p:nvSpPr>
          <p:cNvPr id="30" name="Rectangle 29">
            <a:extLst>
              <a:ext uri="{FF2B5EF4-FFF2-40B4-BE49-F238E27FC236}">
                <a16:creationId xmlns:a16="http://schemas.microsoft.com/office/drawing/2014/main" id="{53E18CE1-235C-0544-260D-D75A36F3F9AB}"/>
              </a:ext>
            </a:extLst>
          </p:cNvPr>
          <p:cNvSpPr/>
          <p:nvPr/>
        </p:nvSpPr>
        <p:spPr>
          <a:xfrm>
            <a:off x="7402949" y="2843680"/>
            <a:ext cx="3119284" cy="2595095"/>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5992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8DAB-7901-3871-4974-7421386B58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35FFFD-7A9E-D024-D897-76639D9C8BE4}"/>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B2A9EF6A-0C70-B2A4-2F53-CEC0874ADC1B}"/>
              </a:ext>
            </a:extLst>
          </p:cNvPr>
          <p:cNvSpPr txBox="1"/>
          <p:nvPr/>
        </p:nvSpPr>
        <p:spPr>
          <a:xfrm>
            <a:off x="545749" y="1552473"/>
            <a:ext cx="5959826" cy="4062651"/>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Heat Pump Water Heaters</a:t>
            </a:r>
            <a:r>
              <a:rPr lang="en-US" sz="1400" b="1" dirty="0">
                <a:latin typeface="Arial" panose="020B0604020202020204" pitchFamily="34" charset="0"/>
                <a:cs typeface="Arial" panose="020B0604020202020204" pitchFamily="34" charset="0"/>
              </a:rPr>
              <a:t>:</a:t>
            </a:r>
          </a:p>
          <a:p>
            <a:pPr algn="ctr"/>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following documentation is required regardless of whether you plan to complete the installation for this measure: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Existing unit model number</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Water heater location</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Space heating type</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space heating type should reflect what the customer is currently using to heat their home.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Dehumidifier usage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Existing Unit Uniform Energy Factor (UEF)</a:t>
            </a:r>
          </a:p>
          <a:p>
            <a:pPr marL="742950" lvl="1" indent="-285750">
              <a:buFont typeface="Arial" panose="020B0604020202020204" pitchFamily="34" charset="0"/>
              <a:buChar char="•"/>
            </a:pPr>
            <a:r>
              <a:rPr lang="en-US" sz="1400" dirty="0">
                <a:highlight>
                  <a:srgbClr val="FFFF00"/>
                </a:highlight>
                <a:latin typeface="Arial" panose="020B0604020202020204" pitchFamily="34" charset="0"/>
                <a:cs typeface="Arial" panose="020B0604020202020204" pitchFamily="34" charset="0"/>
              </a:rPr>
              <a:t>Number of people in the household</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Pre-installation photos including:</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 photo of the unit showing surrounding clearance</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clear</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legible</a:t>
            </a:r>
            <a:r>
              <a:rPr lang="en-US" sz="1200" dirty="0">
                <a:latin typeface="Arial" panose="020B0604020202020204" pitchFamily="34" charset="0"/>
                <a:cs typeface="Arial" panose="020B0604020202020204" pitchFamily="34" charset="0"/>
              </a:rPr>
              <a:t> photo of the nameplate</a:t>
            </a:r>
          </a:p>
          <a:p>
            <a:pPr lvl="1"/>
            <a:r>
              <a:rPr lang="en-US" sz="1400" i="1" dirty="0">
                <a:latin typeface="Arial" panose="020B0604020202020204" pitchFamily="34" charset="0"/>
                <a:cs typeface="Arial" panose="020B0604020202020204" pitchFamily="34" charset="0"/>
              </a:rPr>
              <a:t>*Photos of only the unit or the nameplate are not acceptable; </a:t>
            </a:r>
            <a:r>
              <a:rPr lang="en-US" sz="1400" i="1" u="sng" dirty="0">
                <a:latin typeface="Arial" panose="020B0604020202020204" pitchFamily="34" charset="0"/>
                <a:cs typeface="Arial" panose="020B0604020202020204" pitchFamily="34" charset="0"/>
              </a:rPr>
              <a:t>both</a:t>
            </a:r>
            <a:r>
              <a:rPr lang="en-US" sz="1400" i="1" dirty="0">
                <a:latin typeface="Arial" panose="020B0604020202020204" pitchFamily="34" charset="0"/>
                <a:cs typeface="Arial" panose="020B0604020202020204" pitchFamily="34" charset="0"/>
              </a:rPr>
              <a:t> are required. </a:t>
            </a:r>
          </a:p>
          <a:p>
            <a:pPr lvl="1"/>
            <a:r>
              <a:rPr lang="en-US" sz="1400" i="1" dirty="0">
                <a:latin typeface="Arial" panose="020B0604020202020204" pitchFamily="34" charset="0"/>
                <a:cs typeface="Arial" panose="020B0604020202020204" pitchFamily="34" charset="0"/>
              </a:rPr>
              <a:t>*If a nameplate is not present, please note this in the “</a:t>
            </a:r>
            <a:r>
              <a:rPr lang="en-US" sz="1400" b="1" i="1" dirty="0">
                <a:latin typeface="Arial" panose="020B0604020202020204" pitchFamily="34" charset="0"/>
                <a:cs typeface="Arial" panose="020B0604020202020204" pitchFamily="34" charset="0"/>
              </a:rPr>
              <a:t>Comments”</a:t>
            </a:r>
            <a:r>
              <a:rPr lang="en-US" sz="1400" i="1" dirty="0">
                <a:latin typeface="Arial" panose="020B0604020202020204" pitchFamily="34" charset="0"/>
                <a:cs typeface="Arial" panose="020B0604020202020204" pitchFamily="34" charset="0"/>
              </a:rPr>
              <a:t> section of the measure.</a:t>
            </a:r>
          </a:p>
        </p:txBody>
      </p:sp>
      <p:pic>
        <p:nvPicPr>
          <p:cNvPr id="7" name="Picture 6">
            <a:extLst>
              <a:ext uri="{FF2B5EF4-FFF2-40B4-BE49-F238E27FC236}">
                <a16:creationId xmlns:a16="http://schemas.microsoft.com/office/drawing/2014/main" id="{0A68046D-C1FD-1F81-E60F-EAC8B4D2AD7F}"/>
              </a:ext>
            </a:extLst>
          </p:cNvPr>
          <p:cNvPicPr>
            <a:picLocks noChangeAspect="1"/>
          </p:cNvPicPr>
          <p:nvPr/>
        </p:nvPicPr>
        <p:blipFill>
          <a:blip r:embed="rId3"/>
          <a:stretch>
            <a:fillRect/>
          </a:stretch>
        </p:blipFill>
        <p:spPr>
          <a:xfrm>
            <a:off x="6596722" y="1585786"/>
            <a:ext cx="4523308" cy="2614739"/>
          </a:xfrm>
          <a:prstGeom prst="rect">
            <a:avLst/>
          </a:prstGeom>
        </p:spPr>
      </p:pic>
      <p:pic>
        <p:nvPicPr>
          <p:cNvPr id="9" name="Picture 8">
            <a:extLst>
              <a:ext uri="{FF2B5EF4-FFF2-40B4-BE49-F238E27FC236}">
                <a16:creationId xmlns:a16="http://schemas.microsoft.com/office/drawing/2014/main" id="{D7E12340-B0BB-C644-1C9E-FDE0A12C923A}"/>
              </a:ext>
            </a:extLst>
          </p:cNvPr>
          <p:cNvPicPr>
            <a:picLocks noChangeAspect="1"/>
          </p:cNvPicPr>
          <p:nvPr/>
        </p:nvPicPr>
        <p:blipFill>
          <a:blip r:embed="rId4"/>
          <a:srcRect t="20428"/>
          <a:stretch>
            <a:fillRect/>
          </a:stretch>
        </p:blipFill>
        <p:spPr>
          <a:xfrm>
            <a:off x="6568147" y="4197395"/>
            <a:ext cx="4523308" cy="2585401"/>
          </a:xfrm>
          <a:prstGeom prst="rect">
            <a:avLst/>
          </a:prstGeom>
        </p:spPr>
      </p:pic>
      <p:sp>
        <p:nvSpPr>
          <p:cNvPr id="10" name="Rectangle 9">
            <a:extLst>
              <a:ext uri="{FF2B5EF4-FFF2-40B4-BE49-F238E27FC236}">
                <a16:creationId xmlns:a16="http://schemas.microsoft.com/office/drawing/2014/main" id="{13829A74-869D-C890-B353-0BE08A964110}"/>
              </a:ext>
            </a:extLst>
          </p:cNvPr>
          <p:cNvSpPr/>
          <p:nvPr/>
        </p:nvSpPr>
        <p:spPr>
          <a:xfrm>
            <a:off x="6625297" y="1552473"/>
            <a:ext cx="4447859" cy="5230323"/>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446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0CFB6-C8F5-E92E-4020-7F61E4D77B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F24C67-7CAE-396E-DCE3-A09D920C0488}"/>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C8332E6D-AAC7-AA13-F318-9EC4B6DA3F5A}"/>
              </a:ext>
            </a:extLst>
          </p:cNvPr>
          <p:cNvSpPr txBox="1"/>
          <p:nvPr/>
        </p:nvSpPr>
        <p:spPr>
          <a:xfrm>
            <a:off x="545749" y="1526346"/>
            <a:ext cx="7007576" cy="2554545"/>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Heat Pump Water Heaters</a:t>
            </a:r>
            <a:r>
              <a:rPr lang="en-US" sz="1400" b="1" dirty="0">
                <a:latin typeface="Arial" panose="020B0604020202020204" pitchFamily="34" charset="0"/>
                <a:cs typeface="Arial" panose="020B0604020202020204" pitchFamily="34" charset="0"/>
              </a:rPr>
              <a:t>:</a:t>
            </a:r>
          </a:p>
          <a:p>
            <a:pPr algn="ctr"/>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following post installation documentation is required:</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New equipment manufacturer &amp; model number</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Storage capacity (gallons)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Uniform Energy Factor (UEF) </a:t>
            </a:r>
            <a:r>
              <a:rPr lang="en-US" sz="1400" i="1" dirty="0">
                <a:latin typeface="Arial" panose="020B0604020202020204" pitchFamily="34" charset="0"/>
                <a:cs typeface="Arial" panose="020B0604020202020204" pitchFamily="34" charset="0"/>
              </a:rPr>
              <a:t>(*listed in Energy Star certificate)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Total cost broken out into material &amp; labor</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AHRI or Energy Star Certificate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Either a post-installation photo of the unit &amp; nameplate </a:t>
            </a:r>
            <a:r>
              <a:rPr lang="en-US" sz="1400" u="sng" dirty="0">
                <a:latin typeface="Arial" panose="020B0604020202020204" pitchFamily="34" charset="0"/>
                <a:cs typeface="Arial" panose="020B0604020202020204" pitchFamily="34" charset="0"/>
              </a:rPr>
              <a:t>OR</a:t>
            </a:r>
            <a:r>
              <a:rPr lang="en-US" sz="1400" dirty="0">
                <a:latin typeface="Arial" panose="020B0604020202020204" pitchFamily="34" charset="0"/>
                <a:cs typeface="Arial" panose="020B0604020202020204" pitchFamily="34" charset="0"/>
              </a:rPr>
              <a:t> a customer sign-off form that states the new unit model and serial number.</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Final invoice &amp; install date</a:t>
            </a:r>
          </a:p>
          <a:p>
            <a:pPr lvl="1"/>
            <a:endParaRPr lang="en-US" sz="14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BE25792-23F8-D275-1B37-B5139DA062ED}"/>
              </a:ext>
            </a:extLst>
          </p:cNvPr>
          <p:cNvPicPr>
            <a:picLocks noChangeAspect="1"/>
          </p:cNvPicPr>
          <p:nvPr/>
        </p:nvPicPr>
        <p:blipFill>
          <a:blip r:embed="rId3"/>
          <a:stretch>
            <a:fillRect/>
          </a:stretch>
        </p:blipFill>
        <p:spPr>
          <a:xfrm>
            <a:off x="7777359" y="1683100"/>
            <a:ext cx="4005066" cy="1878114"/>
          </a:xfrm>
          <a:prstGeom prst="rect">
            <a:avLst/>
          </a:prstGeom>
        </p:spPr>
      </p:pic>
      <p:pic>
        <p:nvPicPr>
          <p:cNvPr id="7" name="Picture 6">
            <a:extLst>
              <a:ext uri="{FF2B5EF4-FFF2-40B4-BE49-F238E27FC236}">
                <a16:creationId xmlns:a16="http://schemas.microsoft.com/office/drawing/2014/main" id="{3BD9C814-2926-5F93-3A83-E4C6BF250B2F}"/>
              </a:ext>
            </a:extLst>
          </p:cNvPr>
          <p:cNvPicPr>
            <a:picLocks noChangeAspect="1"/>
          </p:cNvPicPr>
          <p:nvPr/>
        </p:nvPicPr>
        <p:blipFill>
          <a:blip r:embed="rId4"/>
          <a:stretch>
            <a:fillRect/>
          </a:stretch>
        </p:blipFill>
        <p:spPr>
          <a:xfrm>
            <a:off x="7777359" y="3573706"/>
            <a:ext cx="4005066" cy="3009655"/>
          </a:xfrm>
          <a:prstGeom prst="rect">
            <a:avLst/>
          </a:prstGeom>
        </p:spPr>
      </p:pic>
      <p:sp>
        <p:nvSpPr>
          <p:cNvPr id="8" name="Rectangle 7">
            <a:extLst>
              <a:ext uri="{FF2B5EF4-FFF2-40B4-BE49-F238E27FC236}">
                <a16:creationId xmlns:a16="http://schemas.microsoft.com/office/drawing/2014/main" id="{3317C8A1-1AA4-72EB-6DDD-112432488555}"/>
              </a:ext>
            </a:extLst>
          </p:cNvPr>
          <p:cNvSpPr/>
          <p:nvPr/>
        </p:nvSpPr>
        <p:spPr>
          <a:xfrm>
            <a:off x="7736975" y="1654525"/>
            <a:ext cx="4074026" cy="4957411"/>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93CC33C-3A6A-6C49-D7F5-7C08D323D908}"/>
              </a:ext>
            </a:extLst>
          </p:cNvPr>
          <p:cNvPicPr>
            <a:picLocks noChangeAspect="1"/>
          </p:cNvPicPr>
          <p:nvPr/>
        </p:nvPicPr>
        <p:blipFill>
          <a:blip r:embed="rId5"/>
          <a:stretch>
            <a:fillRect/>
          </a:stretch>
        </p:blipFill>
        <p:spPr>
          <a:xfrm>
            <a:off x="3851379" y="3727647"/>
            <a:ext cx="3530496" cy="2884289"/>
          </a:xfrm>
          <a:prstGeom prst="rect">
            <a:avLst/>
          </a:prstGeom>
          <a:ln>
            <a:solidFill>
              <a:srgbClr val="185A7D"/>
            </a:solidFill>
          </a:ln>
        </p:spPr>
      </p:pic>
      <p:sp>
        <p:nvSpPr>
          <p:cNvPr id="11" name="Rectangle 10">
            <a:extLst>
              <a:ext uri="{FF2B5EF4-FFF2-40B4-BE49-F238E27FC236}">
                <a16:creationId xmlns:a16="http://schemas.microsoft.com/office/drawing/2014/main" id="{1CC8ECCB-971E-72AE-6419-A5B86EFE2AA2}"/>
              </a:ext>
            </a:extLst>
          </p:cNvPr>
          <p:cNvSpPr/>
          <p:nvPr/>
        </p:nvSpPr>
        <p:spPr>
          <a:xfrm>
            <a:off x="4019658" y="5410098"/>
            <a:ext cx="725662" cy="118137"/>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12" name="Rectangle 11">
            <a:extLst>
              <a:ext uri="{FF2B5EF4-FFF2-40B4-BE49-F238E27FC236}">
                <a16:creationId xmlns:a16="http://schemas.microsoft.com/office/drawing/2014/main" id="{D7E2FE64-EE9F-7A9B-55CA-C5A398944E28}"/>
              </a:ext>
            </a:extLst>
          </p:cNvPr>
          <p:cNvSpPr/>
          <p:nvPr/>
        </p:nvSpPr>
        <p:spPr>
          <a:xfrm>
            <a:off x="4019658" y="5962922"/>
            <a:ext cx="725662" cy="118137"/>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13" name="Connector: Elbow 12">
            <a:extLst>
              <a:ext uri="{FF2B5EF4-FFF2-40B4-BE49-F238E27FC236}">
                <a16:creationId xmlns:a16="http://schemas.microsoft.com/office/drawing/2014/main" id="{A569B387-73C9-591A-79FD-B99C5EFD39A8}"/>
              </a:ext>
            </a:extLst>
          </p:cNvPr>
          <p:cNvCxnSpPr>
            <a:cxnSpLocks/>
            <a:endCxn id="11" idx="1"/>
          </p:cNvCxnSpPr>
          <p:nvPr/>
        </p:nvCxnSpPr>
        <p:spPr>
          <a:xfrm>
            <a:off x="1027611" y="2622157"/>
            <a:ext cx="2992047" cy="2847010"/>
          </a:xfrm>
          <a:prstGeom prst="bentConnector3">
            <a:avLst>
              <a:gd name="adj1" fmla="val -7629"/>
            </a:avLst>
          </a:prstGeom>
          <a:ln>
            <a:solidFill>
              <a:srgbClr val="FF2A2A"/>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08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D3E6F-DC5B-A264-121A-455AB7546BB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31C42D6-7455-3533-CF36-7099C1D7F9E0}"/>
              </a:ext>
            </a:extLst>
          </p:cNvPr>
          <p:cNvSpPr txBox="1">
            <a:spLocks/>
          </p:cNvSpPr>
          <p:nvPr/>
        </p:nvSpPr>
        <p:spPr bwMode="auto">
          <a:xfrm>
            <a:off x="1873624" y="376518"/>
            <a:ext cx="9646023" cy="111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rmAutofit/>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pPr>
              <a:spcAft>
                <a:spcPts val="600"/>
              </a:spcAft>
            </a:pPr>
            <a:r>
              <a:rPr lang="en-US" sz="2400" b="1" kern="1200">
                <a:solidFill>
                  <a:schemeClr val="tx1"/>
                </a:solidFill>
                <a:latin typeface="Arial" panose="020B0604020202020204" pitchFamily="34" charset="0"/>
                <a:cs typeface="Arial" panose="020B0604020202020204" pitchFamily="34" charset="0"/>
              </a:rPr>
              <a:t>DIRECT INSTALL MEASURE INCENTIVES</a:t>
            </a:r>
          </a:p>
        </p:txBody>
      </p:sp>
      <p:sp>
        <p:nvSpPr>
          <p:cNvPr id="3" name="Subtitle 2">
            <a:extLst>
              <a:ext uri="{FF2B5EF4-FFF2-40B4-BE49-F238E27FC236}">
                <a16:creationId xmlns:a16="http://schemas.microsoft.com/office/drawing/2014/main" id="{74DC0B1A-FB38-9B25-29C8-9F6BF9E716F5}"/>
              </a:ext>
            </a:extLst>
          </p:cNvPr>
          <p:cNvSpPr>
            <a:spLocks noGrp="1"/>
          </p:cNvSpPr>
          <p:nvPr>
            <p:ph sz="half" idx="1"/>
          </p:nvPr>
        </p:nvSpPr>
        <p:spPr>
          <a:xfrm>
            <a:off x="609600" y="1600205"/>
            <a:ext cx="5384800" cy="4525963"/>
          </a:xfrm>
        </p:spPr>
        <p:txBody>
          <a:bodyPr vert="horz" wrap="square" lIns="91440" tIns="45720" rIns="91440" bIns="45720" numCol="1" anchor="t" anchorCtr="0" compatLnSpc="1">
            <a:prstTxWarp prst="textNoShape">
              <a:avLst/>
            </a:prstTxWarp>
            <a:normAutofit/>
          </a:bodyPr>
          <a:lstStyle/>
          <a:p>
            <a:pPr marR="0" lvl="0"/>
            <a:endParaRPr lang="en-US">
              <a:effectLst/>
            </a:endParaRPr>
          </a:p>
          <a:p>
            <a:endParaRPr lang="en-US"/>
          </a:p>
        </p:txBody>
      </p:sp>
      <p:graphicFrame>
        <p:nvGraphicFramePr>
          <p:cNvPr id="6" name="Table 5">
            <a:extLst>
              <a:ext uri="{FF2B5EF4-FFF2-40B4-BE49-F238E27FC236}">
                <a16:creationId xmlns:a16="http://schemas.microsoft.com/office/drawing/2014/main" id="{2147F839-27D5-10A8-DA71-987B570B57A9}"/>
              </a:ext>
            </a:extLst>
          </p:cNvPr>
          <p:cNvGraphicFramePr>
            <a:graphicFrameLocks noGrp="1"/>
          </p:cNvGraphicFramePr>
          <p:nvPr>
            <p:extLst>
              <p:ext uri="{D42A27DB-BD31-4B8C-83A1-F6EECF244321}">
                <p14:modId xmlns:p14="http://schemas.microsoft.com/office/powerpoint/2010/main" val="3287734899"/>
              </p:ext>
            </p:extLst>
          </p:nvPr>
        </p:nvGraphicFramePr>
        <p:xfrm>
          <a:off x="609600" y="1741509"/>
          <a:ext cx="11330763" cy="4059590"/>
        </p:xfrm>
        <a:graphic>
          <a:graphicData uri="http://schemas.openxmlformats.org/drawingml/2006/table">
            <a:tbl>
              <a:tblPr firstRow="1" bandRow="1">
                <a:tableStyleId>{5C22544A-7EE6-4342-B048-85BDC9FD1C3A}</a:tableStyleId>
              </a:tblPr>
              <a:tblGrid>
                <a:gridCol w="4161965">
                  <a:extLst>
                    <a:ext uri="{9D8B030D-6E8A-4147-A177-3AD203B41FA5}">
                      <a16:colId xmlns:a16="http://schemas.microsoft.com/office/drawing/2014/main" val="2898753758"/>
                    </a:ext>
                  </a:extLst>
                </a:gridCol>
                <a:gridCol w="1769150">
                  <a:extLst>
                    <a:ext uri="{9D8B030D-6E8A-4147-A177-3AD203B41FA5}">
                      <a16:colId xmlns:a16="http://schemas.microsoft.com/office/drawing/2014/main" val="2255647278"/>
                    </a:ext>
                  </a:extLst>
                </a:gridCol>
                <a:gridCol w="1853985">
                  <a:extLst>
                    <a:ext uri="{9D8B030D-6E8A-4147-A177-3AD203B41FA5}">
                      <a16:colId xmlns:a16="http://schemas.microsoft.com/office/drawing/2014/main" val="3694501277"/>
                    </a:ext>
                  </a:extLst>
                </a:gridCol>
                <a:gridCol w="1520055">
                  <a:extLst>
                    <a:ext uri="{9D8B030D-6E8A-4147-A177-3AD203B41FA5}">
                      <a16:colId xmlns:a16="http://schemas.microsoft.com/office/drawing/2014/main" val="356184601"/>
                    </a:ext>
                  </a:extLst>
                </a:gridCol>
                <a:gridCol w="2025608">
                  <a:extLst>
                    <a:ext uri="{9D8B030D-6E8A-4147-A177-3AD203B41FA5}">
                      <a16:colId xmlns:a16="http://schemas.microsoft.com/office/drawing/2014/main" val="3838978766"/>
                    </a:ext>
                  </a:extLst>
                </a:gridCol>
              </a:tblGrid>
              <a:tr h="773454">
                <a:tc>
                  <a:txBody>
                    <a:bodyPr/>
                    <a:lstStyle/>
                    <a:p>
                      <a:pPr algn="ctr" fontAlgn="ctr"/>
                      <a:r>
                        <a:rPr lang="en-US" sz="1600" b="1" u="none" strike="noStrike">
                          <a:solidFill>
                            <a:schemeClr val="bg1"/>
                          </a:solidFill>
                          <a:effectLst/>
                          <a:latin typeface="Arial"/>
                          <a:cs typeface="Arial"/>
                        </a:rPr>
                        <a:t>Measure Name</a:t>
                      </a:r>
                      <a:endParaRPr lang="en-US" sz="1600" b="1" i="0" u="none" strike="noStrike">
                        <a:solidFill>
                          <a:schemeClr val="bg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600" b="1" i="0" u="none" strike="noStrike" dirty="0">
                          <a:solidFill>
                            <a:schemeClr val="bg1"/>
                          </a:solidFill>
                          <a:effectLst/>
                          <a:latin typeface="Arial"/>
                          <a:cs typeface="Arial"/>
                        </a:rPr>
                        <a:t>Unit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600" b="1" u="none" strike="noStrike">
                          <a:solidFill>
                            <a:schemeClr val="bg1"/>
                          </a:solidFill>
                          <a:effectLst/>
                          <a:latin typeface="Arial"/>
                          <a:cs typeface="Arial"/>
                        </a:rPr>
                        <a:t>Measure Cost per Unit</a:t>
                      </a:r>
                      <a:endParaRPr lang="en-US" sz="1600" b="1" i="0" u="none" strike="noStrike">
                        <a:solidFill>
                          <a:schemeClr val="bg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600" b="1" u="none" strike="noStrike">
                          <a:solidFill>
                            <a:schemeClr val="bg1"/>
                          </a:solidFill>
                          <a:effectLst/>
                          <a:latin typeface="Arial"/>
                          <a:cs typeface="Arial"/>
                        </a:rPr>
                        <a:t>Labor Cost per Unit</a:t>
                      </a:r>
                      <a:endParaRPr lang="en-US" sz="1600" b="1" i="0" u="none" strike="noStrike">
                        <a:solidFill>
                          <a:schemeClr val="bg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600" b="1" i="0" u="none" strike="noStrike">
                          <a:solidFill>
                            <a:schemeClr val="bg1"/>
                          </a:solidFill>
                          <a:effectLst/>
                          <a:latin typeface="Arial"/>
                          <a:cs typeface="Arial"/>
                        </a:rPr>
                        <a:t>Total Incentive </a:t>
                      </a:r>
                    </a:p>
                    <a:p>
                      <a:pPr algn="ctr" fontAlgn="ctr"/>
                      <a:r>
                        <a:rPr lang="en-US" sz="1600" b="1" i="0" u="none" strike="noStrike">
                          <a:solidFill>
                            <a:schemeClr val="bg1"/>
                          </a:solidFill>
                          <a:effectLst/>
                          <a:latin typeface="Arial"/>
                          <a:cs typeface="Arial"/>
                        </a:rPr>
                        <a:t>Per Unit Installed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extLst>
                  <a:ext uri="{0D108BD9-81ED-4DB2-BD59-A6C34878D82A}">
                    <a16:rowId xmlns:a16="http://schemas.microsoft.com/office/drawing/2014/main" val="1365179218"/>
                  </a:ext>
                </a:extLst>
              </a:tr>
              <a:tr h="308761">
                <a:tc>
                  <a:txBody>
                    <a:bodyPr/>
                    <a:lstStyle/>
                    <a:p>
                      <a:pPr marL="91440" algn="l" fontAlgn="ctr"/>
                      <a:r>
                        <a:rPr lang="en-US" sz="1600" u="none" strike="noStrike" dirty="0">
                          <a:solidFill>
                            <a:schemeClr val="tx1"/>
                          </a:solidFill>
                          <a:effectLst/>
                          <a:latin typeface="Arial"/>
                          <a:cs typeface="Arial"/>
                        </a:rPr>
                        <a:t>Fixed Low Flow Showerhead</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Arial"/>
                          <a:cs typeface="Arial"/>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solidFill>
                            <a:schemeClr val="tx1"/>
                          </a:solidFill>
                          <a:effectLst/>
                          <a:latin typeface="Arial"/>
                          <a:cs typeface="Arial"/>
                        </a:rPr>
                        <a:t>$7.00</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solidFill>
                            <a:schemeClr val="tx1"/>
                          </a:solidFill>
                          <a:effectLst/>
                          <a:latin typeface="Arial"/>
                          <a:cs typeface="Arial"/>
                        </a:rPr>
                        <a:t>$13.00</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Arial"/>
                          <a:cs typeface="Arial"/>
                        </a:rPr>
                        <a:t>$20.00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6015923"/>
                  </a:ext>
                </a:extLst>
              </a:tr>
              <a:tr h="308761">
                <a:tc>
                  <a:txBody>
                    <a:bodyPr/>
                    <a:lstStyle/>
                    <a:p>
                      <a:pPr marL="91440" marR="0" lvl="0" indent="0" algn="l" defTabSz="342900" rtl="0" eaLnBrk="1" fontAlgn="ctr" latinLnBrk="0" hangingPunct="1">
                        <a:lnSpc>
                          <a:spcPct val="100000"/>
                        </a:lnSpc>
                        <a:spcBef>
                          <a:spcPts val="0"/>
                        </a:spcBef>
                        <a:spcAft>
                          <a:spcPts val="0"/>
                        </a:spcAft>
                        <a:buClrTx/>
                        <a:buSzTx/>
                        <a:buFontTx/>
                        <a:buNone/>
                        <a:tabLst/>
                        <a:defRPr/>
                      </a:pPr>
                      <a:r>
                        <a:rPr lang="en-US" sz="1600" u="none" strike="noStrike" dirty="0">
                          <a:solidFill>
                            <a:schemeClr val="tx1"/>
                          </a:solidFill>
                          <a:effectLst/>
                          <a:latin typeface="Arial"/>
                          <a:cs typeface="Arial"/>
                        </a:rPr>
                        <a:t>Handheld Low Flow Showerhead</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0" lang="en-US" sz="1600" b="0" i="0" u="none" strike="noStrike" kern="1200" cap="none" spc="0" normalizeH="0" baseline="0" noProof="0">
                          <a:ln>
                            <a:noFill/>
                          </a:ln>
                          <a:solidFill>
                            <a:prstClr val="black"/>
                          </a:solidFill>
                          <a:effectLst/>
                          <a:uLnTx/>
                          <a:uFillTx/>
                          <a:latin typeface="Arial"/>
                          <a:ea typeface="+mn-ea"/>
                          <a:cs typeface="Arial"/>
                        </a:rPr>
                        <a:t>Each</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Arial"/>
                          <a:cs typeface="Arial"/>
                        </a:rPr>
                        <a:t>$19.00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$13.00</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Arial"/>
                          <a:cs typeface="Arial"/>
                        </a:rPr>
                        <a:t>$32.00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436329"/>
                  </a:ext>
                </a:extLst>
              </a:tr>
              <a:tr h="308761">
                <a:tc>
                  <a:txBody>
                    <a:bodyPr/>
                    <a:lstStyle/>
                    <a:p>
                      <a:pPr marL="91440" algn="l" fontAlgn="ctr"/>
                      <a:r>
                        <a:rPr lang="en-US" sz="1600" b="0" i="0" u="none" strike="noStrike" dirty="0">
                          <a:solidFill>
                            <a:schemeClr val="tx1"/>
                          </a:solidFill>
                          <a:effectLst/>
                          <a:latin typeface="Arial"/>
                          <a:cs typeface="Arial"/>
                        </a:rPr>
                        <a:t>Fixed Showerhead with TSV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0" lang="en-US" sz="1600" b="0" i="0" u="none" strike="noStrike" kern="1200" cap="none" spc="0" normalizeH="0" baseline="0" noProof="0">
                          <a:ln>
                            <a:noFill/>
                          </a:ln>
                          <a:solidFill>
                            <a:prstClr val="black"/>
                          </a:solidFill>
                          <a:effectLst/>
                          <a:uLnTx/>
                          <a:uFillTx/>
                          <a:latin typeface="Arial"/>
                          <a:ea typeface="+mn-ea"/>
                          <a:cs typeface="Arial"/>
                        </a:rPr>
                        <a:t>Each</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Arial"/>
                          <a:cs typeface="Arial"/>
                        </a:rPr>
                        <a:t>$29.00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$13.00</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Arial"/>
                          <a:cs typeface="Arial"/>
                        </a:rPr>
                        <a:t>$42.00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5385615"/>
                  </a:ext>
                </a:extLst>
              </a:tr>
              <a:tr h="308761">
                <a:tc>
                  <a:txBody>
                    <a:bodyPr/>
                    <a:lstStyle/>
                    <a:p>
                      <a:pPr marL="91440" algn="l" fontAlgn="ctr"/>
                      <a:r>
                        <a:rPr lang="en-US" sz="1600" b="0" i="0" u="none" strike="noStrike" dirty="0">
                          <a:solidFill>
                            <a:schemeClr val="tx1"/>
                          </a:solidFill>
                          <a:effectLst/>
                          <a:latin typeface="Arial"/>
                          <a:cs typeface="Arial"/>
                        </a:rPr>
                        <a:t>Evolve </a:t>
                      </a:r>
                      <a:r>
                        <a:rPr lang="en-US" sz="1600" b="0" i="0" u="none" strike="noStrike" dirty="0" err="1">
                          <a:solidFill>
                            <a:schemeClr val="tx1"/>
                          </a:solidFill>
                          <a:effectLst/>
                          <a:latin typeface="Arial"/>
                          <a:cs typeface="Arial"/>
                        </a:rPr>
                        <a:t>ShowerStart</a:t>
                      </a:r>
                      <a:r>
                        <a:rPr lang="en-US" sz="1600" b="0" i="0" u="none" strike="noStrike" dirty="0">
                          <a:solidFill>
                            <a:schemeClr val="tx1"/>
                          </a:solidFill>
                          <a:effectLst/>
                          <a:latin typeface="Arial"/>
                          <a:cs typeface="Arial"/>
                        </a:rPr>
                        <a:t> with TSV3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0" lang="en-US" sz="1600" b="0" i="0" u="none" strike="noStrike" kern="1200" cap="none" spc="0" normalizeH="0" baseline="0" noProof="0" dirty="0">
                          <a:ln>
                            <a:noFill/>
                          </a:ln>
                          <a:solidFill>
                            <a:prstClr val="black"/>
                          </a:solidFill>
                          <a:effectLst/>
                          <a:uLnTx/>
                          <a:uFillTx/>
                          <a:latin typeface="Arial"/>
                          <a:ea typeface="+mn-ea"/>
                          <a:cs typeface="Arial"/>
                        </a:rPr>
                        <a:t>Each</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Arial"/>
                          <a:cs typeface="Arial"/>
                        </a:rPr>
                        <a:t>$29.00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$13.00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Arial"/>
                          <a:cs typeface="Arial"/>
                        </a:rPr>
                        <a:t>$42.00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50708"/>
                  </a:ext>
                </a:extLst>
              </a:tr>
              <a:tr h="308761">
                <a:tc>
                  <a:txBody>
                    <a:bodyPr/>
                    <a:lstStyle/>
                    <a:p>
                      <a:pPr marL="91440" algn="l" fontAlgn="ctr"/>
                      <a:r>
                        <a:rPr lang="en-US" sz="1600" u="none" strike="noStrike">
                          <a:solidFill>
                            <a:schemeClr val="tx1"/>
                          </a:solidFill>
                          <a:effectLst/>
                          <a:latin typeface="Arial"/>
                          <a:cs typeface="Arial"/>
                        </a:rPr>
                        <a:t>Pipe Wrap (Hot Water)</a:t>
                      </a:r>
                      <a:endParaRPr lang="en-US" sz="1600" b="0" i="0" u="none" strike="noStrike">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a:solidFill>
                            <a:schemeClr val="tx1"/>
                          </a:solidFill>
                          <a:effectLst/>
                          <a:latin typeface="Arial"/>
                          <a:cs typeface="Arial"/>
                        </a:rPr>
                        <a:t>Foot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dirty="0">
                          <a:solidFill>
                            <a:schemeClr val="tx1"/>
                          </a:solidFill>
                          <a:effectLst/>
                          <a:latin typeface="Arial"/>
                          <a:cs typeface="Arial"/>
                        </a:rPr>
                        <a:t>$0.56</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a:solidFill>
                            <a:schemeClr val="tx1"/>
                          </a:solidFill>
                          <a:effectLst/>
                          <a:latin typeface="Arial"/>
                          <a:cs typeface="Arial"/>
                        </a:rPr>
                        <a:t>$13.00</a:t>
                      </a:r>
                      <a:endParaRPr lang="en-US" sz="1600" b="0" i="0" u="none" strike="noStrike">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$13.56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3660253"/>
                  </a:ext>
                </a:extLst>
              </a:tr>
              <a:tr h="308761">
                <a:tc>
                  <a:txBody>
                    <a:bodyPr/>
                    <a:lstStyle/>
                    <a:p>
                      <a:pPr marL="91440" algn="l" fontAlgn="ctr"/>
                      <a:r>
                        <a:rPr lang="en-US" sz="1600" u="none" strike="noStrike" dirty="0">
                          <a:solidFill>
                            <a:schemeClr val="tx1"/>
                          </a:solidFill>
                          <a:effectLst/>
                          <a:latin typeface="Arial"/>
                          <a:cs typeface="Arial"/>
                        </a:rPr>
                        <a:t>Wi-Fi Enabled Smart Thermostat </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$100.00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$80.00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$180.00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9919233"/>
                  </a:ext>
                </a:extLst>
              </a:tr>
              <a:tr h="507287">
                <a:tc>
                  <a:txBody>
                    <a:bodyPr/>
                    <a:lstStyle/>
                    <a:p>
                      <a:pPr marL="91440" algn="l" fontAlgn="ctr"/>
                      <a:r>
                        <a:rPr lang="en-US" sz="1600" u="none" strike="noStrike" dirty="0">
                          <a:solidFill>
                            <a:schemeClr val="tx1"/>
                          </a:solidFill>
                          <a:effectLst/>
                          <a:latin typeface="Arial"/>
                          <a:cs typeface="Arial"/>
                        </a:rPr>
                        <a:t>ENERGY STAR Air Purifier / Cleaner Replacement</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chemeClr val="tx1"/>
                          </a:solidFill>
                          <a:effectLst/>
                          <a:latin typeface="Arial"/>
                          <a:cs typeface="Arial"/>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chemeClr val="tx1"/>
                          </a:solidFill>
                          <a:effectLst/>
                          <a:latin typeface="Arial"/>
                          <a:cs typeface="Arial"/>
                        </a:rPr>
                        <a:t>$75.00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chemeClr val="tx1"/>
                          </a:solidFill>
                          <a:effectLst/>
                          <a:latin typeface="Arial"/>
                          <a:cs typeface="Arial"/>
                        </a:rPr>
                        <a:t>$13.00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chemeClr val="tx1"/>
                          </a:solidFill>
                          <a:effectLst/>
                          <a:latin typeface="Arial"/>
                          <a:cs typeface="Arial"/>
                        </a:rPr>
                        <a:t>$88.00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1522770"/>
                  </a:ext>
                </a:extLst>
              </a:tr>
              <a:tr h="308761">
                <a:tc>
                  <a:txBody>
                    <a:bodyPr/>
                    <a:lstStyle/>
                    <a:p>
                      <a:pPr marL="91440" marR="0" lvl="0" indent="0" algn="l" defTabSz="342900" rtl="0" eaLnBrk="1" fontAlgn="ctr" latinLnBrk="0" hangingPunct="1">
                        <a:lnSpc>
                          <a:spcPct val="100000"/>
                        </a:lnSpc>
                        <a:spcBef>
                          <a:spcPts val="0"/>
                        </a:spcBef>
                        <a:spcAft>
                          <a:spcPts val="0"/>
                        </a:spcAft>
                        <a:buClrTx/>
                        <a:buSzTx/>
                        <a:buFontTx/>
                        <a:buNone/>
                        <a:tabLst/>
                        <a:defRPr/>
                      </a:pPr>
                      <a:r>
                        <a:rPr lang="en-US" sz="1600" u="none" strike="noStrike" dirty="0">
                          <a:solidFill>
                            <a:schemeClr val="tx1"/>
                          </a:solidFill>
                          <a:effectLst/>
                          <a:highlight>
                            <a:srgbClr val="FFFF00"/>
                          </a:highlight>
                          <a:latin typeface="Arial"/>
                          <a:cs typeface="Arial"/>
                        </a:rPr>
                        <a:t>ENERGY STAR Dehumidifier</a:t>
                      </a:r>
                      <a:endParaRPr lang="en-US" sz="1600" b="0" i="0" u="none" strike="noStrike" dirty="0">
                        <a:solidFill>
                          <a:schemeClr val="tx1"/>
                        </a:solidFill>
                        <a:effectLst/>
                        <a:highlight>
                          <a:srgbClr val="FFFF00"/>
                        </a:highligh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sz="1600" b="0" i="0" u="none" strike="noStrike" kern="1200" cap="none" spc="0" normalizeH="0" baseline="0" noProof="0" dirty="0">
                          <a:ln>
                            <a:noFill/>
                          </a:ln>
                          <a:solidFill>
                            <a:prstClr val="black"/>
                          </a:solidFill>
                          <a:effectLst/>
                          <a:uLnTx/>
                          <a:uFillTx/>
                          <a:latin typeface="Arial"/>
                          <a:ea typeface="+mn-ea"/>
                          <a:cs typeface="Arial"/>
                        </a:rPr>
                        <a:t>Each</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$180.00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$20.00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$200.00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3775640"/>
                  </a:ext>
                </a:extLst>
              </a:tr>
              <a:tr h="308761">
                <a:tc>
                  <a:txBody>
                    <a:bodyPr/>
                    <a:lstStyle/>
                    <a:p>
                      <a:pPr marL="91440" algn="l" fontAlgn="ctr"/>
                      <a:r>
                        <a:rPr lang="en-US" sz="1600" b="0" i="0" u="none" strike="noStrike" dirty="0">
                          <a:solidFill>
                            <a:schemeClr val="tx1"/>
                          </a:solidFill>
                          <a:effectLst/>
                          <a:highlight>
                            <a:srgbClr val="FFFF00"/>
                          </a:highlight>
                          <a:latin typeface="Arial"/>
                          <a:cs typeface="Arial"/>
                        </a:rPr>
                        <a:t>Water Heater Tank Wrap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en-US" sz="1600" b="0" i="0" u="none" strike="noStrike" kern="1200" cap="none" spc="0" normalizeH="0" baseline="0" noProof="0" dirty="0">
                          <a:ln>
                            <a:noFill/>
                          </a:ln>
                          <a:solidFill>
                            <a:prstClr val="black"/>
                          </a:solidFill>
                          <a:effectLst/>
                          <a:uLnTx/>
                          <a:uFillTx/>
                          <a:latin typeface="Arial"/>
                          <a:ea typeface="+mn-ea"/>
                          <a:cs typeface="Arial"/>
                        </a:rPr>
                        <a:t>Each</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chemeClr val="tx1"/>
                          </a:solidFill>
                          <a:effectLst/>
                          <a:latin typeface="Arial"/>
                          <a:cs typeface="Arial"/>
                        </a:rPr>
                        <a:t>$50.00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chemeClr val="tx1"/>
                          </a:solidFill>
                          <a:effectLst/>
                          <a:latin typeface="Arial"/>
                          <a:cs typeface="Arial"/>
                        </a:rPr>
                        <a:t>$15.00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chemeClr val="tx1"/>
                          </a:solidFill>
                          <a:effectLst/>
                          <a:latin typeface="Arial"/>
                          <a:cs typeface="Arial"/>
                        </a:rPr>
                        <a:t>$65.00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01994"/>
                  </a:ext>
                </a:extLst>
              </a:tr>
              <a:tr h="308761">
                <a:tc>
                  <a:txBody>
                    <a:bodyPr/>
                    <a:lstStyle/>
                    <a:p>
                      <a:pPr marL="91440" algn="l" fontAlgn="ctr"/>
                      <a:r>
                        <a:rPr lang="en-US" sz="1600" b="0" i="0" u="none" strike="noStrike" dirty="0">
                          <a:solidFill>
                            <a:schemeClr val="tx1"/>
                          </a:solidFill>
                          <a:effectLst/>
                          <a:highlight>
                            <a:srgbClr val="FFFF00"/>
                          </a:highlight>
                          <a:latin typeface="Arial"/>
                          <a:cs typeface="Arial"/>
                        </a:rPr>
                        <a:t>Door Sweeps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sz="1600" b="0" i="0" u="none" strike="noStrike" kern="1200" cap="none" spc="0" normalizeH="0" baseline="0" noProof="0" dirty="0">
                          <a:ln>
                            <a:noFill/>
                          </a:ln>
                          <a:solidFill>
                            <a:prstClr val="black"/>
                          </a:solidFill>
                          <a:effectLst/>
                          <a:uLnTx/>
                          <a:uFillTx/>
                          <a:latin typeface="Arial"/>
                          <a:ea typeface="+mn-ea"/>
                          <a:cs typeface="Arial"/>
                        </a:rPr>
                        <a:t>Each</a:t>
                      </a:r>
                      <a:endParaRPr lang="en-US" sz="1600" b="0" i="0" u="none" strike="noStrike" dirty="0">
                        <a:solidFill>
                          <a:schemeClr val="tx1"/>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0" i="0" u="none" strike="noStrike" dirty="0">
                          <a:solidFill>
                            <a:schemeClr val="tx1"/>
                          </a:solidFill>
                          <a:effectLst/>
                          <a:latin typeface="Arial"/>
                          <a:cs typeface="Arial"/>
                        </a:rPr>
                        <a:t>$15.00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2277195"/>
                  </a:ext>
                </a:extLst>
              </a:tr>
            </a:tbl>
          </a:graphicData>
        </a:graphic>
      </p:graphicFrame>
      <p:sp>
        <p:nvSpPr>
          <p:cNvPr id="2" name="TextBox 1">
            <a:extLst>
              <a:ext uri="{FF2B5EF4-FFF2-40B4-BE49-F238E27FC236}">
                <a16:creationId xmlns:a16="http://schemas.microsoft.com/office/drawing/2014/main" id="{CB26E42B-283C-F710-1258-169177B53CA2}"/>
              </a:ext>
            </a:extLst>
          </p:cNvPr>
          <p:cNvSpPr txBox="1"/>
          <p:nvPr/>
        </p:nvSpPr>
        <p:spPr>
          <a:xfrm>
            <a:off x="609600" y="5849169"/>
            <a:ext cx="3759362" cy="276999"/>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*Measure cost per unit based on Procurement Portal</a:t>
            </a:r>
          </a:p>
        </p:txBody>
      </p:sp>
    </p:spTree>
    <p:extLst>
      <p:ext uri="{BB962C8B-B14F-4D97-AF65-F5344CB8AC3E}">
        <p14:creationId xmlns:p14="http://schemas.microsoft.com/office/powerpoint/2010/main" val="14025646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1DE94-2A4D-550D-C94B-1CEF3F5F93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7B093C-C1E4-D0D7-E336-2B328D88A214}"/>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949DF164-0D6E-4275-0064-C3E901EEB222}"/>
              </a:ext>
            </a:extLst>
          </p:cNvPr>
          <p:cNvSpPr txBox="1"/>
          <p:nvPr/>
        </p:nvSpPr>
        <p:spPr>
          <a:xfrm>
            <a:off x="609599" y="1672467"/>
            <a:ext cx="5686698" cy="4278094"/>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Insulation</a:t>
            </a:r>
            <a:r>
              <a:rPr lang="en-US" sz="1400" b="1" dirty="0">
                <a:latin typeface="Arial" panose="020B0604020202020204" pitchFamily="34" charset="0"/>
                <a:cs typeface="Arial" panose="020B0604020202020204" pitchFamily="34" charset="0"/>
              </a:rPr>
              <a:t>:</a:t>
            </a:r>
          </a:p>
          <a:p>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Insulation should be recommended if the following conditions are satisfied:</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home meets eligibility requirements (electric space heating and central AC or heat pump)</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 visual inspection of the relevant areas (attic, basement, etc.) indicates minimal or no existing insulation</a:t>
            </a:r>
          </a:p>
          <a:p>
            <a:pPr lvl="1"/>
            <a:endParaRPr lang="en-US" sz="1200" dirty="0">
              <a:latin typeface="Arial" panose="020B0604020202020204" pitchFamily="34" charset="0"/>
              <a:cs typeface="Arial" panose="020B0604020202020204" pitchFamily="34" charset="0"/>
            </a:endParaRPr>
          </a:p>
          <a:p>
            <a:r>
              <a:rPr lang="en-US" sz="1200" u="sng" dirty="0">
                <a:latin typeface="Arial" panose="020B0604020202020204" pitchFamily="34" charset="0"/>
                <a:cs typeface="Arial" panose="020B0604020202020204" pitchFamily="34" charset="0"/>
              </a:rPr>
              <a:t>Required pre-installation documentation</a:t>
            </a:r>
            <a:r>
              <a:rPr lang="en-US" sz="1200" dirty="0">
                <a:latin typeface="Arial" panose="020B0604020202020204" pitchFamily="34" charset="0"/>
                <a:cs typeface="Arial" panose="020B0604020202020204" pitchFamily="34" charset="0"/>
              </a:rPr>
              <a:t>:</a:t>
            </a:r>
          </a:p>
          <a:p>
            <a:endParaRPr lang="en-US"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Existing heating source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Photos of existing space that needs insulation work </a:t>
            </a:r>
          </a:p>
          <a:p>
            <a:pPr marL="285750" indent="-285750"/>
            <a:endParaRPr lang="en-US" sz="1200" dirty="0">
              <a:latin typeface="Arial" panose="020B0604020202020204" pitchFamily="34" charset="0"/>
              <a:cs typeface="Arial" panose="020B0604020202020204" pitchFamily="34" charset="0"/>
            </a:endParaRPr>
          </a:p>
          <a:p>
            <a:r>
              <a:rPr lang="en-US" sz="1200" u="sng" dirty="0">
                <a:latin typeface="Arial" panose="020B0604020202020204" pitchFamily="34" charset="0"/>
                <a:cs typeface="Arial" panose="020B0604020202020204" pitchFamily="34" charset="0"/>
              </a:rPr>
              <a:t>Required post-installation documentation</a:t>
            </a:r>
            <a:r>
              <a:rPr lang="en-US" sz="1200" dirty="0">
                <a:latin typeface="Arial" panose="020B0604020202020204" pitchFamily="34" charset="0"/>
                <a:cs typeface="Arial" panose="020B0604020202020204" pitchFamily="34" charset="0"/>
              </a:rPr>
              <a:t>:</a:t>
            </a:r>
          </a:p>
          <a:p>
            <a:endParaRPr lang="en-US" sz="60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Existing insulation R-value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New insulation R-value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Total insulated area (square feet)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Total cost broken out into material &amp; labor</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Post-installation photo(s) of installed insulation including image of insulation bag/label with legible R-value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Final invoice &amp; install date</a:t>
            </a:r>
          </a:p>
          <a:p>
            <a:pPr marL="285750" indent="-285750"/>
            <a:endParaRPr lang="en-US" sz="1200" dirty="0"/>
          </a:p>
          <a:p>
            <a:pPr marL="742950" lvl="1"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B815CC8-66C9-B7B1-B8B5-675C6EE34CEC}"/>
              </a:ext>
            </a:extLst>
          </p:cNvPr>
          <p:cNvPicPr>
            <a:picLocks noChangeAspect="1"/>
          </p:cNvPicPr>
          <p:nvPr/>
        </p:nvPicPr>
        <p:blipFill>
          <a:blip r:embed="rId3"/>
          <a:stretch>
            <a:fillRect/>
          </a:stretch>
        </p:blipFill>
        <p:spPr>
          <a:xfrm>
            <a:off x="6514013" y="1672467"/>
            <a:ext cx="4211922" cy="5046195"/>
          </a:xfrm>
          <a:prstGeom prst="rect">
            <a:avLst/>
          </a:prstGeom>
          <a:ln>
            <a:solidFill>
              <a:srgbClr val="185A7D"/>
            </a:solidFill>
          </a:ln>
        </p:spPr>
      </p:pic>
    </p:spTree>
    <p:extLst>
      <p:ext uri="{BB962C8B-B14F-4D97-AF65-F5344CB8AC3E}">
        <p14:creationId xmlns:p14="http://schemas.microsoft.com/office/powerpoint/2010/main" val="34637238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E6052-5087-BBEE-121F-7A4C0FCDA7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98C0DC-07C3-8903-96D1-975379EC9C54}"/>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3" name="Content Placeholder 4">
            <a:extLst>
              <a:ext uri="{FF2B5EF4-FFF2-40B4-BE49-F238E27FC236}">
                <a16:creationId xmlns:a16="http://schemas.microsoft.com/office/drawing/2014/main" id="{681B0E06-A706-91FD-D1E5-309291C9FFC9}"/>
              </a:ext>
            </a:extLst>
          </p:cNvPr>
          <p:cNvSpPr>
            <a:spLocks noGrp="1"/>
          </p:cNvSpPr>
          <p:nvPr>
            <p:ph sz="half" idx="1"/>
          </p:nvPr>
        </p:nvSpPr>
        <p:spPr>
          <a:xfrm>
            <a:off x="966655" y="1669685"/>
            <a:ext cx="5521234" cy="4525963"/>
          </a:xfrm>
        </p:spPr>
        <p:txBody>
          <a:bodyPr/>
          <a:lstStyle/>
          <a:p>
            <a:pPr marL="0" indent="0" algn="ctr">
              <a:buNone/>
            </a:pPr>
            <a:r>
              <a:rPr lang="en-US" sz="1200" b="1" u="sng" dirty="0"/>
              <a:t>Air Sealing</a:t>
            </a:r>
            <a:r>
              <a:rPr lang="en-US" sz="1200" b="1" dirty="0"/>
              <a:t>:</a:t>
            </a:r>
          </a:p>
          <a:p>
            <a:r>
              <a:rPr lang="en-US" sz="1100" dirty="0"/>
              <a:t>Air sealing should be recommended if the home has electric space heating and electric cooling (central AC, room AC, or heat pump) and a visual inspection reveals gaps, cracks, or drafts around windows, doors, baseboards, vents, or other building envelope penetrations.</a:t>
            </a:r>
          </a:p>
          <a:p>
            <a:pPr marL="0" indent="0" algn="ctr">
              <a:buNone/>
            </a:pPr>
            <a:endParaRPr lang="en-US" sz="800" b="1" dirty="0"/>
          </a:p>
          <a:p>
            <a:pPr marL="0" indent="0" algn="ctr">
              <a:buNone/>
            </a:pPr>
            <a:r>
              <a:rPr lang="en-US" sz="1100" u="sng" dirty="0"/>
              <a:t>Required pre-installation documentation</a:t>
            </a:r>
            <a:r>
              <a:rPr lang="en-US" sz="1100" dirty="0"/>
              <a:t>:</a:t>
            </a:r>
          </a:p>
          <a:p>
            <a:endParaRPr lang="en-US" sz="500" dirty="0"/>
          </a:p>
          <a:p>
            <a:pPr marL="285750" indent="-285750"/>
            <a:r>
              <a:rPr lang="en-US" sz="1100" dirty="0"/>
              <a:t>Existing heating source</a:t>
            </a:r>
          </a:p>
          <a:p>
            <a:pPr marL="285750" indent="-285750"/>
            <a:r>
              <a:rPr lang="en-US" sz="1100" dirty="0"/>
              <a:t>Cooling efficiency (SEER)</a:t>
            </a:r>
          </a:p>
          <a:p>
            <a:pPr marL="285750" indent="-285750"/>
            <a:r>
              <a:rPr lang="en-US" sz="1100" dirty="0"/>
              <a:t>Heating efficiency (COP or HSPF)</a:t>
            </a:r>
          </a:p>
          <a:p>
            <a:pPr marL="285750" indent="-285750"/>
            <a:r>
              <a:rPr lang="en-US" sz="1100" dirty="0"/>
              <a:t>Photo(s) of existing space that need air sealing</a:t>
            </a:r>
          </a:p>
          <a:p>
            <a:pPr marL="285750" indent="-285750"/>
            <a:endParaRPr lang="en-US" sz="800" dirty="0"/>
          </a:p>
          <a:p>
            <a:pPr marL="0" indent="0" algn="ctr">
              <a:buNone/>
            </a:pPr>
            <a:r>
              <a:rPr lang="en-US" sz="1100" u="sng" dirty="0"/>
              <a:t>Required post-installation documentation</a:t>
            </a:r>
            <a:r>
              <a:rPr lang="en-US" sz="1100" dirty="0"/>
              <a:t>:</a:t>
            </a:r>
          </a:p>
          <a:p>
            <a:endParaRPr lang="en-US" sz="500" u="sng" dirty="0"/>
          </a:p>
          <a:p>
            <a:pPr marL="171450" indent="-171450"/>
            <a:r>
              <a:rPr lang="en-US" sz="1100" dirty="0"/>
              <a:t>Infiltration before air sealing is performed (CFM)</a:t>
            </a:r>
          </a:p>
          <a:p>
            <a:pPr marL="171450" indent="-171450"/>
            <a:r>
              <a:rPr lang="en-US" sz="1100" dirty="0"/>
              <a:t>Infiltration after air sealing is performed (CFM)</a:t>
            </a:r>
          </a:p>
          <a:p>
            <a:pPr marL="171450" indent="-171450"/>
            <a:r>
              <a:rPr lang="en-US" sz="1100" dirty="0"/>
              <a:t>Total cost broken out into material &amp; labor</a:t>
            </a:r>
          </a:p>
          <a:p>
            <a:pPr marL="171450" indent="-171450"/>
            <a:r>
              <a:rPr lang="en-US" sz="1100" dirty="0"/>
              <a:t>Post-installation photo(s) of:</a:t>
            </a:r>
          </a:p>
          <a:p>
            <a:pPr lvl="1"/>
            <a:r>
              <a:rPr lang="en-US" sz="900" dirty="0"/>
              <a:t>Unit number or front of home</a:t>
            </a:r>
          </a:p>
          <a:p>
            <a:pPr lvl="1"/>
            <a:r>
              <a:rPr lang="en-US" sz="900" dirty="0"/>
              <a:t>Air sealing around pipe penetrations, construction components</a:t>
            </a:r>
          </a:p>
          <a:p>
            <a:pPr lvl="1"/>
            <a:r>
              <a:rPr lang="en-US" sz="900" dirty="0"/>
              <a:t>Weather stripping around windows and doors Attic access cover</a:t>
            </a:r>
          </a:p>
          <a:p>
            <a:pPr lvl="1"/>
            <a:r>
              <a:rPr lang="en-US" sz="900" dirty="0"/>
              <a:t>Knee wall door insulation and air sealing</a:t>
            </a:r>
          </a:p>
          <a:p>
            <a:pPr lvl="1"/>
            <a:r>
              <a:rPr lang="en-US" sz="900" dirty="0"/>
              <a:t>Pre and post CFM blower door readings from pressure gauge</a:t>
            </a:r>
          </a:p>
          <a:p>
            <a:pPr lvl="1"/>
            <a:r>
              <a:rPr lang="en-US" sz="900" dirty="0"/>
              <a:t>Complete ASHRAE Calculator such as Red Calc ASHRAE 62.2-2016</a:t>
            </a:r>
          </a:p>
          <a:p>
            <a:pPr lvl="1"/>
            <a:r>
              <a:rPr lang="en-US" sz="900" dirty="0"/>
              <a:t>Ventilation calculator and submit screenshot with submission.</a:t>
            </a:r>
          </a:p>
          <a:p>
            <a:pPr marL="171450" indent="-171450"/>
            <a:r>
              <a:rPr lang="en-US" sz="1100" dirty="0"/>
              <a:t>Final invoice &amp; install date</a:t>
            </a:r>
          </a:p>
          <a:p>
            <a:endParaRPr lang="en-US" sz="1200" dirty="0"/>
          </a:p>
        </p:txBody>
      </p:sp>
      <p:pic>
        <p:nvPicPr>
          <p:cNvPr id="10" name="Picture 9">
            <a:extLst>
              <a:ext uri="{FF2B5EF4-FFF2-40B4-BE49-F238E27FC236}">
                <a16:creationId xmlns:a16="http://schemas.microsoft.com/office/drawing/2014/main" id="{0A95ED7C-7498-20B4-902A-15D9B26BF0F0}"/>
              </a:ext>
            </a:extLst>
          </p:cNvPr>
          <p:cNvPicPr>
            <a:picLocks noChangeAspect="1"/>
          </p:cNvPicPr>
          <p:nvPr/>
        </p:nvPicPr>
        <p:blipFill>
          <a:blip r:embed="rId3"/>
          <a:srcRect r="1037" b="89257"/>
          <a:stretch>
            <a:fillRect/>
          </a:stretch>
        </p:blipFill>
        <p:spPr>
          <a:xfrm>
            <a:off x="6883077" y="1660976"/>
            <a:ext cx="3593336" cy="339841"/>
          </a:xfrm>
          <a:prstGeom prst="rect">
            <a:avLst/>
          </a:prstGeom>
        </p:spPr>
      </p:pic>
      <p:pic>
        <p:nvPicPr>
          <p:cNvPr id="12" name="Picture 11">
            <a:extLst>
              <a:ext uri="{FF2B5EF4-FFF2-40B4-BE49-F238E27FC236}">
                <a16:creationId xmlns:a16="http://schemas.microsoft.com/office/drawing/2014/main" id="{DD93B5BD-098A-E788-081B-F49FF886E9B8}"/>
              </a:ext>
            </a:extLst>
          </p:cNvPr>
          <p:cNvPicPr>
            <a:picLocks noChangeAspect="1"/>
          </p:cNvPicPr>
          <p:nvPr/>
        </p:nvPicPr>
        <p:blipFill>
          <a:blip r:embed="rId4"/>
          <a:stretch>
            <a:fillRect/>
          </a:stretch>
        </p:blipFill>
        <p:spPr>
          <a:xfrm>
            <a:off x="6778902" y="4624254"/>
            <a:ext cx="3802867" cy="2034961"/>
          </a:xfrm>
          <a:prstGeom prst="rect">
            <a:avLst/>
          </a:prstGeom>
        </p:spPr>
      </p:pic>
      <p:pic>
        <p:nvPicPr>
          <p:cNvPr id="13" name="Picture 12">
            <a:extLst>
              <a:ext uri="{FF2B5EF4-FFF2-40B4-BE49-F238E27FC236}">
                <a16:creationId xmlns:a16="http://schemas.microsoft.com/office/drawing/2014/main" id="{2D0F49E2-BD19-8781-6EFF-7421696DDDD0}"/>
              </a:ext>
            </a:extLst>
          </p:cNvPr>
          <p:cNvPicPr>
            <a:picLocks noChangeAspect="1"/>
          </p:cNvPicPr>
          <p:nvPr/>
        </p:nvPicPr>
        <p:blipFill>
          <a:blip r:embed="rId3"/>
          <a:srcRect t="23003" r="1037"/>
          <a:stretch>
            <a:fillRect/>
          </a:stretch>
        </p:blipFill>
        <p:spPr>
          <a:xfrm>
            <a:off x="6778902" y="2020390"/>
            <a:ext cx="3802867" cy="2577737"/>
          </a:xfrm>
          <a:prstGeom prst="rect">
            <a:avLst/>
          </a:prstGeom>
        </p:spPr>
      </p:pic>
      <p:sp>
        <p:nvSpPr>
          <p:cNvPr id="15" name="Rectangle 14">
            <a:extLst>
              <a:ext uri="{FF2B5EF4-FFF2-40B4-BE49-F238E27FC236}">
                <a16:creationId xmlns:a16="http://schemas.microsoft.com/office/drawing/2014/main" id="{71F62383-58BB-40B6-4654-463D50ACBF23}"/>
              </a:ext>
            </a:extLst>
          </p:cNvPr>
          <p:cNvSpPr/>
          <p:nvPr/>
        </p:nvSpPr>
        <p:spPr>
          <a:xfrm>
            <a:off x="6778902" y="1669685"/>
            <a:ext cx="3802867" cy="4998239"/>
          </a:xfrm>
          <a:prstGeom prst="rect">
            <a:avLst/>
          </a:prstGeom>
          <a:noFill/>
          <a:ln>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1950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49684-4993-C370-BDF5-0A398531BB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2C14DE-98AA-96E4-9A67-1E6DBA783475}"/>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5" name="Content Placeholder 5">
            <a:extLst>
              <a:ext uri="{FF2B5EF4-FFF2-40B4-BE49-F238E27FC236}">
                <a16:creationId xmlns:a16="http://schemas.microsoft.com/office/drawing/2014/main" id="{9672407F-7817-42A4-8E4A-361E20290F31}"/>
              </a:ext>
            </a:extLst>
          </p:cNvPr>
          <p:cNvSpPr txBox="1">
            <a:spLocks/>
          </p:cNvSpPr>
          <p:nvPr/>
        </p:nvSpPr>
        <p:spPr>
          <a:xfrm>
            <a:off x="444136" y="1597342"/>
            <a:ext cx="5206262" cy="5191800"/>
          </a:xfrm>
          <a:prstGeom prst="rect">
            <a:avLst/>
          </a:prstGeom>
        </p:spPr>
        <p:txBody>
          <a:bodyPr/>
          <a:lst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rgbClr val="000000"/>
                </a:solidFill>
                <a:latin typeface="Arial" panose="020B0604020202020204" pitchFamily="34" charset="0"/>
                <a:ea typeface="+mn-ea"/>
                <a:cs typeface="Arial" panose="020B0604020202020204" pitchFamily="34" charset="0"/>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US" sz="1100" b="1" u="sng" dirty="0"/>
              <a:t>Duct Sealing</a:t>
            </a:r>
            <a:r>
              <a:rPr lang="en-US" sz="1100" b="1" dirty="0"/>
              <a:t>:</a:t>
            </a:r>
          </a:p>
          <a:p>
            <a:r>
              <a:rPr lang="en-US" sz="1050" dirty="0"/>
              <a:t>Duct sealing should be recommended if the home has electric space heating and central AC, and a visual inspection of the ductwork reveals gaps, cracks, disconnected sections, corroded or deteriorated material, or dust buildup around connections. Additional indicators include uneven airflow from vents or significant temperature differences measured with a thermal gun.</a:t>
            </a:r>
          </a:p>
          <a:p>
            <a:pPr marL="0" indent="0" algn="ctr">
              <a:buNone/>
            </a:pPr>
            <a:endParaRPr lang="en-US" sz="800" b="1" dirty="0"/>
          </a:p>
          <a:p>
            <a:pPr marL="0" indent="0" algn="ctr">
              <a:buNone/>
            </a:pPr>
            <a:r>
              <a:rPr lang="en-US" sz="1050" u="sng" dirty="0"/>
              <a:t>Required pre-installation documentation</a:t>
            </a:r>
            <a:r>
              <a:rPr lang="en-US" sz="1050" dirty="0"/>
              <a:t>:</a:t>
            </a:r>
          </a:p>
          <a:p>
            <a:endParaRPr lang="en-US" sz="400" dirty="0"/>
          </a:p>
          <a:p>
            <a:pPr marL="285750" indent="-285750"/>
            <a:r>
              <a:rPr lang="en-US" sz="1050" dirty="0"/>
              <a:t>Existing heating source</a:t>
            </a:r>
          </a:p>
          <a:p>
            <a:pPr marL="285750" indent="-285750"/>
            <a:r>
              <a:rPr lang="en-US" sz="1050" dirty="0"/>
              <a:t>Photo(s) of existing space that needs duct sealing</a:t>
            </a:r>
          </a:p>
          <a:p>
            <a:pPr marL="285750" indent="-285750"/>
            <a:endParaRPr lang="en-US" sz="800" dirty="0"/>
          </a:p>
          <a:p>
            <a:pPr marL="0" indent="0" algn="ctr">
              <a:buNone/>
            </a:pPr>
            <a:r>
              <a:rPr lang="en-US" sz="1050" u="sng" dirty="0"/>
              <a:t>Required post-installation documentation</a:t>
            </a:r>
            <a:r>
              <a:rPr lang="en-US" sz="1050" dirty="0"/>
              <a:t>:</a:t>
            </a:r>
          </a:p>
          <a:p>
            <a:endParaRPr lang="en-US" sz="400" u="sng" dirty="0"/>
          </a:p>
          <a:p>
            <a:pPr marL="171450" indent="-171450"/>
            <a:r>
              <a:rPr lang="en-US" sz="1050" dirty="0"/>
              <a:t>Leakage before duct sealing (CFM25)</a:t>
            </a:r>
          </a:p>
          <a:p>
            <a:pPr marL="171450" indent="-171450"/>
            <a:r>
              <a:rPr lang="en-US" sz="1050" dirty="0"/>
              <a:t>Leakage after duct sealing (CFM25)</a:t>
            </a:r>
          </a:p>
          <a:p>
            <a:pPr marL="0" indent="0" algn="ctr">
              <a:buNone/>
            </a:pPr>
            <a:r>
              <a:rPr lang="en-US" sz="1050" u="sng" dirty="0"/>
              <a:t>OR</a:t>
            </a:r>
          </a:p>
          <a:p>
            <a:pPr marL="171450" indent="-171450"/>
            <a:r>
              <a:rPr lang="en-US" sz="1050" dirty="0"/>
              <a:t>Whole House CFM (before)</a:t>
            </a:r>
          </a:p>
          <a:p>
            <a:pPr marL="171450" indent="-171450"/>
            <a:r>
              <a:rPr lang="en-US" sz="1050" dirty="0"/>
              <a:t>Whole House CFM (after)</a:t>
            </a:r>
          </a:p>
          <a:p>
            <a:pPr marL="171450" indent="-171450"/>
            <a:r>
              <a:rPr lang="en-US" sz="1050" dirty="0"/>
              <a:t>Envelope CFM (before)</a:t>
            </a:r>
          </a:p>
          <a:p>
            <a:pPr marL="171450" indent="-171450"/>
            <a:r>
              <a:rPr lang="en-US" sz="1050" dirty="0"/>
              <a:t>Envelope CFM (after)</a:t>
            </a:r>
          </a:p>
          <a:p>
            <a:pPr marL="171450" indent="-171450"/>
            <a:r>
              <a:rPr lang="en-US" sz="1050" dirty="0"/>
              <a:t>House to Duct Pressure in Pa (before)</a:t>
            </a:r>
          </a:p>
          <a:p>
            <a:pPr marL="171450" indent="-171450"/>
            <a:r>
              <a:rPr lang="en-US" sz="1050" dirty="0"/>
              <a:t>House to Duct Pressure in Pa (after)</a:t>
            </a:r>
          </a:p>
          <a:p>
            <a:pPr marL="0" indent="0" algn="ctr">
              <a:buNone/>
            </a:pPr>
            <a:r>
              <a:rPr lang="en-US" sz="1050" u="sng" dirty="0"/>
              <a:t>AND</a:t>
            </a:r>
          </a:p>
          <a:p>
            <a:pPr marL="171450" indent="-171450"/>
            <a:r>
              <a:rPr lang="en-US" sz="1050" dirty="0"/>
              <a:t>Total cost broken out into material &amp; labor</a:t>
            </a:r>
          </a:p>
          <a:p>
            <a:pPr marL="171450" indent="-171450"/>
            <a:r>
              <a:rPr lang="en-US" sz="1050" dirty="0"/>
              <a:t>Post-installation photo(s) of:</a:t>
            </a:r>
          </a:p>
          <a:p>
            <a:pPr marL="471488" lvl="1" indent="-171450"/>
            <a:r>
              <a:rPr lang="en-US" sz="900" dirty="0"/>
              <a:t>Duct and/or registers after sealing </a:t>
            </a:r>
          </a:p>
          <a:p>
            <a:pPr marL="471488" lvl="1" indent="-171450"/>
            <a:r>
              <a:rPr lang="en-US" sz="900" dirty="0"/>
              <a:t>Pre and post duct sealing pressure readings</a:t>
            </a:r>
          </a:p>
          <a:p>
            <a:pPr marL="171450" indent="-171450"/>
            <a:r>
              <a:rPr lang="en-US" sz="1050" dirty="0"/>
              <a:t>Final invoice &amp; install date</a:t>
            </a:r>
          </a:p>
          <a:p>
            <a:pPr marL="0" indent="0" algn="ctr">
              <a:buFont typeface="Arial" panose="020B0604020202020204" pitchFamily="34" charset="0"/>
              <a:buNone/>
            </a:pPr>
            <a:endParaRPr lang="en-US" sz="1100" b="1" u="sng" dirty="0"/>
          </a:p>
        </p:txBody>
      </p:sp>
      <p:pic>
        <p:nvPicPr>
          <p:cNvPr id="9" name="Picture 8">
            <a:extLst>
              <a:ext uri="{FF2B5EF4-FFF2-40B4-BE49-F238E27FC236}">
                <a16:creationId xmlns:a16="http://schemas.microsoft.com/office/drawing/2014/main" id="{8DFBD187-0E63-8FEB-6AFC-42092B273F8E}"/>
              </a:ext>
            </a:extLst>
          </p:cNvPr>
          <p:cNvPicPr>
            <a:picLocks noChangeAspect="1"/>
          </p:cNvPicPr>
          <p:nvPr/>
        </p:nvPicPr>
        <p:blipFill>
          <a:blip r:embed="rId3"/>
          <a:stretch>
            <a:fillRect/>
          </a:stretch>
        </p:blipFill>
        <p:spPr>
          <a:xfrm>
            <a:off x="5832046" y="1611083"/>
            <a:ext cx="4465428" cy="2621280"/>
          </a:xfrm>
          <a:prstGeom prst="rect">
            <a:avLst/>
          </a:prstGeom>
          <a:ln>
            <a:solidFill>
              <a:srgbClr val="185A7D"/>
            </a:solidFill>
          </a:ln>
        </p:spPr>
      </p:pic>
      <p:pic>
        <p:nvPicPr>
          <p:cNvPr id="7" name="Picture 6">
            <a:extLst>
              <a:ext uri="{FF2B5EF4-FFF2-40B4-BE49-F238E27FC236}">
                <a16:creationId xmlns:a16="http://schemas.microsoft.com/office/drawing/2014/main" id="{B694D5ED-AC34-07F0-F8E4-F1A61902758C}"/>
              </a:ext>
            </a:extLst>
          </p:cNvPr>
          <p:cNvPicPr>
            <a:picLocks noChangeAspect="1"/>
          </p:cNvPicPr>
          <p:nvPr/>
        </p:nvPicPr>
        <p:blipFill>
          <a:blip r:embed="rId4"/>
          <a:stretch>
            <a:fillRect/>
          </a:stretch>
        </p:blipFill>
        <p:spPr>
          <a:xfrm>
            <a:off x="8188600" y="3187335"/>
            <a:ext cx="3775511" cy="3540844"/>
          </a:xfrm>
          <a:prstGeom prst="rect">
            <a:avLst/>
          </a:prstGeom>
          <a:ln>
            <a:solidFill>
              <a:srgbClr val="185A7D"/>
            </a:solidFill>
          </a:ln>
        </p:spPr>
      </p:pic>
      <p:sp>
        <p:nvSpPr>
          <p:cNvPr id="11" name="Left Brace 10">
            <a:extLst>
              <a:ext uri="{FF2B5EF4-FFF2-40B4-BE49-F238E27FC236}">
                <a16:creationId xmlns:a16="http://schemas.microsoft.com/office/drawing/2014/main" id="{20DFEA6E-2E78-EDAD-1FEA-BF5D8D1914CD}"/>
              </a:ext>
            </a:extLst>
          </p:cNvPr>
          <p:cNvSpPr/>
          <p:nvPr/>
        </p:nvSpPr>
        <p:spPr>
          <a:xfrm flipH="1">
            <a:off x="3012431" y="3927578"/>
            <a:ext cx="261260" cy="252532"/>
          </a:xfrm>
          <a:prstGeom prst="leftBrace">
            <a:avLst>
              <a:gd name="adj1" fmla="val 8333"/>
              <a:gd name="adj2" fmla="val 46551"/>
            </a:avLst>
          </a:prstGeom>
          <a:ln>
            <a:solidFill>
              <a:srgbClr val="185A7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8EF7915E-84F9-F753-7CF6-41B22DDAEAB4}"/>
              </a:ext>
            </a:extLst>
          </p:cNvPr>
          <p:cNvSpPr txBox="1"/>
          <p:nvPr/>
        </p:nvSpPr>
        <p:spPr>
          <a:xfrm>
            <a:off x="3143061" y="3927578"/>
            <a:ext cx="1591850" cy="246221"/>
          </a:xfrm>
          <a:prstGeom prst="rect">
            <a:avLst/>
          </a:prstGeom>
          <a:noFill/>
        </p:spPr>
        <p:txBody>
          <a:bodyPr wrap="square" rtlCol="0">
            <a:spAutoFit/>
          </a:bodyPr>
          <a:lstStyle/>
          <a:p>
            <a:pPr algn="ctr"/>
            <a:r>
              <a:rPr lang="en-US" sz="1000" i="1" dirty="0">
                <a:solidFill>
                  <a:srgbClr val="185A7D"/>
                </a:solidFill>
                <a:latin typeface="Arial" panose="020B0604020202020204" pitchFamily="34" charset="0"/>
                <a:cs typeface="Arial" panose="020B0604020202020204" pitchFamily="34" charset="0"/>
              </a:rPr>
              <a:t>*Duct Blaster method</a:t>
            </a:r>
          </a:p>
        </p:txBody>
      </p:sp>
      <p:sp>
        <p:nvSpPr>
          <p:cNvPr id="13" name="Left Brace 12">
            <a:extLst>
              <a:ext uri="{FF2B5EF4-FFF2-40B4-BE49-F238E27FC236}">
                <a16:creationId xmlns:a16="http://schemas.microsoft.com/office/drawing/2014/main" id="{D1378BAE-8A11-6BEA-9A1C-A59C8A23573A}"/>
              </a:ext>
            </a:extLst>
          </p:cNvPr>
          <p:cNvSpPr/>
          <p:nvPr/>
        </p:nvSpPr>
        <p:spPr>
          <a:xfrm flipH="1">
            <a:off x="3012431" y="4518919"/>
            <a:ext cx="305276" cy="971260"/>
          </a:xfrm>
          <a:prstGeom prst="lef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2"/>
              </a:solidFill>
            </a:endParaRPr>
          </a:p>
        </p:txBody>
      </p:sp>
      <p:sp>
        <p:nvSpPr>
          <p:cNvPr id="14" name="TextBox 13">
            <a:extLst>
              <a:ext uri="{FF2B5EF4-FFF2-40B4-BE49-F238E27FC236}">
                <a16:creationId xmlns:a16="http://schemas.microsoft.com/office/drawing/2014/main" id="{FB00720E-6A66-955D-5140-0C21044A8264}"/>
              </a:ext>
            </a:extLst>
          </p:cNvPr>
          <p:cNvSpPr txBox="1"/>
          <p:nvPr/>
        </p:nvSpPr>
        <p:spPr>
          <a:xfrm>
            <a:off x="3273691" y="4881438"/>
            <a:ext cx="1461220" cy="246221"/>
          </a:xfrm>
          <a:prstGeom prst="rect">
            <a:avLst/>
          </a:prstGeom>
          <a:noFill/>
        </p:spPr>
        <p:txBody>
          <a:bodyPr wrap="square" rtlCol="0">
            <a:spAutoFit/>
          </a:bodyPr>
          <a:lstStyle/>
          <a:p>
            <a:pPr algn="ctr"/>
            <a:r>
              <a:rPr lang="en-US" sz="1000" i="1" dirty="0">
                <a:solidFill>
                  <a:schemeClr val="accent2"/>
                </a:solidFill>
                <a:latin typeface="Arial" panose="020B0604020202020204" pitchFamily="34" charset="0"/>
                <a:cs typeface="Arial" panose="020B0604020202020204" pitchFamily="34" charset="0"/>
              </a:rPr>
              <a:t>*Blower Door method</a:t>
            </a:r>
          </a:p>
        </p:txBody>
      </p:sp>
      <p:cxnSp>
        <p:nvCxnSpPr>
          <p:cNvPr id="15" name="Connector: Elbow 14">
            <a:extLst>
              <a:ext uri="{FF2B5EF4-FFF2-40B4-BE49-F238E27FC236}">
                <a16:creationId xmlns:a16="http://schemas.microsoft.com/office/drawing/2014/main" id="{E8731B2C-6C87-44BB-14C9-591E8E71B2B1}"/>
              </a:ext>
            </a:extLst>
          </p:cNvPr>
          <p:cNvCxnSpPr>
            <a:cxnSpLocks/>
          </p:cNvCxnSpPr>
          <p:nvPr/>
        </p:nvCxnSpPr>
        <p:spPr>
          <a:xfrm flipV="1">
            <a:off x="4630405" y="2921723"/>
            <a:ext cx="1188720" cy="1128966"/>
          </a:xfrm>
          <a:prstGeom prst="bentConnector3">
            <a:avLst>
              <a:gd name="adj1" fmla="val 50000"/>
            </a:avLst>
          </a:prstGeom>
          <a:ln>
            <a:solidFill>
              <a:srgbClr val="185A7D"/>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DD4021D-4E54-B053-3FD8-6B995CD480E5}"/>
              </a:ext>
            </a:extLst>
          </p:cNvPr>
          <p:cNvCxnSpPr>
            <a:cxnSpLocks/>
          </p:cNvCxnSpPr>
          <p:nvPr/>
        </p:nvCxnSpPr>
        <p:spPr>
          <a:xfrm flipV="1">
            <a:off x="4682657" y="5004548"/>
            <a:ext cx="3474720" cy="1"/>
          </a:xfrm>
          <a:prstGeom prst="straightConnector1">
            <a:avLst/>
          </a:prstGeom>
          <a:ln>
            <a:solidFill>
              <a:srgbClr val="EB61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9172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492D3-1ABC-0479-9B0D-9C1952B252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BEA4F5-550D-ED30-4ADC-15FFC3101CDC}"/>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3" name="Content Placeholder 5">
            <a:extLst>
              <a:ext uri="{FF2B5EF4-FFF2-40B4-BE49-F238E27FC236}">
                <a16:creationId xmlns:a16="http://schemas.microsoft.com/office/drawing/2014/main" id="{5A32E0EC-DF15-5762-B615-EA5A67921424}"/>
              </a:ext>
            </a:extLst>
          </p:cNvPr>
          <p:cNvSpPr txBox="1">
            <a:spLocks/>
          </p:cNvSpPr>
          <p:nvPr/>
        </p:nvSpPr>
        <p:spPr>
          <a:xfrm>
            <a:off x="313509" y="1579925"/>
            <a:ext cx="4223657" cy="5191800"/>
          </a:xfrm>
          <a:prstGeom prst="rect">
            <a:avLst/>
          </a:prstGeom>
        </p:spPr>
        <p:txBody>
          <a:bodyPr/>
          <a:lst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rgbClr val="000000"/>
                </a:solidFill>
                <a:latin typeface="Arial" panose="020B0604020202020204" pitchFamily="34" charset="0"/>
                <a:ea typeface="+mn-ea"/>
                <a:cs typeface="Arial" panose="020B0604020202020204" pitchFamily="34" charset="0"/>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US" sz="1100" b="1" u="sng" dirty="0"/>
              <a:t>Ceiling Fan</a:t>
            </a:r>
            <a:r>
              <a:rPr lang="en-US" sz="1100" b="1" dirty="0"/>
              <a:t>:</a:t>
            </a:r>
          </a:p>
          <a:p>
            <a:pPr marL="0" indent="0">
              <a:buFont typeface="Arial" panose="020B0604020202020204" pitchFamily="34" charset="0"/>
              <a:buNone/>
            </a:pPr>
            <a:endParaRPr lang="en-US" sz="600" b="1" dirty="0"/>
          </a:p>
          <a:p>
            <a:pPr marL="0" indent="0" algn="ctr">
              <a:buNone/>
            </a:pPr>
            <a:r>
              <a:rPr lang="en-US" sz="1050" u="sng" dirty="0"/>
              <a:t>Required pre-installation documentation</a:t>
            </a:r>
            <a:r>
              <a:rPr lang="en-US" sz="1050" dirty="0"/>
              <a:t>:</a:t>
            </a:r>
          </a:p>
          <a:p>
            <a:endParaRPr lang="en-US" sz="400" dirty="0"/>
          </a:p>
          <a:p>
            <a:pPr marL="285750" indent="-285750"/>
            <a:r>
              <a:rPr lang="en-US" sz="1050" dirty="0"/>
              <a:t>Days of use</a:t>
            </a:r>
          </a:p>
          <a:p>
            <a:pPr marL="285750" indent="-285750"/>
            <a:r>
              <a:rPr lang="en-US" sz="1050" dirty="0"/>
              <a:t>Daily fan “On Hours”</a:t>
            </a:r>
          </a:p>
          <a:p>
            <a:pPr marL="285750" indent="-285750"/>
            <a:r>
              <a:rPr lang="en-US" sz="1050" dirty="0"/>
              <a:t>Baseline fan wattage at low, medium, and high speed</a:t>
            </a:r>
          </a:p>
          <a:p>
            <a:pPr marL="285750" indent="-285750"/>
            <a:r>
              <a:rPr lang="en-US" sz="1050" dirty="0"/>
              <a:t>Baseline lighting wattage</a:t>
            </a:r>
          </a:p>
          <a:p>
            <a:pPr marL="285750" indent="-285750"/>
            <a:r>
              <a:rPr lang="en-US" sz="1050" dirty="0"/>
              <a:t>Pre-installation photo of existing ceiling fan &amp; nameplate</a:t>
            </a:r>
          </a:p>
          <a:p>
            <a:pPr marL="285750" indent="-285750"/>
            <a:endParaRPr lang="en-US" sz="800" dirty="0"/>
          </a:p>
          <a:p>
            <a:pPr marL="0" indent="0" algn="ctr">
              <a:buNone/>
            </a:pPr>
            <a:r>
              <a:rPr lang="en-US" sz="1050" u="sng" dirty="0"/>
              <a:t>Required post-installation documentation</a:t>
            </a:r>
            <a:r>
              <a:rPr lang="en-US" sz="1050" dirty="0"/>
              <a:t>:</a:t>
            </a:r>
          </a:p>
          <a:p>
            <a:endParaRPr lang="en-US" sz="400" u="sng" dirty="0"/>
          </a:p>
          <a:p>
            <a:pPr marL="171450" indent="-171450"/>
            <a:r>
              <a:rPr lang="en-US" sz="1050" dirty="0"/>
              <a:t>New equipment manufacturer and model number</a:t>
            </a:r>
          </a:p>
          <a:p>
            <a:pPr marL="171450" indent="-171450"/>
            <a:r>
              <a:rPr lang="en-US" sz="1050" dirty="0"/>
              <a:t>Replacement fan wattage at low, medium, and high speed</a:t>
            </a:r>
          </a:p>
          <a:p>
            <a:pPr marL="171450" indent="-171450"/>
            <a:r>
              <a:rPr lang="en-US" sz="1050" dirty="0"/>
              <a:t>Replacement fan type (with light kit or ceiling fan only)</a:t>
            </a:r>
          </a:p>
          <a:p>
            <a:pPr marL="171450" indent="-171450"/>
            <a:r>
              <a:rPr lang="en-US" sz="1050" dirty="0"/>
              <a:t>Replacement fan lighting wattage</a:t>
            </a:r>
          </a:p>
          <a:p>
            <a:pPr marL="171450" indent="-171450"/>
            <a:r>
              <a:rPr lang="en-US" sz="1050" dirty="0"/>
              <a:t>Total cost broken out into material &amp; labor</a:t>
            </a:r>
          </a:p>
          <a:p>
            <a:pPr marL="171450" indent="-171450"/>
            <a:r>
              <a:rPr lang="en-US" sz="1050" dirty="0"/>
              <a:t>Energy Star certificate</a:t>
            </a:r>
          </a:p>
          <a:p>
            <a:pPr marL="171450" indent="-171450"/>
            <a:r>
              <a:rPr lang="en-US" sz="1050" dirty="0"/>
              <a:t>Post-installation photo of replacement fan &amp; nameplate</a:t>
            </a:r>
          </a:p>
          <a:p>
            <a:pPr marL="171450" indent="-171450"/>
            <a:r>
              <a:rPr lang="en-US" sz="1050" dirty="0"/>
              <a:t>Final invoice &amp; install date</a:t>
            </a:r>
          </a:p>
          <a:p>
            <a:pPr marL="0" indent="0" algn="ctr">
              <a:buFont typeface="Arial" panose="020B0604020202020204" pitchFamily="34" charset="0"/>
              <a:buNone/>
            </a:pPr>
            <a:endParaRPr lang="en-US" sz="1100" b="1" u="sng" dirty="0"/>
          </a:p>
        </p:txBody>
      </p:sp>
      <p:pic>
        <p:nvPicPr>
          <p:cNvPr id="8" name="Picture 7">
            <a:extLst>
              <a:ext uri="{FF2B5EF4-FFF2-40B4-BE49-F238E27FC236}">
                <a16:creationId xmlns:a16="http://schemas.microsoft.com/office/drawing/2014/main" id="{A92EC6F1-5E4F-4F9B-8547-A5AE25DB61AC}"/>
              </a:ext>
            </a:extLst>
          </p:cNvPr>
          <p:cNvPicPr>
            <a:picLocks noChangeAspect="1"/>
          </p:cNvPicPr>
          <p:nvPr/>
        </p:nvPicPr>
        <p:blipFill>
          <a:blip r:embed="rId3"/>
          <a:stretch>
            <a:fillRect/>
          </a:stretch>
        </p:blipFill>
        <p:spPr>
          <a:xfrm>
            <a:off x="4532473" y="1667694"/>
            <a:ext cx="4012101" cy="3364631"/>
          </a:xfrm>
          <a:prstGeom prst="rect">
            <a:avLst/>
          </a:prstGeom>
          <a:ln>
            <a:solidFill>
              <a:srgbClr val="185A7D"/>
            </a:solidFill>
          </a:ln>
        </p:spPr>
      </p:pic>
      <p:pic>
        <p:nvPicPr>
          <p:cNvPr id="10" name="Picture 9">
            <a:extLst>
              <a:ext uri="{FF2B5EF4-FFF2-40B4-BE49-F238E27FC236}">
                <a16:creationId xmlns:a16="http://schemas.microsoft.com/office/drawing/2014/main" id="{39DCBF58-8855-0C94-AF38-387232AE2315}"/>
              </a:ext>
            </a:extLst>
          </p:cNvPr>
          <p:cNvPicPr>
            <a:picLocks noChangeAspect="1"/>
          </p:cNvPicPr>
          <p:nvPr/>
        </p:nvPicPr>
        <p:blipFill>
          <a:blip r:embed="rId4"/>
          <a:stretch>
            <a:fillRect/>
          </a:stretch>
        </p:blipFill>
        <p:spPr>
          <a:xfrm>
            <a:off x="6196426" y="2847703"/>
            <a:ext cx="4027433" cy="3836202"/>
          </a:xfrm>
          <a:prstGeom prst="rect">
            <a:avLst/>
          </a:prstGeom>
          <a:ln>
            <a:solidFill>
              <a:srgbClr val="185A7D"/>
            </a:solidFill>
          </a:ln>
        </p:spPr>
      </p:pic>
      <p:cxnSp>
        <p:nvCxnSpPr>
          <p:cNvPr id="11" name="Straight Arrow Connector 10">
            <a:extLst>
              <a:ext uri="{FF2B5EF4-FFF2-40B4-BE49-F238E27FC236}">
                <a16:creationId xmlns:a16="http://schemas.microsoft.com/office/drawing/2014/main" id="{9FF3E6B1-20E9-7F40-ED71-1AF72A67AD91}"/>
              </a:ext>
            </a:extLst>
          </p:cNvPr>
          <p:cNvCxnSpPr>
            <a:cxnSpLocks/>
            <a:endCxn id="14" idx="1"/>
          </p:cNvCxnSpPr>
          <p:nvPr/>
        </p:nvCxnSpPr>
        <p:spPr>
          <a:xfrm>
            <a:off x="3705155" y="2012021"/>
            <a:ext cx="805203" cy="2824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516A704-0768-932E-8676-2AB980C64B68}"/>
              </a:ext>
            </a:extLst>
          </p:cNvPr>
          <p:cNvSpPr txBox="1"/>
          <p:nvPr/>
        </p:nvSpPr>
        <p:spPr>
          <a:xfrm>
            <a:off x="4510358" y="2179016"/>
            <a:ext cx="2702984" cy="2308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*Help text is included if values are unknown</a:t>
            </a:r>
          </a:p>
        </p:txBody>
      </p:sp>
      <p:cxnSp>
        <p:nvCxnSpPr>
          <p:cNvPr id="15" name="Connector: Elbow 14">
            <a:extLst>
              <a:ext uri="{FF2B5EF4-FFF2-40B4-BE49-F238E27FC236}">
                <a16:creationId xmlns:a16="http://schemas.microsoft.com/office/drawing/2014/main" id="{5E0DA047-7C45-DDB6-AFB0-D99A71FD2BE4}"/>
              </a:ext>
            </a:extLst>
          </p:cNvPr>
          <p:cNvCxnSpPr>
            <a:cxnSpLocks/>
          </p:cNvCxnSpPr>
          <p:nvPr/>
        </p:nvCxnSpPr>
        <p:spPr>
          <a:xfrm>
            <a:off x="3705155" y="3385711"/>
            <a:ext cx="2491271" cy="2245705"/>
          </a:xfrm>
          <a:prstGeom prst="bentConnector3">
            <a:avLst>
              <a:gd name="adj1" fmla="val 27279"/>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41D3DF26-B3C6-414E-D9EC-D8183CA9046F}"/>
              </a:ext>
            </a:extLst>
          </p:cNvPr>
          <p:cNvPicPr>
            <a:picLocks noChangeAspect="1"/>
          </p:cNvPicPr>
          <p:nvPr/>
        </p:nvPicPr>
        <p:blipFill>
          <a:blip r:embed="rId5"/>
          <a:stretch>
            <a:fillRect/>
          </a:stretch>
        </p:blipFill>
        <p:spPr>
          <a:xfrm>
            <a:off x="8808670" y="2179016"/>
            <a:ext cx="3161196" cy="3768938"/>
          </a:xfrm>
          <a:prstGeom prst="rect">
            <a:avLst/>
          </a:prstGeom>
          <a:ln>
            <a:solidFill>
              <a:srgbClr val="185A7D"/>
            </a:solidFill>
          </a:ln>
        </p:spPr>
      </p:pic>
      <p:sp>
        <p:nvSpPr>
          <p:cNvPr id="36" name="Rectangle 35">
            <a:extLst>
              <a:ext uri="{FF2B5EF4-FFF2-40B4-BE49-F238E27FC236}">
                <a16:creationId xmlns:a16="http://schemas.microsoft.com/office/drawing/2014/main" id="{E6C7BA6D-8465-87E4-E950-E7B833B8F0BB}"/>
              </a:ext>
            </a:extLst>
          </p:cNvPr>
          <p:cNvSpPr/>
          <p:nvPr/>
        </p:nvSpPr>
        <p:spPr>
          <a:xfrm>
            <a:off x="8886432" y="4034569"/>
            <a:ext cx="1489126" cy="224393"/>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37" name="Rectangle 36">
            <a:extLst>
              <a:ext uri="{FF2B5EF4-FFF2-40B4-BE49-F238E27FC236}">
                <a16:creationId xmlns:a16="http://schemas.microsoft.com/office/drawing/2014/main" id="{EC7CF1AE-C592-CAB8-2CEF-ACD86D7B06BF}"/>
              </a:ext>
            </a:extLst>
          </p:cNvPr>
          <p:cNvSpPr/>
          <p:nvPr/>
        </p:nvSpPr>
        <p:spPr>
          <a:xfrm>
            <a:off x="8900141" y="3519705"/>
            <a:ext cx="1932615" cy="113182"/>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38" name="Rectangle 37">
            <a:extLst>
              <a:ext uri="{FF2B5EF4-FFF2-40B4-BE49-F238E27FC236}">
                <a16:creationId xmlns:a16="http://schemas.microsoft.com/office/drawing/2014/main" id="{1B15ACE0-9A72-8CA3-C876-AA021E8163E5}"/>
              </a:ext>
            </a:extLst>
          </p:cNvPr>
          <p:cNvSpPr/>
          <p:nvPr/>
        </p:nvSpPr>
        <p:spPr>
          <a:xfrm>
            <a:off x="8863173" y="4875554"/>
            <a:ext cx="1489126" cy="112197"/>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Tree>
    <p:extLst>
      <p:ext uri="{BB962C8B-B14F-4D97-AF65-F5344CB8AC3E}">
        <p14:creationId xmlns:p14="http://schemas.microsoft.com/office/powerpoint/2010/main" val="21064011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51542-3337-337F-AFEB-217AF8754C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B86019-224B-67B7-F130-B002CC5B3100}"/>
              </a:ext>
            </a:extLst>
          </p:cNvPr>
          <p:cNvSpPr>
            <a:spLocks noGrp="1"/>
          </p:cNvSpPr>
          <p:nvPr>
            <p:ph type="title"/>
          </p:nvPr>
        </p:nvSpPr>
        <p:spPr>
          <a:xfrm>
            <a:off x="2399641" y="274639"/>
            <a:ext cx="8527892" cy="1218200"/>
          </a:xfrm>
        </p:spPr>
        <p:txBody>
          <a:bodyPr/>
          <a:lstStyle/>
          <a:p>
            <a:r>
              <a:rPr lang="en-US">
                <a:latin typeface="Arial"/>
                <a:cs typeface="Arial"/>
              </a:rPr>
              <a:t>eSuite Measure Entry Review – Retrofit</a:t>
            </a:r>
          </a:p>
        </p:txBody>
      </p:sp>
      <p:sp>
        <p:nvSpPr>
          <p:cNvPr id="2" name="TextBox 1">
            <a:extLst>
              <a:ext uri="{FF2B5EF4-FFF2-40B4-BE49-F238E27FC236}">
                <a16:creationId xmlns:a16="http://schemas.microsoft.com/office/drawing/2014/main" id="{77AD6BA0-B9B1-2D09-888E-ADBD961A7672}"/>
              </a:ext>
            </a:extLst>
          </p:cNvPr>
          <p:cNvSpPr txBox="1"/>
          <p:nvPr/>
        </p:nvSpPr>
        <p:spPr>
          <a:xfrm>
            <a:off x="609599" y="1672467"/>
            <a:ext cx="5686698" cy="3570208"/>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Health &amp; Safety Measures</a:t>
            </a:r>
            <a:r>
              <a:rPr lang="en-US" sz="1400" b="1" dirty="0">
                <a:latin typeface="Arial" panose="020B0604020202020204" pitchFamily="34" charset="0"/>
                <a:cs typeface="Arial" panose="020B0604020202020204" pitchFamily="34" charset="0"/>
              </a:rPr>
              <a:t>:</a:t>
            </a:r>
          </a:p>
          <a:p>
            <a:endParaRPr lang="en-US" sz="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This measure allows HHEAs flexibility in leveraging assigned Program funds to address safety issues </a:t>
            </a:r>
            <a:r>
              <a:rPr lang="en-US" sz="1400" u="sng" dirty="0">
                <a:latin typeface="Arial" panose="020B0604020202020204" pitchFamily="34" charset="0"/>
                <a:cs typeface="Arial" panose="020B0604020202020204" pitchFamily="34" charset="0"/>
              </a:rPr>
              <a:t>when necessary</a:t>
            </a:r>
            <a:r>
              <a:rPr lang="en-US" sz="1400" dirty="0">
                <a:latin typeface="Arial" panose="020B0604020202020204" pitchFamily="34" charset="0"/>
                <a:cs typeface="Arial" panose="020B0604020202020204" pitchFamily="34" charset="0"/>
              </a:rPr>
              <a:t> to support the installation of an eligible measure or to help improve the effectiveness or efficiency of a measure installed under this program.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For example, a request for a new electric panel for a heat pump upgrade would be an acceptable health &amp; safety measure to submit for program team review </a:t>
            </a:r>
          </a:p>
          <a:p>
            <a:pPr lvl="1"/>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To submit a Health &amp; Safety measure, please provide a detailed description of the request along with a quote and any relevant images.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endParaRPr lang="en-US" sz="1200" dirty="0"/>
          </a:p>
          <a:p>
            <a:pPr marL="742950" lvl="1"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C0A167C-C251-1793-1715-9F3DCD59EBD1}"/>
              </a:ext>
            </a:extLst>
          </p:cNvPr>
          <p:cNvPicPr>
            <a:picLocks noChangeAspect="1"/>
          </p:cNvPicPr>
          <p:nvPr/>
        </p:nvPicPr>
        <p:blipFill>
          <a:blip r:embed="rId3"/>
          <a:stretch>
            <a:fillRect/>
          </a:stretch>
        </p:blipFill>
        <p:spPr>
          <a:xfrm>
            <a:off x="6393102" y="2037806"/>
            <a:ext cx="5189299" cy="4400410"/>
          </a:xfrm>
          <a:prstGeom prst="rect">
            <a:avLst/>
          </a:prstGeom>
          <a:ln>
            <a:solidFill>
              <a:srgbClr val="185A7D"/>
            </a:solidFill>
          </a:ln>
        </p:spPr>
      </p:pic>
    </p:spTree>
    <p:extLst>
      <p:ext uri="{BB962C8B-B14F-4D97-AF65-F5344CB8AC3E}">
        <p14:creationId xmlns:p14="http://schemas.microsoft.com/office/powerpoint/2010/main" val="30559550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B8ADD-9699-9904-EF1D-35B6E95E5E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93DF57-5924-FC61-B41C-3F9B0EF99AF7}"/>
              </a:ext>
            </a:extLst>
          </p:cNvPr>
          <p:cNvSpPr>
            <a:spLocks noGrp="1"/>
          </p:cNvSpPr>
          <p:nvPr>
            <p:ph type="title"/>
          </p:nvPr>
        </p:nvSpPr>
        <p:spPr/>
        <p:txBody>
          <a:bodyPr/>
          <a:lstStyle/>
          <a:p>
            <a:r>
              <a:rPr lang="en-US" dirty="0"/>
              <a:t>ESUITE NEW FEATURES</a:t>
            </a:r>
          </a:p>
        </p:txBody>
      </p:sp>
      <p:sp>
        <p:nvSpPr>
          <p:cNvPr id="5" name="Text Placeholder 4">
            <a:extLst>
              <a:ext uri="{FF2B5EF4-FFF2-40B4-BE49-F238E27FC236}">
                <a16:creationId xmlns:a16="http://schemas.microsoft.com/office/drawing/2014/main" id="{6BEAAAA6-8C3E-0A4E-8287-3C954F1E20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52566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EBC8A-A9D7-9D16-0383-18CE94A042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9CDD96-1169-7212-53EB-41404D83DAF6}"/>
              </a:ext>
            </a:extLst>
          </p:cNvPr>
          <p:cNvSpPr>
            <a:spLocks noGrp="1"/>
          </p:cNvSpPr>
          <p:nvPr>
            <p:ph type="title"/>
          </p:nvPr>
        </p:nvSpPr>
        <p:spPr/>
        <p:txBody>
          <a:bodyPr/>
          <a:lstStyle/>
          <a:p>
            <a:r>
              <a:rPr lang="en-US" dirty="0"/>
              <a:t>Equipment Library</a:t>
            </a:r>
          </a:p>
        </p:txBody>
      </p:sp>
      <p:sp>
        <p:nvSpPr>
          <p:cNvPr id="5" name="Content Placeholder 4">
            <a:extLst>
              <a:ext uri="{FF2B5EF4-FFF2-40B4-BE49-F238E27FC236}">
                <a16:creationId xmlns:a16="http://schemas.microsoft.com/office/drawing/2014/main" id="{4C6C6146-8D7A-3803-2DF4-5C1F3789E685}"/>
              </a:ext>
            </a:extLst>
          </p:cNvPr>
          <p:cNvSpPr>
            <a:spLocks noGrp="1"/>
          </p:cNvSpPr>
          <p:nvPr>
            <p:ph idx="1"/>
          </p:nvPr>
        </p:nvSpPr>
        <p:spPr>
          <a:xfrm>
            <a:off x="457108" y="1576251"/>
            <a:ext cx="11031942" cy="4529275"/>
          </a:xfrm>
        </p:spPr>
        <p:txBody>
          <a:bodyPr/>
          <a:lstStyle/>
          <a:p>
            <a:pPr marL="0" indent="0">
              <a:buNone/>
            </a:pPr>
            <a:r>
              <a:rPr lang="en-US" sz="1400" dirty="0"/>
              <a:t>The purpose of the Equipment Library is to allow HHEAs to enter and save commonly installed equipment and specifications for use in the measure picker. This enables users to auto-populate required fields when entering measures that were installed during an assessment, eliminating the need for repeated manual entry.</a:t>
            </a:r>
          </a:p>
          <a:p>
            <a:pPr marL="0" indent="0">
              <a:buNone/>
            </a:pPr>
            <a:endParaRPr lang="en-US" sz="400" dirty="0"/>
          </a:p>
          <a:p>
            <a:pPr marL="0" indent="0">
              <a:buNone/>
            </a:pPr>
            <a:r>
              <a:rPr lang="en-US" sz="1400" dirty="0"/>
              <a:t>1) To access the Equipment Library, hover over the toolbox icon in the blue sidebar and click on “</a:t>
            </a:r>
            <a:r>
              <a:rPr lang="en-US" sz="1400" b="1" dirty="0"/>
              <a:t>Equipment Library</a:t>
            </a:r>
            <a:r>
              <a:rPr lang="en-US" sz="1400" dirty="0"/>
              <a:t>”</a:t>
            </a:r>
          </a:p>
          <a:p>
            <a:pPr marL="0" indent="0">
              <a:buNone/>
            </a:pPr>
            <a:endParaRPr lang="en-US" sz="1400" dirty="0"/>
          </a:p>
        </p:txBody>
      </p:sp>
      <p:pic>
        <p:nvPicPr>
          <p:cNvPr id="3" name="Picture 2">
            <a:extLst>
              <a:ext uri="{FF2B5EF4-FFF2-40B4-BE49-F238E27FC236}">
                <a16:creationId xmlns:a16="http://schemas.microsoft.com/office/drawing/2014/main" id="{F2CE142E-AAAC-F818-437A-859AD29F4624}"/>
              </a:ext>
            </a:extLst>
          </p:cNvPr>
          <p:cNvPicPr>
            <a:picLocks noChangeAspect="1"/>
          </p:cNvPicPr>
          <p:nvPr/>
        </p:nvPicPr>
        <p:blipFill>
          <a:blip r:embed="rId2"/>
          <a:stretch>
            <a:fillRect/>
          </a:stretch>
        </p:blipFill>
        <p:spPr>
          <a:xfrm>
            <a:off x="376912" y="2837071"/>
            <a:ext cx="6084590" cy="3135904"/>
          </a:xfrm>
          <a:prstGeom prst="rect">
            <a:avLst/>
          </a:prstGeom>
          <a:ln>
            <a:solidFill>
              <a:srgbClr val="185A7D"/>
            </a:solidFill>
          </a:ln>
        </p:spPr>
      </p:pic>
      <p:pic>
        <p:nvPicPr>
          <p:cNvPr id="7" name="Picture 6">
            <a:extLst>
              <a:ext uri="{FF2B5EF4-FFF2-40B4-BE49-F238E27FC236}">
                <a16:creationId xmlns:a16="http://schemas.microsoft.com/office/drawing/2014/main" id="{925035D6-9F09-D713-C014-F9A517A0E0C1}"/>
              </a:ext>
            </a:extLst>
          </p:cNvPr>
          <p:cNvPicPr>
            <a:picLocks noChangeAspect="1"/>
          </p:cNvPicPr>
          <p:nvPr/>
        </p:nvPicPr>
        <p:blipFill>
          <a:blip r:embed="rId3"/>
          <a:stretch>
            <a:fillRect/>
          </a:stretch>
        </p:blipFill>
        <p:spPr>
          <a:xfrm>
            <a:off x="6805839" y="2838993"/>
            <a:ext cx="4929053" cy="3133982"/>
          </a:xfrm>
          <a:prstGeom prst="rect">
            <a:avLst/>
          </a:prstGeom>
          <a:ln>
            <a:solidFill>
              <a:srgbClr val="185A7D"/>
            </a:solidFill>
          </a:ln>
        </p:spPr>
      </p:pic>
      <p:cxnSp>
        <p:nvCxnSpPr>
          <p:cNvPr id="8" name="Connector: Elbow 7">
            <a:extLst>
              <a:ext uri="{FF2B5EF4-FFF2-40B4-BE49-F238E27FC236}">
                <a16:creationId xmlns:a16="http://schemas.microsoft.com/office/drawing/2014/main" id="{CAD686A2-AA40-9C91-BB81-B87233AD1C7A}"/>
              </a:ext>
            </a:extLst>
          </p:cNvPr>
          <p:cNvCxnSpPr>
            <a:cxnSpLocks/>
            <a:endCxn id="9" idx="1"/>
          </p:cNvCxnSpPr>
          <p:nvPr/>
        </p:nvCxnSpPr>
        <p:spPr>
          <a:xfrm rot="5400000">
            <a:off x="227462" y="3238806"/>
            <a:ext cx="1750472" cy="494263"/>
          </a:xfrm>
          <a:prstGeom prst="bentConnector4">
            <a:avLst>
              <a:gd name="adj1" fmla="val 7910"/>
              <a:gd name="adj2" fmla="val 234347"/>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1D2F8F69-CEDE-2D51-8D06-51C05E87CA90}"/>
              </a:ext>
            </a:extLst>
          </p:cNvPr>
          <p:cNvSpPr/>
          <p:nvPr/>
        </p:nvSpPr>
        <p:spPr>
          <a:xfrm flipV="1">
            <a:off x="855566" y="4263561"/>
            <a:ext cx="790353" cy="195225"/>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16" name="Straight Arrow Connector 15">
            <a:extLst>
              <a:ext uri="{FF2B5EF4-FFF2-40B4-BE49-F238E27FC236}">
                <a16:creationId xmlns:a16="http://schemas.microsoft.com/office/drawing/2014/main" id="{2CD7B118-0E41-9034-E3A0-C060CA3586A2}"/>
              </a:ext>
            </a:extLst>
          </p:cNvPr>
          <p:cNvCxnSpPr>
            <a:cxnSpLocks/>
            <a:endCxn id="7" idx="1"/>
          </p:cNvCxnSpPr>
          <p:nvPr/>
        </p:nvCxnSpPr>
        <p:spPr>
          <a:xfrm>
            <a:off x="1641775" y="4338165"/>
            <a:ext cx="5164064" cy="678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1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0A208-1137-847C-A126-E6F1D7B606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14D0B4-1B81-D730-599A-C4377E5F93DE}"/>
              </a:ext>
            </a:extLst>
          </p:cNvPr>
          <p:cNvSpPr>
            <a:spLocks noGrp="1"/>
          </p:cNvSpPr>
          <p:nvPr>
            <p:ph type="title"/>
          </p:nvPr>
        </p:nvSpPr>
        <p:spPr/>
        <p:txBody>
          <a:bodyPr/>
          <a:lstStyle/>
          <a:p>
            <a:r>
              <a:rPr lang="en-US" dirty="0"/>
              <a:t>Equipment Library</a:t>
            </a:r>
          </a:p>
        </p:txBody>
      </p:sp>
      <p:pic>
        <p:nvPicPr>
          <p:cNvPr id="7" name="Picture 6">
            <a:extLst>
              <a:ext uri="{FF2B5EF4-FFF2-40B4-BE49-F238E27FC236}">
                <a16:creationId xmlns:a16="http://schemas.microsoft.com/office/drawing/2014/main" id="{BF35E5F1-626D-7851-E16A-90452F4AC085}"/>
              </a:ext>
            </a:extLst>
          </p:cNvPr>
          <p:cNvPicPr>
            <a:picLocks noChangeAspect="1"/>
          </p:cNvPicPr>
          <p:nvPr/>
        </p:nvPicPr>
        <p:blipFill>
          <a:blip r:embed="rId2"/>
          <a:stretch>
            <a:fillRect/>
          </a:stretch>
        </p:blipFill>
        <p:spPr>
          <a:xfrm>
            <a:off x="299590" y="2891795"/>
            <a:ext cx="4450542" cy="2829736"/>
          </a:xfrm>
          <a:prstGeom prst="rect">
            <a:avLst/>
          </a:prstGeom>
          <a:ln>
            <a:solidFill>
              <a:srgbClr val="185A7D"/>
            </a:solidFill>
          </a:ln>
        </p:spPr>
      </p:pic>
      <p:cxnSp>
        <p:nvCxnSpPr>
          <p:cNvPr id="8" name="Connector: Elbow 7">
            <a:extLst>
              <a:ext uri="{FF2B5EF4-FFF2-40B4-BE49-F238E27FC236}">
                <a16:creationId xmlns:a16="http://schemas.microsoft.com/office/drawing/2014/main" id="{C70F39B9-5068-615A-B5CC-571C670BCA4F}"/>
              </a:ext>
            </a:extLst>
          </p:cNvPr>
          <p:cNvCxnSpPr>
            <a:cxnSpLocks/>
            <a:stCxn id="14" idx="2"/>
            <a:endCxn id="9" idx="2"/>
          </p:cNvCxnSpPr>
          <p:nvPr/>
        </p:nvCxnSpPr>
        <p:spPr>
          <a:xfrm rot="10800000" flipH="1" flipV="1">
            <a:off x="657410" y="1824446"/>
            <a:ext cx="414807" cy="2804874"/>
          </a:xfrm>
          <a:prstGeom prst="bentConnector4">
            <a:avLst>
              <a:gd name="adj1" fmla="val -132789"/>
              <a:gd name="adj2" fmla="val 92768"/>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D7FFA7BC-7FD0-723B-23BB-E2ED71CE487D}"/>
              </a:ext>
            </a:extLst>
          </p:cNvPr>
          <p:cNvSpPr/>
          <p:nvPr/>
        </p:nvSpPr>
        <p:spPr>
          <a:xfrm flipV="1">
            <a:off x="812024" y="4629320"/>
            <a:ext cx="520388" cy="203936"/>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pic>
        <p:nvPicPr>
          <p:cNvPr id="6" name="Picture 5">
            <a:extLst>
              <a:ext uri="{FF2B5EF4-FFF2-40B4-BE49-F238E27FC236}">
                <a16:creationId xmlns:a16="http://schemas.microsoft.com/office/drawing/2014/main" id="{96B341F7-ABD2-E4BF-2D04-D6C6F62283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8756" y="3493421"/>
            <a:ext cx="4075084" cy="3226109"/>
          </a:xfrm>
          <a:prstGeom prst="rect">
            <a:avLst/>
          </a:prstGeom>
          <a:ln>
            <a:solidFill>
              <a:srgbClr val="185A7D"/>
            </a:solidFill>
          </a:ln>
        </p:spPr>
      </p:pic>
      <p:pic>
        <p:nvPicPr>
          <p:cNvPr id="11" name="Picture 10">
            <a:extLst>
              <a:ext uri="{FF2B5EF4-FFF2-40B4-BE49-F238E27FC236}">
                <a16:creationId xmlns:a16="http://schemas.microsoft.com/office/drawing/2014/main" id="{9C3A46D9-5170-7103-B789-4F3030FD96F4}"/>
              </a:ext>
            </a:extLst>
          </p:cNvPr>
          <p:cNvPicPr>
            <a:picLocks noChangeAspect="1"/>
          </p:cNvPicPr>
          <p:nvPr/>
        </p:nvPicPr>
        <p:blipFill>
          <a:blip r:embed="rId4"/>
          <a:stretch>
            <a:fillRect/>
          </a:stretch>
        </p:blipFill>
        <p:spPr>
          <a:xfrm>
            <a:off x="7429731" y="2722958"/>
            <a:ext cx="4457777" cy="2685066"/>
          </a:xfrm>
          <a:prstGeom prst="rect">
            <a:avLst/>
          </a:prstGeom>
          <a:ln>
            <a:solidFill>
              <a:srgbClr val="185A7D"/>
            </a:solidFill>
          </a:ln>
        </p:spPr>
      </p:pic>
      <p:sp>
        <p:nvSpPr>
          <p:cNvPr id="14" name="Oval 13">
            <a:extLst>
              <a:ext uri="{FF2B5EF4-FFF2-40B4-BE49-F238E27FC236}">
                <a16:creationId xmlns:a16="http://schemas.microsoft.com/office/drawing/2014/main" id="{EBF408F5-AA98-8F86-5A9A-00DFD13ED7FD}"/>
              </a:ext>
            </a:extLst>
          </p:cNvPr>
          <p:cNvSpPr/>
          <p:nvPr/>
        </p:nvSpPr>
        <p:spPr>
          <a:xfrm>
            <a:off x="657411" y="1724297"/>
            <a:ext cx="178618" cy="200297"/>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DC83F71-838E-17EF-49EA-A61B124B29F3}"/>
              </a:ext>
            </a:extLst>
          </p:cNvPr>
          <p:cNvSpPr/>
          <p:nvPr/>
        </p:nvSpPr>
        <p:spPr>
          <a:xfrm flipV="1">
            <a:off x="4762270" y="5204088"/>
            <a:ext cx="2091376" cy="1503064"/>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25" name="Connector: Elbow 24">
            <a:extLst>
              <a:ext uri="{FF2B5EF4-FFF2-40B4-BE49-F238E27FC236}">
                <a16:creationId xmlns:a16="http://schemas.microsoft.com/office/drawing/2014/main" id="{F43861AF-4599-73FD-C4E6-05EF8C3B69A5}"/>
              </a:ext>
            </a:extLst>
          </p:cNvPr>
          <p:cNvCxnSpPr>
            <a:cxnSpLocks/>
            <a:stCxn id="36" idx="2"/>
            <a:endCxn id="24" idx="2"/>
          </p:cNvCxnSpPr>
          <p:nvPr/>
        </p:nvCxnSpPr>
        <p:spPr>
          <a:xfrm rot="10800000" flipH="1" flipV="1">
            <a:off x="650824" y="2061754"/>
            <a:ext cx="5157134" cy="3142333"/>
          </a:xfrm>
          <a:prstGeom prst="bentConnector4">
            <a:avLst>
              <a:gd name="adj1" fmla="val -4433"/>
              <a:gd name="adj2" fmla="val 2277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126B7421-100B-E59B-DAE0-5110B865A589}"/>
              </a:ext>
            </a:extLst>
          </p:cNvPr>
          <p:cNvSpPr/>
          <p:nvPr/>
        </p:nvSpPr>
        <p:spPr>
          <a:xfrm>
            <a:off x="5442857" y="2194560"/>
            <a:ext cx="929049" cy="2786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3282495-2C00-9F15-9F73-DFCF63482DCC}"/>
              </a:ext>
            </a:extLst>
          </p:cNvPr>
          <p:cNvSpPr>
            <a:spLocks noGrp="1"/>
          </p:cNvSpPr>
          <p:nvPr>
            <p:ph idx="1"/>
          </p:nvPr>
        </p:nvSpPr>
        <p:spPr>
          <a:xfrm>
            <a:off x="609600" y="1654629"/>
            <a:ext cx="10502536" cy="1068329"/>
          </a:xfrm>
        </p:spPr>
        <p:txBody>
          <a:bodyPr/>
          <a:lstStyle/>
          <a:p>
            <a:pPr marL="0" indent="0">
              <a:buNone/>
            </a:pPr>
            <a:r>
              <a:rPr lang="en-US" sz="1400" dirty="0"/>
              <a:t>2) To create equipment, click the “</a:t>
            </a:r>
            <a:r>
              <a:rPr lang="en-US" sz="1400" b="1" dirty="0"/>
              <a:t>Create Equipment</a:t>
            </a:r>
            <a:r>
              <a:rPr lang="en-US" sz="1400" dirty="0"/>
              <a:t>” button</a:t>
            </a:r>
          </a:p>
          <a:p>
            <a:pPr marL="0" indent="0">
              <a:buNone/>
            </a:pPr>
            <a:r>
              <a:rPr lang="en-US" sz="1400" dirty="0"/>
              <a:t>3) Select the appropriate measure from the dropdown menu</a:t>
            </a:r>
          </a:p>
          <a:p>
            <a:pPr marL="0" indent="0">
              <a:buNone/>
            </a:pPr>
            <a:r>
              <a:rPr lang="en-US" sz="1400" dirty="0"/>
              <a:t>4) Enter an equipment name. We recommend including unique identifiers such as the manufacturer and model number to make it easier to locate the equipment later</a:t>
            </a:r>
          </a:p>
        </p:txBody>
      </p:sp>
      <p:sp>
        <p:nvSpPr>
          <p:cNvPr id="31" name="Rectangle 30">
            <a:extLst>
              <a:ext uri="{FF2B5EF4-FFF2-40B4-BE49-F238E27FC236}">
                <a16:creationId xmlns:a16="http://schemas.microsoft.com/office/drawing/2014/main" id="{3A52A071-0732-5F3C-F78F-58FCEA51A302}"/>
              </a:ext>
            </a:extLst>
          </p:cNvPr>
          <p:cNvSpPr/>
          <p:nvPr/>
        </p:nvSpPr>
        <p:spPr>
          <a:xfrm>
            <a:off x="8572832" y="4293327"/>
            <a:ext cx="1128517" cy="287383"/>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32" name="Connector: Elbow 31">
            <a:extLst>
              <a:ext uri="{FF2B5EF4-FFF2-40B4-BE49-F238E27FC236}">
                <a16:creationId xmlns:a16="http://schemas.microsoft.com/office/drawing/2014/main" id="{06424AED-C457-2674-1B3F-C8B78742E142}"/>
              </a:ext>
            </a:extLst>
          </p:cNvPr>
          <p:cNvCxnSpPr>
            <a:cxnSpLocks/>
          </p:cNvCxnSpPr>
          <p:nvPr/>
        </p:nvCxnSpPr>
        <p:spPr>
          <a:xfrm>
            <a:off x="3528562" y="2555964"/>
            <a:ext cx="6172787" cy="1872346"/>
          </a:xfrm>
          <a:prstGeom prst="bentConnector3">
            <a:avLst>
              <a:gd name="adj1" fmla="val 10370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CB545FD2-2672-B47A-B18B-B0E02121EAB0}"/>
              </a:ext>
            </a:extLst>
          </p:cNvPr>
          <p:cNvSpPr/>
          <p:nvPr/>
        </p:nvSpPr>
        <p:spPr>
          <a:xfrm>
            <a:off x="650824" y="1961606"/>
            <a:ext cx="178618" cy="200297"/>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0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3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38C4B-A86D-686A-1F78-A3697573E1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6D8169-6540-7603-B02A-0DE1C48A574A}"/>
              </a:ext>
            </a:extLst>
          </p:cNvPr>
          <p:cNvSpPr>
            <a:spLocks noGrp="1"/>
          </p:cNvSpPr>
          <p:nvPr>
            <p:ph type="title"/>
          </p:nvPr>
        </p:nvSpPr>
        <p:spPr/>
        <p:txBody>
          <a:bodyPr/>
          <a:lstStyle/>
          <a:p>
            <a:r>
              <a:rPr lang="en-US" dirty="0"/>
              <a:t>Equipment Library</a:t>
            </a:r>
          </a:p>
        </p:txBody>
      </p:sp>
      <p:sp>
        <p:nvSpPr>
          <p:cNvPr id="5" name="Content Placeholder 4">
            <a:extLst>
              <a:ext uri="{FF2B5EF4-FFF2-40B4-BE49-F238E27FC236}">
                <a16:creationId xmlns:a16="http://schemas.microsoft.com/office/drawing/2014/main" id="{122B45F7-F237-75C8-50DF-D990432D7CE7}"/>
              </a:ext>
            </a:extLst>
          </p:cNvPr>
          <p:cNvSpPr>
            <a:spLocks noGrp="1"/>
          </p:cNvSpPr>
          <p:nvPr>
            <p:ph idx="1"/>
          </p:nvPr>
        </p:nvSpPr>
        <p:spPr>
          <a:xfrm>
            <a:off x="418011" y="1576249"/>
            <a:ext cx="1903004" cy="4529275"/>
          </a:xfrm>
        </p:spPr>
        <p:txBody>
          <a:bodyPr/>
          <a:lstStyle/>
          <a:p>
            <a:pPr marL="0" indent="0">
              <a:buNone/>
            </a:pPr>
            <a:r>
              <a:rPr lang="en-US" sz="1400" dirty="0"/>
              <a:t>5) Input equipment specifications</a:t>
            </a:r>
          </a:p>
          <a:p>
            <a:pPr marL="0" indent="0">
              <a:buNone/>
            </a:pPr>
            <a:endParaRPr lang="en-US" sz="1400" dirty="0"/>
          </a:p>
          <a:p>
            <a:pPr marL="0" indent="0">
              <a:buNone/>
            </a:pPr>
            <a:r>
              <a:rPr lang="en-US" sz="1400" dirty="0"/>
              <a:t>6) Once complete, click “</a:t>
            </a:r>
            <a:r>
              <a:rPr lang="en-US" sz="1400" b="1" dirty="0"/>
              <a:t>Create</a:t>
            </a:r>
            <a:r>
              <a:rPr lang="en-US" sz="1400" dirty="0"/>
              <a:t>”</a:t>
            </a:r>
          </a:p>
          <a:p>
            <a:pPr marL="0" indent="0">
              <a:buNone/>
            </a:pPr>
            <a:endParaRPr lang="en-US" sz="1400" dirty="0"/>
          </a:p>
          <a:p>
            <a:pPr marL="0" indent="0">
              <a:buNone/>
            </a:pPr>
            <a:endParaRPr lang="en-US" sz="1400" dirty="0"/>
          </a:p>
          <a:p>
            <a:pPr marL="0" indent="0">
              <a:buNone/>
            </a:pPr>
            <a:endParaRPr lang="en-US" sz="1400" dirty="0"/>
          </a:p>
        </p:txBody>
      </p:sp>
      <p:pic>
        <p:nvPicPr>
          <p:cNvPr id="6" name="Picture 5">
            <a:extLst>
              <a:ext uri="{FF2B5EF4-FFF2-40B4-BE49-F238E27FC236}">
                <a16:creationId xmlns:a16="http://schemas.microsoft.com/office/drawing/2014/main" id="{520D340B-A643-6741-DAB0-005E5F16A2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04004" y="1576250"/>
            <a:ext cx="4705532" cy="5112182"/>
          </a:xfrm>
          <a:prstGeom prst="rect">
            <a:avLst/>
          </a:prstGeom>
          <a:ln>
            <a:solidFill>
              <a:srgbClr val="185A7D"/>
            </a:solidFill>
          </a:ln>
        </p:spPr>
      </p:pic>
      <p:sp>
        <p:nvSpPr>
          <p:cNvPr id="15" name="Rectangle 14">
            <a:extLst>
              <a:ext uri="{FF2B5EF4-FFF2-40B4-BE49-F238E27FC236}">
                <a16:creationId xmlns:a16="http://schemas.microsoft.com/office/drawing/2014/main" id="{70836DA0-B753-95BD-427D-01B06C6F9C27}"/>
              </a:ext>
            </a:extLst>
          </p:cNvPr>
          <p:cNvSpPr/>
          <p:nvPr/>
        </p:nvSpPr>
        <p:spPr>
          <a:xfrm flipV="1">
            <a:off x="6448827" y="2592370"/>
            <a:ext cx="373929" cy="238812"/>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pic>
        <p:nvPicPr>
          <p:cNvPr id="46" name="Picture 45">
            <a:extLst>
              <a:ext uri="{FF2B5EF4-FFF2-40B4-BE49-F238E27FC236}">
                <a16:creationId xmlns:a16="http://schemas.microsoft.com/office/drawing/2014/main" id="{39924362-4765-FC8F-FA8B-9033DB81A4EB}"/>
              </a:ext>
            </a:extLst>
          </p:cNvPr>
          <p:cNvPicPr>
            <a:picLocks noChangeAspect="1"/>
          </p:cNvPicPr>
          <p:nvPr/>
        </p:nvPicPr>
        <p:blipFill>
          <a:blip r:embed="rId3"/>
          <a:stretch>
            <a:fillRect/>
          </a:stretch>
        </p:blipFill>
        <p:spPr>
          <a:xfrm>
            <a:off x="7166996" y="1576249"/>
            <a:ext cx="4787881" cy="5112183"/>
          </a:xfrm>
          <a:prstGeom prst="rect">
            <a:avLst/>
          </a:prstGeom>
          <a:ln>
            <a:solidFill>
              <a:srgbClr val="185A7D"/>
            </a:solidFill>
          </a:ln>
        </p:spPr>
      </p:pic>
      <p:cxnSp>
        <p:nvCxnSpPr>
          <p:cNvPr id="50" name="Straight Arrow Connector 49">
            <a:extLst>
              <a:ext uri="{FF2B5EF4-FFF2-40B4-BE49-F238E27FC236}">
                <a16:creationId xmlns:a16="http://schemas.microsoft.com/office/drawing/2014/main" id="{4697F481-ABC3-B00F-155A-AA99D48279C5}"/>
              </a:ext>
            </a:extLst>
          </p:cNvPr>
          <p:cNvCxnSpPr>
            <a:cxnSpLocks/>
          </p:cNvCxnSpPr>
          <p:nvPr/>
        </p:nvCxnSpPr>
        <p:spPr>
          <a:xfrm>
            <a:off x="1680762" y="2664823"/>
            <a:ext cx="4754880" cy="469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4" name="Arrow: Right 53">
            <a:extLst>
              <a:ext uri="{FF2B5EF4-FFF2-40B4-BE49-F238E27FC236}">
                <a16:creationId xmlns:a16="http://schemas.microsoft.com/office/drawing/2014/main" id="{33D4A778-7DDD-E6F8-8883-EA631CA70A42}"/>
              </a:ext>
            </a:extLst>
          </p:cNvPr>
          <p:cNvSpPr/>
          <p:nvPr/>
        </p:nvSpPr>
        <p:spPr>
          <a:xfrm>
            <a:off x="6770828" y="3788229"/>
            <a:ext cx="531066" cy="478971"/>
          </a:xfrm>
          <a:prstGeom prst="rightArrow">
            <a:avLst/>
          </a:prstGeom>
          <a:solidFill>
            <a:srgbClr val="FF2A2A"/>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FB561F3-0F65-AE4A-9549-9DA84A012C79}"/>
              </a:ext>
            </a:extLst>
          </p:cNvPr>
          <p:cNvSpPr txBox="1"/>
          <p:nvPr/>
        </p:nvSpPr>
        <p:spPr>
          <a:xfrm>
            <a:off x="8695529" y="2592370"/>
            <a:ext cx="2078069" cy="707886"/>
          </a:xfrm>
          <a:prstGeom prst="rect">
            <a:avLst/>
          </a:prstGeom>
          <a:solidFill>
            <a:schemeClr val="bg1"/>
          </a:solidFill>
        </p:spPr>
        <p:txBody>
          <a:bodyPr wrap="square" rtlCol="0">
            <a:spAutoFit/>
          </a:bodyPr>
          <a:lstStyle/>
          <a:p>
            <a:pPr algn="ctr"/>
            <a:r>
              <a:rPr lang="en-US" sz="800" dirty="0">
                <a:latin typeface="Arial" panose="020B0604020202020204" pitchFamily="34" charset="0"/>
                <a:cs typeface="Arial" panose="020B0604020202020204" pitchFamily="34" charset="0"/>
              </a:rPr>
              <a:t>Newly added equipment will automatically be assigned a </a:t>
            </a:r>
            <a:r>
              <a:rPr lang="en-US" sz="800" b="1" dirty="0">
                <a:latin typeface="Arial" panose="020B0604020202020204" pitchFamily="34" charset="0"/>
                <a:cs typeface="Arial" panose="020B0604020202020204" pitchFamily="34" charset="0"/>
              </a:rPr>
              <a:t>“Pending Approval”</a:t>
            </a:r>
            <a:r>
              <a:rPr lang="en-US" sz="800" dirty="0">
                <a:latin typeface="Arial" panose="020B0604020202020204" pitchFamily="34" charset="0"/>
                <a:cs typeface="Arial" panose="020B0604020202020204" pitchFamily="34" charset="0"/>
              </a:rPr>
              <a:t> status. Once reviewed and approved by the program team, the status will reflect </a:t>
            </a:r>
            <a:r>
              <a:rPr lang="en-US" sz="800" b="1" dirty="0">
                <a:latin typeface="Arial" panose="020B0604020202020204" pitchFamily="34" charset="0"/>
                <a:cs typeface="Arial" panose="020B0604020202020204" pitchFamily="34" charset="0"/>
              </a:rPr>
              <a:t>“Approved.”</a:t>
            </a:r>
            <a:endParaRPr lang="en-US" sz="800" dirty="0">
              <a:latin typeface="Arial" panose="020B0604020202020204" pitchFamily="34" charset="0"/>
              <a:cs typeface="Arial" panose="020B0604020202020204" pitchFamily="34" charset="0"/>
            </a:endParaRPr>
          </a:p>
        </p:txBody>
      </p:sp>
      <p:cxnSp>
        <p:nvCxnSpPr>
          <p:cNvPr id="58" name="Connector: Elbow 57">
            <a:extLst>
              <a:ext uri="{FF2B5EF4-FFF2-40B4-BE49-F238E27FC236}">
                <a16:creationId xmlns:a16="http://schemas.microsoft.com/office/drawing/2014/main" id="{B9FE48A2-6DA4-E4C1-5902-F1B1E41B194A}"/>
              </a:ext>
            </a:extLst>
          </p:cNvPr>
          <p:cNvCxnSpPr>
            <a:cxnSpLocks/>
            <a:stCxn id="57" idx="0"/>
          </p:cNvCxnSpPr>
          <p:nvPr/>
        </p:nvCxnSpPr>
        <p:spPr>
          <a:xfrm rot="16200000" flipV="1">
            <a:off x="9247731" y="2105536"/>
            <a:ext cx="184876" cy="788791"/>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F184BE1-AD1F-C966-A0D2-2BF45D76FBA5}"/>
              </a:ext>
            </a:extLst>
          </p:cNvPr>
          <p:cNvPicPr>
            <a:picLocks noChangeAspect="1"/>
          </p:cNvPicPr>
          <p:nvPr/>
        </p:nvPicPr>
        <p:blipFill>
          <a:blip r:embed="rId4"/>
          <a:srcRect r="19694"/>
          <a:stretch>
            <a:fillRect/>
          </a:stretch>
        </p:blipFill>
        <p:spPr>
          <a:xfrm>
            <a:off x="7276949" y="2297586"/>
            <a:ext cx="1668824" cy="217472"/>
          </a:xfrm>
          <a:prstGeom prst="rect">
            <a:avLst/>
          </a:prstGeom>
        </p:spPr>
      </p:pic>
    </p:spTree>
    <p:extLst>
      <p:ext uri="{BB962C8B-B14F-4D97-AF65-F5344CB8AC3E}">
        <p14:creationId xmlns:p14="http://schemas.microsoft.com/office/powerpoint/2010/main" val="31078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5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8ACC2-A040-21F2-A6E7-4FAF15BED6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10AD79-BC9E-8544-367A-599B71175AFE}"/>
              </a:ext>
            </a:extLst>
          </p:cNvPr>
          <p:cNvSpPr>
            <a:spLocks noGrp="1"/>
          </p:cNvSpPr>
          <p:nvPr>
            <p:ph type="title"/>
          </p:nvPr>
        </p:nvSpPr>
        <p:spPr/>
        <p:txBody>
          <a:bodyPr/>
          <a:lstStyle/>
          <a:p>
            <a:r>
              <a:rPr lang="en-US" dirty="0"/>
              <a:t>Equipment Library</a:t>
            </a:r>
          </a:p>
        </p:txBody>
      </p:sp>
      <p:sp>
        <p:nvSpPr>
          <p:cNvPr id="5" name="Content Placeholder 4">
            <a:extLst>
              <a:ext uri="{FF2B5EF4-FFF2-40B4-BE49-F238E27FC236}">
                <a16:creationId xmlns:a16="http://schemas.microsoft.com/office/drawing/2014/main" id="{93BCCE83-EFBD-9D4C-3DB6-BCCF16C1465D}"/>
              </a:ext>
            </a:extLst>
          </p:cNvPr>
          <p:cNvSpPr>
            <a:spLocks noGrp="1"/>
          </p:cNvSpPr>
          <p:nvPr>
            <p:ph idx="1"/>
          </p:nvPr>
        </p:nvSpPr>
        <p:spPr>
          <a:xfrm>
            <a:off x="609599" y="1602375"/>
            <a:ext cx="10467704" cy="4468313"/>
          </a:xfrm>
        </p:spPr>
        <p:txBody>
          <a:bodyPr/>
          <a:lstStyle/>
          <a:p>
            <a:pPr marL="0" indent="0">
              <a:buNone/>
            </a:pPr>
            <a:r>
              <a:rPr lang="en-US" sz="1400" dirty="0"/>
              <a:t>6) Now, once you click back into the Equipment Library, you will see your new equipment listed</a:t>
            </a:r>
          </a:p>
          <a:p>
            <a:pPr marL="0" indent="0">
              <a:buNone/>
            </a:pPr>
            <a:endParaRPr lang="en-US" sz="1400" dirty="0"/>
          </a:p>
          <a:p>
            <a:pPr marL="0" indent="0">
              <a:buNone/>
            </a:pPr>
            <a:endParaRPr lang="en-US" sz="1400" dirty="0"/>
          </a:p>
        </p:txBody>
      </p:sp>
      <p:pic>
        <p:nvPicPr>
          <p:cNvPr id="3" name="Picture 2">
            <a:extLst>
              <a:ext uri="{FF2B5EF4-FFF2-40B4-BE49-F238E27FC236}">
                <a16:creationId xmlns:a16="http://schemas.microsoft.com/office/drawing/2014/main" id="{61C84A68-C366-F913-89AC-BCFD348766E2}"/>
              </a:ext>
            </a:extLst>
          </p:cNvPr>
          <p:cNvPicPr>
            <a:picLocks noChangeAspect="1"/>
          </p:cNvPicPr>
          <p:nvPr/>
        </p:nvPicPr>
        <p:blipFill>
          <a:blip r:embed="rId2"/>
          <a:stretch>
            <a:fillRect/>
          </a:stretch>
        </p:blipFill>
        <p:spPr>
          <a:xfrm>
            <a:off x="1752589" y="2047302"/>
            <a:ext cx="7612460" cy="4389312"/>
          </a:xfrm>
          <a:prstGeom prst="rect">
            <a:avLst/>
          </a:prstGeom>
          <a:ln>
            <a:solidFill>
              <a:srgbClr val="185A7D"/>
            </a:solidFill>
          </a:ln>
        </p:spPr>
      </p:pic>
      <p:sp>
        <p:nvSpPr>
          <p:cNvPr id="7" name="Rectangle 6">
            <a:extLst>
              <a:ext uri="{FF2B5EF4-FFF2-40B4-BE49-F238E27FC236}">
                <a16:creationId xmlns:a16="http://schemas.microsoft.com/office/drawing/2014/main" id="{EBF6FB09-1FC6-7A58-13A6-683B87D30968}"/>
              </a:ext>
            </a:extLst>
          </p:cNvPr>
          <p:cNvSpPr/>
          <p:nvPr/>
        </p:nvSpPr>
        <p:spPr>
          <a:xfrm flipV="1">
            <a:off x="8616250" y="5580168"/>
            <a:ext cx="256271" cy="238812"/>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8" name="TextBox 7">
            <a:extLst>
              <a:ext uri="{FF2B5EF4-FFF2-40B4-BE49-F238E27FC236}">
                <a16:creationId xmlns:a16="http://schemas.microsoft.com/office/drawing/2014/main" id="{C6B61FA9-76B6-41EA-8F21-432D84D5A117}"/>
              </a:ext>
            </a:extLst>
          </p:cNvPr>
          <p:cNvSpPr txBox="1"/>
          <p:nvPr/>
        </p:nvSpPr>
        <p:spPr>
          <a:xfrm>
            <a:off x="9688306" y="5641186"/>
            <a:ext cx="1502209" cy="553998"/>
          </a:xfrm>
          <a:prstGeom prst="rect">
            <a:avLst/>
          </a:prstGeom>
          <a:solidFill>
            <a:schemeClr val="bg1"/>
          </a:solidFill>
        </p:spPr>
        <p:txBody>
          <a:bodyPr wrap="square" rtlCol="0">
            <a:spAutoFit/>
          </a:bodyPr>
          <a:lstStyle/>
          <a:p>
            <a:pPr algn="ctr"/>
            <a:r>
              <a:rPr lang="en-US" sz="1000" dirty="0">
                <a:latin typeface="Arial" panose="020B0604020202020204" pitchFamily="34" charset="0"/>
                <a:cs typeface="Arial" panose="020B0604020202020204" pitchFamily="34" charset="0"/>
              </a:rPr>
              <a:t>To make edits or delete equipment, click the pencil &amp; square icon</a:t>
            </a:r>
          </a:p>
        </p:txBody>
      </p:sp>
      <p:cxnSp>
        <p:nvCxnSpPr>
          <p:cNvPr id="9" name="Connector: Elbow 8">
            <a:extLst>
              <a:ext uri="{FF2B5EF4-FFF2-40B4-BE49-F238E27FC236}">
                <a16:creationId xmlns:a16="http://schemas.microsoft.com/office/drawing/2014/main" id="{299158B2-3EEC-E84D-02FE-6FDEA8A2B167}"/>
              </a:ext>
            </a:extLst>
          </p:cNvPr>
          <p:cNvCxnSpPr>
            <a:cxnSpLocks/>
            <a:stCxn id="8" idx="0"/>
            <a:endCxn id="7" idx="3"/>
          </p:cNvCxnSpPr>
          <p:nvPr/>
        </p:nvCxnSpPr>
        <p:spPr>
          <a:xfrm rot="16200000" flipH="1" flipV="1">
            <a:off x="9626772" y="4886935"/>
            <a:ext cx="58388" cy="1566890"/>
          </a:xfrm>
          <a:prstGeom prst="bentConnector4">
            <a:avLst>
              <a:gd name="adj1" fmla="val -391519"/>
              <a:gd name="adj2" fmla="val 5367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163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020FB-46AB-1245-55EA-13E8EC73115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4F6E186-3404-5738-9870-37066E6A55E7}"/>
              </a:ext>
            </a:extLst>
          </p:cNvPr>
          <p:cNvSpPr txBox="1">
            <a:spLocks noGrp="1"/>
          </p:cNvSpPr>
          <p:nvPr>
            <p:ph type="title"/>
          </p:nvPr>
        </p:nvSpPr>
        <p:spPr bwMode="auto">
          <a:xfrm>
            <a:off x="1900518" y="274638"/>
            <a:ext cx="9466729" cy="1217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rmAutofit/>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pPr>
              <a:spcAft>
                <a:spcPts val="600"/>
              </a:spcAft>
            </a:pPr>
            <a:r>
              <a:rPr lang="en-US" sz="2400" b="1" kern="1200" dirty="0">
                <a:solidFill>
                  <a:schemeClr val="tx1"/>
                </a:solidFill>
                <a:latin typeface="Arial" panose="020B0604020202020204" pitchFamily="34" charset="0"/>
                <a:cs typeface="Arial" panose="020B0604020202020204" pitchFamily="34" charset="0"/>
              </a:rPr>
              <a:t>RETROFIT</a:t>
            </a:r>
            <a:r>
              <a:rPr lang="en-US" sz="2400" dirty="0">
                <a:solidFill>
                  <a:schemeClr val="tx1"/>
                </a:solidFill>
                <a:latin typeface="Arial" panose="020B0604020202020204" pitchFamily="34" charset="0"/>
                <a:cs typeface="Arial" panose="020B0604020202020204" pitchFamily="34" charset="0"/>
              </a:rPr>
              <a:t> MEASURE INCENTIVES</a:t>
            </a:r>
            <a:endParaRPr lang="en-US" sz="2400" b="1" kern="1200" dirty="0">
              <a:solidFill>
                <a:schemeClr val="tx1"/>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F0778DCA-92E5-83AC-E2A9-39C10954ECDC}"/>
              </a:ext>
            </a:extLst>
          </p:cNvPr>
          <p:cNvGraphicFramePr>
            <a:graphicFrameLocks noGrp="1"/>
          </p:cNvGraphicFramePr>
          <p:nvPr>
            <p:extLst>
              <p:ext uri="{D42A27DB-BD31-4B8C-83A1-F6EECF244321}">
                <p14:modId xmlns:p14="http://schemas.microsoft.com/office/powerpoint/2010/main" val="218262527"/>
              </p:ext>
            </p:extLst>
          </p:nvPr>
        </p:nvGraphicFramePr>
        <p:xfrm>
          <a:off x="294131" y="3162298"/>
          <a:ext cx="11603737" cy="1933296"/>
        </p:xfrm>
        <a:graphic>
          <a:graphicData uri="http://schemas.openxmlformats.org/drawingml/2006/table">
            <a:tbl>
              <a:tblPr firstRow="1" bandRow="1">
                <a:tableStyleId>{5C22544A-7EE6-4342-B048-85BDC9FD1C3A}</a:tableStyleId>
              </a:tblPr>
              <a:tblGrid>
                <a:gridCol w="5219192">
                  <a:extLst>
                    <a:ext uri="{9D8B030D-6E8A-4147-A177-3AD203B41FA5}">
                      <a16:colId xmlns:a16="http://schemas.microsoft.com/office/drawing/2014/main" val="782720245"/>
                    </a:ext>
                  </a:extLst>
                </a:gridCol>
                <a:gridCol w="965200">
                  <a:extLst>
                    <a:ext uri="{9D8B030D-6E8A-4147-A177-3AD203B41FA5}">
                      <a16:colId xmlns:a16="http://schemas.microsoft.com/office/drawing/2014/main" val="219392275"/>
                    </a:ext>
                  </a:extLst>
                </a:gridCol>
                <a:gridCol w="901700">
                  <a:extLst>
                    <a:ext uri="{9D8B030D-6E8A-4147-A177-3AD203B41FA5}">
                      <a16:colId xmlns:a16="http://schemas.microsoft.com/office/drawing/2014/main" val="3754957136"/>
                    </a:ext>
                  </a:extLst>
                </a:gridCol>
                <a:gridCol w="889000">
                  <a:extLst>
                    <a:ext uri="{9D8B030D-6E8A-4147-A177-3AD203B41FA5}">
                      <a16:colId xmlns:a16="http://schemas.microsoft.com/office/drawing/2014/main" val="3215966794"/>
                    </a:ext>
                  </a:extLst>
                </a:gridCol>
                <a:gridCol w="1866900">
                  <a:extLst>
                    <a:ext uri="{9D8B030D-6E8A-4147-A177-3AD203B41FA5}">
                      <a16:colId xmlns:a16="http://schemas.microsoft.com/office/drawing/2014/main" val="2754441627"/>
                    </a:ext>
                  </a:extLst>
                </a:gridCol>
                <a:gridCol w="1761745">
                  <a:extLst>
                    <a:ext uri="{9D8B030D-6E8A-4147-A177-3AD203B41FA5}">
                      <a16:colId xmlns:a16="http://schemas.microsoft.com/office/drawing/2014/main" val="316555728"/>
                    </a:ext>
                  </a:extLst>
                </a:gridCol>
              </a:tblGrid>
              <a:tr h="697809">
                <a:tc>
                  <a:txBody>
                    <a:bodyPr/>
                    <a:lstStyle/>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Retrofit Measure Name</a:t>
                      </a:r>
                      <a:endParaRPr lang="en-US" sz="13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300" b="1" i="0" u="none" strike="noStrike">
                          <a:solidFill>
                            <a:schemeClr val="bg1"/>
                          </a:solidFill>
                          <a:effectLst/>
                          <a:latin typeface="Arial" panose="020B0604020202020204" pitchFamily="34" charset="0"/>
                          <a:cs typeface="Arial" panose="020B0604020202020204" pitchFamily="34" charset="0"/>
                        </a:rPr>
                        <a:t>Unit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a:solidFill>
                            <a:schemeClr val="bg1"/>
                          </a:solidFill>
                          <a:effectLst/>
                          <a:latin typeface="Arial" panose="020B0604020202020204" pitchFamily="34" charset="0"/>
                          <a:cs typeface="Arial" panose="020B0604020202020204" pitchFamily="34" charset="0"/>
                        </a:rPr>
                        <a:t>Measure Cost</a:t>
                      </a:r>
                      <a:endParaRPr lang="en-US" sz="1300" b="1" i="0" u="none" strike="noStrike" baseline="3000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a:solidFill>
                            <a:schemeClr val="bg1"/>
                          </a:solidFill>
                          <a:effectLst/>
                          <a:latin typeface="Arial" panose="020B0604020202020204" pitchFamily="34" charset="0"/>
                          <a:cs typeface="Arial" panose="020B0604020202020204" pitchFamily="34" charset="0"/>
                        </a:rPr>
                        <a:t>Labor </a:t>
                      </a:r>
                    </a:p>
                    <a:p>
                      <a:pPr algn="ctr" fontAlgn="ctr"/>
                      <a:r>
                        <a:rPr lang="en-US" sz="1300" b="1" u="none" strike="noStrike">
                          <a:solidFill>
                            <a:schemeClr val="bg1"/>
                          </a:solidFill>
                          <a:effectLst/>
                          <a:latin typeface="Arial" panose="020B0604020202020204" pitchFamily="34" charset="0"/>
                          <a:cs typeface="Arial" panose="020B0604020202020204" pitchFamily="34" charset="0"/>
                        </a:rPr>
                        <a:t>Cost</a:t>
                      </a:r>
                      <a:endParaRPr lang="en-US" sz="1300" b="1" i="0" u="none" strike="noStrike" baseline="3000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a:solidFill>
                            <a:schemeClr val="bg1"/>
                          </a:solidFill>
                          <a:effectLst/>
                          <a:latin typeface="Arial" panose="020B0604020202020204" pitchFamily="34" charset="0"/>
                          <a:cs typeface="Arial" panose="020B0604020202020204" pitchFamily="34" charset="0"/>
                        </a:rPr>
                        <a:t>CAP Incentive per </a:t>
                      </a:r>
                    </a:p>
                    <a:p>
                      <a:pPr algn="ctr" fontAlgn="ctr"/>
                      <a:r>
                        <a:rPr lang="en-US" sz="1300" b="1" u="none" strike="noStrike">
                          <a:solidFill>
                            <a:schemeClr val="bg1"/>
                          </a:solidFill>
                          <a:effectLst/>
                          <a:latin typeface="Arial" panose="020B0604020202020204" pitchFamily="34" charset="0"/>
                          <a:cs typeface="Arial" panose="020B0604020202020204" pitchFamily="34" charset="0"/>
                        </a:rPr>
                        <a:t>Unit (100% of Cost)¹</a:t>
                      </a:r>
                      <a:endParaRPr lang="en-US" sz="1300" b="1" i="0" u="none" strike="noStrike" baseline="3000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tc>
                  <a:txBody>
                    <a:bodyPr/>
                    <a:lstStyle/>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SLP Incentive per </a:t>
                      </a:r>
                    </a:p>
                    <a:p>
                      <a:pPr algn="ctr" fontAlgn="ctr"/>
                      <a:r>
                        <a:rPr lang="en-US" sz="1300" b="1" u="none" strike="noStrike" dirty="0">
                          <a:solidFill>
                            <a:schemeClr val="bg1"/>
                          </a:solidFill>
                          <a:effectLst/>
                          <a:latin typeface="Arial" panose="020B0604020202020204" pitchFamily="34" charset="0"/>
                          <a:cs typeface="Arial" panose="020B0604020202020204" pitchFamily="34" charset="0"/>
                        </a:rPr>
                        <a:t>Unit (</a:t>
                      </a:r>
                      <a:r>
                        <a:rPr lang="en-US" sz="1300" b="1" u="none" strike="noStrike" dirty="0">
                          <a:solidFill>
                            <a:schemeClr val="tx1"/>
                          </a:solidFill>
                          <a:effectLst/>
                          <a:highlight>
                            <a:srgbClr val="FFFF00"/>
                          </a:highlight>
                          <a:latin typeface="Arial" panose="020B0604020202020204" pitchFamily="34" charset="0"/>
                          <a:cs typeface="Arial" panose="020B0604020202020204" pitchFamily="34" charset="0"/>
                        </a:rPr>
                        <a:t>100% of Cost</a:t>
                      </a:r>
                      <a:r>
                        <a:rPr lang="en-US" sz="1300" b="1" u="none" strike="noStrike" dirty="0">
                          <a:solidFill>
                            <a:schemeClr val="bg1"/>
                          </a:solidFill>
                          <a:effectLst/>
                          <a:latin typeface="Arial" panose="020B0604020202020204" pitchFamily="34" charset="0"/>
                          <a:cs typeface="Arial" panose="020B0604020202020204" pitchFamily="34" charset="0"/>
                        </a:rPr>
                        <a:t>)</a:t>
                      </a:r>
                      <a:r>
                        <a:rPr lang="en-US" sz="1200" b="1" u="none" strike="noStrike" dirty="0">
                          <a:solidFill>
                            <a:schemeClr val="bg1"/>
                          </a:solidFill>
                          <a:effectLst/>
                          <a:latin typeface="Arial" panose="020B0604020202020204" pitchFamily="34" charset="0"/>
                          <a:cs typeface="Arial" panose="020B0604020202020204" pitchFamily="34" charset="0"/>
                        </a:rPr>
                        <a:t>¹</a:t>
                      </a:r>
                      <a:endParaRPr lang="en-US" sz="1300" b="1" i="0" u="none" strike="noStrike" baseline="30000"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222"/>
                    </a:solidFill>
                  </a:tcPr>
                </a:tc>
                <a:extLst>
                  <a:ext uri="{0D108BD9-81ED-4DB2-BD59-A6C34878D82A}">
                    <a16:rowId xmlns:a16="http://schemas.microsoft.com/office/drawing/2014/main" val="3481934787"/>
                  </a:ext>
                </a:extLst>
              </a:tr>
              <a:tr h="411829">
                <a:tc>
                  <a:txBody>
                    <a:bodyPr/>
                    <a:lstStyle/>
                    <a:p>
                      <a:pPr marL="91440" algn="l" fontAlgn="ctr"/>
                      <a:r>
                        <a:rPr lang="en-US" sz="1200" u="none" strike="noStrike" dirty="0">
                          <a:solidFill>
                            <a:schemeClr val="tx1"/>
                          </a:solidFill>
                          <a:effectLst/>
                          <a:latin typeface="Arial" panose="020B0604020202020204" pitchFamily="34" charset="0"/>
                          <a:cs typeface="Arial" panose="020B0604020202020204" pitchFamily="34" charset="0"/>
                        </a:rPr>
                        <a:t>ENERGY STAR Heat Pump*</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ctr" fontAlgn="ctr"/>
                      <a:r>
                        <a:rPr lang="en-US" sz="1200" b="0" i="0" u="none" strike="noStrike" dirty="0">
                          <a:solidFill>
                            <a:schemeClr val="tx1"/>
                          </a:solidFill>
                          <a:effectLst/>
                          <a:latin typeface="Arial" panose="020B0604020202020204" pitchFamily="34" charset="0"/>
                          <a:cs typeface="Arial" panose="020B0604020202020204" pitchFamily="34" charset="0"/>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$11,500.00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a:effectLst/>
                          <a:latin typeface="Arial" panose="020B0604020202020204" pitchFamily="34" charset="0"/>
                          <a:ea typeface="Tahoma" panose="020B0604030504040204" pitchFamily="34" charset="0"/>
                          <a:cs typeface="Arial" panose="020B0604020202020204" pitchFamily="34" charset="0"/>
                        </a:rPr>
                        <a:t>$3,500.00</a:t>
                      </a:r>
                      <a:endParaRPr lang="en-US" sz="120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$15,000.00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$15,000.00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6977517"/>
                  </a:ext>
                </a:extLst>
              </a:tr>
              <a:tr h="411829">
                <a:tc>
                  <a:txBody>
                    <a:bodyPr/>
                    <a:lstStyle/>
                    <a:p>
                      <a:pPr marL="91440" algn="l" fontAlgn="ctr"/>
                      <a:r>
                        <a:rPr lang="en-US" sz="1200" u="none" strike="noStrike" dirty="0">
                          <a:solidFill>
                            <a:schemeClr val="tx1"/>
                          </a:solidFill>
                          <a:effectLst/>
                          <a:latin typeface="Arial" panose="020B0604020202020204" pitchFamily="34" charset="0"/>
                          <a:cs typeface="Arial" panose="020B0604020202020204" pitchFamily="34" charset="0"/>
                        </a:rPr>
                        <a:t>ENERGY STAR Mini Split Heat Pump*</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ctr" fontAlgn="ctr"/>
                      <a:r>
                        <a:rPr lang="en-US" sz="1200" b="0" i="0" u="none" strike="noStrike">
                          <a:solidFill>
                            <a:schemeClr val="tx1"/>
                          </a:solidFill>
                          <a:effectLst/>
                          <a:latin typeface="Arial" panose="020B0604020202020204" pitchFamily="34" charset="0"/>
                          <a:cs typeface="Arial" panose="020B0604020202020204" pitchFamily="34" charset="0"/>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$16,500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$3,500.00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$20,000.00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$20,000.00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5860675"/>
                  </a:ext>
                </a:extLst>
              </a:tr>
              <a:tr h="411829">
                <a:tc>
                  <a:txBody>
                    <a:bodyPr/>
                    <a:lstStyle/>
                    <a:p>
                      <a:pPr marL="91440" algn="l" fontAlgn="ctr"/>
                      <a:r>
                        <a:rPr lang="en-US" sz="1200" u="none" strike="noStrike" dirty="0">
                          <a:solidFill>
                            <a:schemeClr val="tx1"/>
                          </a:solidFill>
                          <a:effectLst/>
                          <a:latin typeface="Arial" panose="020B0604020202020204" pitchFamily="34" charset="0"/>
                          <a:cs typeface="Arial" panose="020B0604020202020204" pitchFamily="34" charset="0"/>
                        </a:rPr>
                        <a:t>ENERGY STAR Heat Pump Water Heater*</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ctr" fontAlgn="ctr"/>
                      <a:r>
                        <a:rPr lang="en-US" sz="1200" b="0" i="0" u="none" strike="noStrike" dirty="0">
                          <a:solidFill>
                            <a:schemeClr val="tx1"/>
                          </a:solidFill>
                          <a:effectLst/>
                          <a:latin typeface="Arial" panose="020B0604020202020204" pitchFamily="34" charset="0"/>
                          <a:cs typeface="Arial" panose="020B0604020202020204" pitchFamily="34" charset="0"/>
                        </a:rPr>
                        <a:t>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$4,500.00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$500.00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$5,000.00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r>
                        <a:rPr lang="en-US" sz="1200" spc="-10" dirty="0">
                          <a:effectLst/>
                          <a:latin typeface="Arial" panose="020B0604020202020204" pitchFamily="34" charset="0"/>
                          <a:ea typeface="Tahoma" panose="020B0604030504040204" pitchFamily="34" charset="0"/>
                          <a:cs typeface="Arial" panose="020B0604020202020204" pitchFamily="34" charset="0"/>
                        </a:rPr>
                        <a:t>$5,000.00</a:t>
                      </a:r>
                      <a:endParaRPr lang="en-US" sz="12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6689239"/>
                  </a:ext>
                </a:extLst>
              </a:tr>
            </a:tbl>
          </a:graphicData>
        </a:graphic>
      </p:graphicFrame>
      <p:sp>
        <p:nvSpPr>
          <p:cNvPr id="12" name="Content Placeholder 8">
            <a:extLst>
              <a:ext uri="{FF2B5EF4-FFF2-40B4-BE49-F238E27FC236}">
                <a16:creationId xmlns:a16="http://schemas.microsoft.com/office/drawing/2014/main" id="{9CC9C722-0244-AC97-FF79-5819D9E199B7}"/>
              </a:ext>
            </a:extLst>
          </p:cNvPr>
          <p:cNvSpPr txBox="1">
            <a:spLocks/>
          </p:cNvSpPr>
          <p:nvPr/>
        </p:nvSpPr>
        <p:spPr bwMode="auto">
          <a:xfrm>
            <a:off x="294131" y="5137307"/>
            <a:ext cx="11875764" cy="63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0" fontAlgn="base" hangingPunct="0">
              <a:spcBef>
                <a:spcPct val="20000"/>
              </a:spcBef>
              <a:spcAft>
                <a:spcPct val="0"/>
              </a:spcAft>
              <a:buFont typeface="Arial" panose="020B0604020202020204" pitchFamily="34" charset="0"/>
              <a:buChar char="•"/>
              <a:defRPr sz="1800" kern="1200">
                <a:solidFill>
                  <a:srgbClr val="000000"/>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1500" kern="1200">
                <a:solidFill>
                  <a:srgbClr val="000000"/>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350" kern="1200">
                <a:solidFill>
                  <a:srgbClr val="000000"/>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200" kern="1200">
                <a:solidFill>
                  <a:srgbClr val="000000"/>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2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2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2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2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200" kern="1200">
                <a:solidFill>
                  <a:schemeClr val="tx1"/>
                </a:solidFill>
                <a:latin typeface="+mn-lt"/>
                <a:ea typeface="+mn-ea"/>
                <a:cs typeface="+mn-cs"/>
              </a:defRPr>
            </a:lvl9pPr>
          </a:lstStyle>
          <a:p>
            <a:pPr marL="0" indent="0">
              <a:buNone/>
            </a:pPr>
            <a:r>
              <a:rPr lang="en-US" sz="1000" i="1" baseline="30000" dirty="0">
                <a:solidFill>
                  <a:schemeClr val="tx1"/>
                </a:solidFill>
                <a:latin typeface="Arial" panose="020B0604020202020204" pitchFamily="34" charset="0"/>
                <a:cs typeface="Arial" panose="020B0604020202020204" pitchFamily="34" charset="0"/>
              </a:rPr>
              <a:t>1</a:t>
            </a:r>
            <a:r>
              <a:rPr lang="en-US" sz="1000" i="1" dirty="0">
                <a:solidFill>
                  <a:schemeClr val="tx1"/>
                </a:solidFill>
                <a:latin typeface="Arial" panose="020B0604020202020204" pitchFamily="34" charset="0"/>
                <a:cs typeface="Arial" panose="020B0604020202020204" pitchFamily="34" charset="0"/>
              </a:rPr>
              <a:t>All retrofit costs will be reviewed prior to program approval to proceed </a:t>
            </a:r>
          </a:p>
          <a:p>
            <a:pPr marL="0" indent="0">
              <a:buNone/>
            </a:pPr>
            <a:r>
              <a:rPr lang="en-US" sz="1000" i="1"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a:t>
            </a:r>
            <a:r>
              <a:rPr lang="en-US" sz="1000" i="1" dirty="0">
                <a:solidFill>
                  <a:schemeClr val="tx1"/>
                </a:solidFill>
                <a:effectLst/>
                <a:latin typeface="Arial" panose="020B0604020202020204" pitchFamily="34" charset="0"/>
                <a:ea typeface="Tahoma" panose="020B0604030504040204" pitchFamily="34" charset="0"/>
                <a:cs typeface="Arial" panose="020B0604020202020204" pitchFamily="34" charset="0"/>
              </a:rPr>
              <a:t>Measure costs for heat pump, mini-split heat pump, &amp; heat pump water heater are an average, actual costs and rebates will vary from project to project</a:t>
            </a:r>
            <a:r>
              <a:rPr lang="en-US" sz="1000" i="1" spc="-10" dirty="0">
                <a:solidFill>
                  <a:schemeClr val="tx1"/>
                </a:solidFill>
                <a:effectLst/>
                <a:latin typeface="Arial" panose="020B0604020202020204" pitchFamily="34" charset="0"/>
                <a:ea typeface="Tahoma" panose="020B0604030504040204" pitchFamily="34" charset="0"/>
                <a:cs typeface="Arial" panose="020B0604020202020204" pitchFamily="34" charset="0"/>
              </a:rPr>
              <a:t>. Submit recommendation and price quote for preapproval to assess program coverage.</a:t>
            </a:r>
            <a:endParaRPr lang="en-US" sz="1000" i="1"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p>
            <a:pPr marL="0" indent="0">
              <a:buNone/>
            </a:pPr>
            <a:endParaRPr lang="en-US" sz="1000" i="1"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000" i="1" dirty="0">
              <a:solidFill>
                <a:schemeClr val="tx1"/>
              </a:solidFill>
              <a:latin typeface="Arial" panose="020B0604020202020204" pitchFamily="34" charset="0"/>
              <a:cs typeface="Arial" panose="020B0604020202020204" pitchFamily="34" charset="0"/>
            </a:endParaRPr>
          </a:p>
        </p:txBody>
      </p:sp>
      <p:sp>
        <p:nvSpPr>
          <p:cNvPr id="3" name="Content Placeholder 8">
            <a:extLst>
              <a:ext uri="{FF2B5EF4-FFF2-40B4-BE49-F238E27FC236}">
                <a16:creationId xmlns:a16="http://schemas.microsoft.com/office/drawing/2014/main" id="{38505B53-7EC1-E839-FB22-0AD4FF3E47E3}"/>
              </a:ext>
            </a:extLst>
          </p:cNvPr>
          <p:cNvSpPr>
            <a:spLocks noGrp="1"/>
          </p:cNvSpPr>
          <p:nvPr>
            <p:ph sz="half" idx="2"/>
          </p:nvPr>
        </p:nvSpPr>
        <p:spPr>
          <a:xfrm>
            <a:off x="618790" y="1716947"/>
            <a:ext cx="10954418" cy="892900"/>
          </a:xfrm>
        </p:spPr>
        <p:txBody>
          <a:bodyPr/>
          <a:lstStyle/>
          <a:p>
            <a:pPr marL="0" indent="0">
              <a:buNone/>
            </a:pPr>
            <a:r>
              <a:rPr lang="en-US" sz="1600" b="1" dirty="0"/>
              <a:t>Additional Measures</a:t>
            </a:r>
            <a:endParaRPr lang="en-US" sz="1600" b="1" u="sng" dirty="0"/>
          </a:p>
          <a:p>
            <a:pPr marL="0" indent="0">
              <a:buNone/>
            </a:pPr>
            <a:r>
              <a:rPr lang="en-US" sz="1400" dirty="0"/>
              <a:t>HELP offers several other premium incentives for other savings opportunities. During the assessment, HELP Home Energy Assessors may identify more complex measures for the customer to consider. These measures are not expected to be completed during the site assessment. If the customer is interested in receiving any of these additional measures, the HELP program will assign an in-network contractor to complete the work. </a:t>
            </a:r>
          </a:p>
        </p:txBody>
      </p:sp>
    </p:spTree>
    <p:extLst>
      <p:ext uri="{BB962C8B-B14F-4D97-AF65-F5344CB8AC3E}">
        <p14:creationId xmlns:p14="http://schemas.microsoft.com/office/powerpoint/2010/main" val="42526798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59046-2CEC-9034-41A7-9815898302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11E64A-7CE5-2F1F-9E0B-66ADB7CEBDBD}"/>
              </a:ext>
            </a:extLst>
          </p:cNvPr>
          <p:cNvSpPr>
            <a:spLocks noGrp="1"/>
          </p:cNvSpPr>
          <p:nvPr>
            <p:ph type="title"/>
          </p:nvPr>
        </p:nvSpPr>
        <p:spPr/>
        <p:txBody>
          <a:bodyPr/>
          <a:lstStyle/>
          <a:p>
            <a:r>
              <a:rPr lang="en-US" dirty="0"/>
              <a:t>Equipment Library</a:t>
            </a:r>
          </a:p>
        </p:txBody>
      </p:sp>
      <p:sp>
        <p:nvSpPr>
          <p:cNvPr id="5" name="Content Placeholder 4">
            <a:extLst>
              <a:ext uri="{FF2B5EF4-FFF2-40B4-BE49-F238E27FC236}">
                <a16:creationId xmlns:a16="http://schemas.microsoft.com/office/drawing/2014/main" id="{4253A60D-D6C5-C200-C3C3-BB934ACB9042}"/>
              </a:ext>
            </a:extLst>
          </p:cNvPr>
          <p:cNvSpPr>
            <a:spLocks noGrp="1"/>
          </p:cNvSpPr>
          <p:nvPr>
            <p:ph idx="1"/>
          </p:nvPr>
        </p:nvSpPr>
        <p:spPr>
          <a:xfrm>
            <a:off x="609599" y="1602375"/>
            <a:ext cx="7653186" cy="4468313"/>
          </a:xfrm>
        </p:spPr>
        <p:txBody>
          <a:bodyPr/>
          <a:lstStyle/>
          <a:p>
            <a:pPr marL="0" indent="0">
              <a:buNone/>
            </a:pPr>
            <a:r>
              <a:rPr lang="en-US" sz="1400" dirty="0"/>
              <a:t>7) When adding installed measures in phases, you can search for previously saved equipment by typing in the Equipment Search bar or by clicking the red book icon.</a:t>
            </a:r>
          </a:p>
          <a:p>
            <a:pPr marL="0" indent="0">
              <a:buNone/>
            </a:pPr>
            <a:r>
              <a:rPr lang="en-US" sz="1400" dirty="0"/>
              <a:t>8) After the measure is selected, it will automatically populate the equipment specifications.</a:t>
            </a:r>
          </a:p>
          <a:p>
            <a:pPr marL="0" indent="0">
              <a:buNone/>
            </a:pPr>
            <a:r>
              <a:rPr lang="en-US" sz="1200" i="1" dirty="0"/>
              <a:t>*Please note: all existing unit details must still be entered manually, as well as corresponding photos.</a:t>
            </a:r>
          </a:p>
          <a:p>
            <a:pPr marL="0" indent="0">
              <a:buNone/>
            </a:pPr>
            <a:endParaRPr lang="en-US" sz="1400" dirty="0"/>
          </a:p>
        </p:txBody>
      </p:sp>
      <p:pic>
        <p:nvPicPr>
          <p:cNvPr id="6" name="Picture 5">
            <a:extLst>
              <a:ext uri="{FF2B5EF4-FFF2-40B4-BE49-F238E27FC236}">
                <a16:creationId xmlns:a16="http://schemas.microsoft.com/office/drawing/2014/main" id="{6A3832DC-4F42-6CF4-A646-C2E46CFFD93B}"/>
              </a:ext>
            </a:extLst>
          </p:cNvPr>
          <p:cNvPicPr>
            <a:picLocks noChangeAspect="1"/>
          </p:cNvPicPr>
          <p:nvPr/>
        </p:nvPicPr>
        <p:blipFill>
          <a:blip r:embed="rId2"/>
          <a:stretch>
            <a:fillRect/>
          </a:stretch>
        </p:blipFill>
        <p:spPr>
          <a:xfrm>
            <a:off x="702270" y="2752930"/>
            <a:ext cx="7059475" cy="3735139"/>
          </a:xfrm>
          <a:prstGeom prst="rect">
            <a:avLst/>
          </a:prstGeom>
          <a:ln>
            <a:solidFill>
              <a:srgbClr val="185A7D"/>
            </a:solidFill>
          </a:ln>
        </p:spPr>
      </p:pic>
      <p:pic>
        <p:nvPicPr>
          <p:cNvPr id="11" name="Picture 10">
            <a:extLst>
              <a:ext uri="{FF2B5EF4-FFF2-40B4-BE49-F238E27FC236}">
                <a16:creationId xmlns:a16="http://schemas.microsoft.com/office/drawing/2014/main" id="{74C01B4F-8ADD-978C-D217-B4176635B62C}"/>
              </a:ext>
            </a:extLst>
          </p:cNvPr>
          <p:cNvPicPr>
            <a:picLocks noChangeAspect="1"/>
          </p:cNvPicPr>
          <p:nvPr/>
        </p:nvPicPr>
        <p:blipFill>
          <a:blip r:embed="rId3">
            <a:extLst>
              <a:ext uri="{28A0092B-C50C-407E-A947-70E740481C1C}">
                <a14:useLocalDpi xmlns:a14="http://schemas.microsoft.com/office/drawing/2010/main" val="0"/>
              </a:ext>
            </a:extLst>
          </a:blip>
          <a:srcRect t="279"/>
          <a:stretch>
            <a:fillRect/>
          </a:stretch>
        </p:blipFill>
        <p:spPr>
          <a:xfrm>
            <a:off x="8211029" y="1993972"/>
            <a:ext cx="3589958" cy="4494097"/>
          </a:xfrm>
          <a:prstGeom prst="rect">
            <a:avLst/>
          </a:prstGeom>
          <a:ln>
            <a:solidFill>
              <a:srgbClr val="185A7D"/>
            </a:solidFill>
          </a:ln>
        </p:spPr>
      </p:pic>
      <p:sp>
        <p:nvSpPr>
          <p:cNvPr id="2" name="Arrow: Right 1">
            <a:extLst>
              <a:ext uri="{FF2B5EF4-FFF2-40B4-BE49-F238E27FC236}">
                <a16:creationId xmlns:a16="http://schemas.microsoft.com/office/drawing/2014/main" id="{B9D92CDD-3DF8-7D2B-F723-0AA6F97D4017}"/>
              </a:ext>
            </a:extLst>
          </p:cNvPr>
          <p:cNvSpPr/>
          <p:nvPr/>
        </p:nvSpPr>
        <p:spPr>
          <a:xfrm>
            <a:off x="7727240" y="4241020"/>
            <a:ext cx="531066" cy="478971"/>
          </a:xfrm>
          <a:prstGeom prst="rightArrow">
            <a:avLst/>
          </a:prstGeom>
          <a:solidFill>
            <a:srgbClr val="FF2A2A"/>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9784D58-D510-99CB-5DF4-7B8CD3BEC976}"/>
              </a:ext>
            </a:extLst>
          </p:cNvPr>
          <p:cNvSpPr/>
          <p:nvPr/>
        </p:nvSpPr>
        <p:spPr>
          <a:xfrm flipV="1">
            <a:off x="991852" y="4397671"/>
            <a:ext cx="4209878" cy="412631"/>
          </a:xfrm>
          <a:prstGeom prst="rect">
            <a:avLst/>
          </a:prstGeom>
          <a:noFill/>
          <a:ln w="28575">
            <a:solidFill>
              <a:srgbClr val="FF2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cxnSp>
        <p:nvCxnSpPr>
          <p:cNvPr id="7" name="Connector: Elbow 6">
            <a:extLst>
              <a:ext uri="{FF2B5EF4-FFF2-40B4-BE49-F238E27FC236}">
                <a16:creationId xmlns:a16="http://schemas.microsoft.com/office/drawing/2014/main" id="{EA578F29-7C73-98D4-E421-B4C2A4272D21}"/>
              </a:ext>
            </a:extLst>
          </p:cNvPr>
          <p:cNvCxnSpPr>
            <a:cxnSpLocks/>
            <a:stCxn id="10" idx="2"/>
            <a:endCxn id="3" idx="1"/>
          </p:cNvCxnSpPr>
          <p:nvPr/>
        </p:nvCxnSpPr>
        <p:spPr>
          <a:xfrm rot="10800000" flipH="1" flipV="1">
            <a:off x="659140" y="1742536"/>
            <a:ext cx="332712" cy="2861450"/>
          </a:xfrm>
          <a:prstGeom prst="bentConnector3">
            <a:avLst>
              <a:gd name="adj1" fmla="val -9204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E6975618-3351-CFB8-A447-236973BB094F}"/>
              </a:ext>
            </a:extLst>
          </p:cNvPr>
          <p:cNvSpPr/>
          <p:nvPr/>
        </p:nvSpPr>
        <p:spPr>
          <a:xfrm>
            <a:off x="659140" y="1660585"/>
            <a:ext cx="163901" cy="16390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97651D-3E01-4FB4-3FFF-E3D2D8460BE1}"/>
              </a:ext>
            </a:extLst>
          </p:cNvPr>
          <p:cNvSpPr/>
          <p:nvPr/>
        </p:nvSpPr>
        <p:spPr>
          <a:xfrm>
            <a:off x="8241055" y="4172012"/>
            <a:ext cx="1025394" cy="621038"/>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1" name="Rectangle 20">
            <a:extLst>
              <a:ext uri="{FF2B5EF4-FFF2-40B4-BE49-F238E27FC236}">
                <a16:creationId xmlns:a16="http://schemas.microsoft.com/office/drawing/2014/main" id="{B115E77C-5BF8-E406-79EB-1C30022336DC}"/>
              </a:ext>
            </a:extLst>
          </p:cNvPr>
          <p:cNvSpPr/>
          <p:nvPr/>
        </p:nvSpPr>
        <p:spPr>
          <a:xfrm>
            <a:off x="8245532" y="5111587"/>
            <a:ext cx="1717975" cy="1350697"/>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2" name="TextBox 21">
            <a:extLst>
              <a:ext uri="{FF2B5EF4-FFF2-40B4-BE49-F238E27FC236}">
                <a16:creationId xmlns:a16="http://schemas.microsoft.com/office/drawing/2014/main" id="{9E308CFD-E09A-1DE0-556A-07EA7C233F05}"/>
              </a:ext>
            </a:extLst>
          </p:cNvPr>
          <p:cNvSpPr txBox="1"/>
          <p:nvPr/>
        </p:nvSpPr>
        <p:spPr>
          <a:xfrm>
            <a:off x="10098679" y="5474598"/>
            <a:ext cx="1483722" cy="830997"/>
          </a:xfrm>
          <a:prstGeom prst="rect">
            <a:avLst/>
          </a:prstGeom>
          <a:solidFill>
            <a:schemeClr val="bg1"/>
          </a:solidFill>
          <a:ln>
            <a:solidFill>
              <a:srgbClr val="185A7D"/>
            </a:solidFill>
          </a:ln>
        </p:spPr>
        <p:txBody>
          <a:bodyPr wrap="square" rtlCol="0">
            <a:spAutoFit/>
          </a:bodyPr>
          <a:lstStyle/>
          <a:p>
            <a:pPr algn="ctr"/>
            <a:r>
              <a:rPr lang="en-US" sz="800" dirty="0">
                <a:latin typeface="Arial" panose="020B0604020202020204" pitchFamily="34" charset="0"/>
                <a:cs typeface="Arial" panose="020B0604020202020204" pitchFamily="34" charset="0"/>
              </a:rPr>
              <a:t>If any auto populated fields need to be overwritten (for example, due to a price change), click directly into the field and update the existing information.</a:t>
            </a:r>
          </a:p>
        </p:txBody>
      </p:sp>
      <p:sp>
        <p:nvSpPr>
          <p:cNvPr id="23" name="Rectangle 22">
            <a:extLst>
              <a:ext uri="{FF2B5EF4-FFF2-40B4-BE49-F238E27FC236}">
                <a16:creationId xmlns:a16="http://schemas.microsoft.com/office/drawing/2014/main" id="{1A63D2D8-D781-CF31-F537-D1AE40842B55}"/>
              </a:ext>
            </a:extLst>
          </p:cNvPr>
          <p:cNvSpPr/>
          <p:nvPr/>
        </p:nvSpPr>
        <p:spPr>
          <a:xfrm>
            <a:off x="8225153" y="2271063"/>
            <a:ext cx="378159" cy="177940"/>
          </a:xfrm>
          <a:prstGeom prst="rect">
            <a:avLst/>
          </a:prstGeom>
          <a:solidFill>
            <a:srgbClr val="FFFF00">
              <a:alpha val="30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p>
        </p:txBody>
      </p:sp>
      <p:sp>
        <p:nvSpPr>
          <p:cNvPr id="24" name="TextBox 23">
            <a:extLst>
              <a:ext uri="{FF2B5EF4-FFF2-40B4-BE49-F238E27FC236}">
                <a16:creationId xmlns:a16="http://schemas.microsoft.com/office/drawing/2014/main" id="{5AC96AA6-AFE2-DE43-8678-9710F4785A18}"/>
              </a:ext>
            </a:extLst>
          </p:cNvPr>
          <p:cNvSpPr txBox="1"/>
          <p:nvPr/>
        </p:nvSpPr>
        <p:spPr>
          <a:xfrm>
            <a:off x="10360548" y="2360033"/>
            <a:ext cx="1351723" cy="461665"/>
          </a:xfrm>
          <a:prstGeom prst="rect">
            <a:avLst/>
          </a:prstGeom>
          <a:solidFill>
            <a:schemeClr val="bg1"/>
          </a:solidFill>
          <a:ln>
            <a:solidFill>
              <a:srgbClr val="185A7D"/>
            </a:solidFill>
          </a:ln>
        </p:spPr>
        <p:txBody>
          <a:bodyPr wrap="square" rtlCol="0">
            <a:spAutoFit/>
          </a:bodyPr>
          <a:lstStyle/>
          <a:p>
            <a:pPr algn="ctr"/>
            <a:r>
              <a:rPr lang="en-US" sz="800" dirty="0">
                <a:latin typeface="Arial" panose="020B0604020202020204" pitchFamily="34" charset="0"/>
                <a:cs typeface="Arial" panose="020B0604020202020204" pitchFamily="34" charset="0"/>
              </a:rPr>
              <a:t>You can also see the status of your equipment here for reference</a:t>
            </a:r>
          </a:p>
        </p:txBody>
      </p:sp>
      <p:cxnSp>
        <p:nvCxnSpPr>
          <p:cNvPr id="25" name="Connector: Elbow 24">
            <a:extLst>
              <a:ext uri="{FF2B5EF4-FFF2-40B4-BE49-F238E27FC236}">
                <a16:creationId xmlns:a16="http://schemas.microsoft.com/office/drawing/2014/main" id="{E22B910B-C42A-7ADA-1003-17DAB7D3F2FC}"/>
              </a:ext>
            </a:extLst>
          </p:cNvPr>
          <p:cNvCxnSpPr>
            <a:cxnSpLocks/>
            <a:stCxn id="24" idx="1"/>
            <a:endCxn id="23" idx="3"/>
          </p:cNvCxnSpPr>
          <p:nvPr/>
        </p:nvCxnSpPr>
        <p:spPr>
          <a:xfrm rot="10800000">
            <a:off x="8603312" y="2360034"/>
            <a:ext cx="1757236" cy="230833"/>
          </a:xfrm>
          <a:prstGeom prst="bentConnector3">
            <a:avLst>
              <a:gd name="adj1" fmla="val 5656"/>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89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0" grpId="0" animBg="1"/>
      <p:bldP spid="21" grpId="0" animBg="1"/>
      <p:bldP spid="22" grpId="0" animBg="1"/>
      <p:bldP spid="23" grpId="0" animBg="1"/>
      <p:bldP spid="2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4202-89B5-F877-6522-234F5CC9D4AE}"/>
              </a:ext>
            </a:extLst>
          </p:cNvPr>
          <p:cNvSpPr>
            <a:spLocks noGrp="1"/>
          </p:cNvSpPr>
          <p:nvPr>
            <p:ph type="title"/>
          </p:nvPr>
        </p:nvSpPr>
        <p:spPr/>
        <p:txBody>
          <a:bodyPr/>
          <a:lstStyle/>
          <a:p>
            <a:r>
              <a:rPr lang="en-US" dirty="0" err="1"/>
              <a:t>eSuite</a:t>
            </a:r>
            <a:r>
              <a:rPr lang="en-US" dirty="0"/>
              <a:t> Features In Progress</a:t>
            </a:r>
          </a:p>
        </p:txBody>
      </p:sp>
      <p:sp>
        <p:nvSpPr>
          <p:cNvPr id="3" name="Content Placeholder 2">
            <a:extLst>
              <a:ext uri="{FF2B5EF4-FFF2-40B4-BE49-F238E27FC236}">
                <a16:creationId xmlns:a16="http://schemas.microsoft.com/office/drawing/2014/main" id="{219AA045-7A16-09BA-AB1C-B4F0C4727FA2}"/>
              </a:ext>
            </a:extLst>
          </p:cNvPr>
          <p:cNvSpPr>
            <a:spLocks noGrp="1"/>
          </p:cNvSpPr>
          <p:nvPr>
            <p:ph idx="1"/>
          </p:nvPr>
        </p:nvSpPr>
        <p:spPr>
          <a:xfrm>
            <a:off x="609600" y="1661823"/>
            <a:ext cx="10972800" cy="4443703"/>
          </a:xfrm>
        </p:spPr>
        <p:txBody>
          <a:bodyPr/>
          <a:lstStyle/>
          <a:p>
            <a:r>
              <a:rPr lang="en-US" sz="1800" dirty="0"/>
              <a:t>Upload multiple photos simultaneously</a:t>
            </a:r>
          </a:p>
          <a:p>
            <a:r>
              <a:rPr lang="en-US" sz="1800" dirty="0"/>
              <a:t>Measure copy feature that allows users to duplicate measures within the same bundle or copy to anther bundle</a:t>
            </a:r>
          </a:p>
          <a:p>
            <a:r>
              <a:rPr lang="en-US" sz="1800" dirty="0"/>
              <a:t>Weekly batch payments for quicker payment turnaround</a:t>
            </a:r>
          </a:p>
          <a:p>
            <a:r>
              <a:rPr lang="en-US" sz="1800" dirty="0" err="1"/>
              <a:t>eSuite</a:t>
            </a:r>
            <a:r>
              <a:rPr lang="en-US" sz="1800" dirty="0"/>
              <a:t> generated Assessment Report, including customer payback calculations based on installed measures</a:t>
            </a:r>
          </a:p>
          <a:p>
            <a:r>
              <a:rPr lang="en-US" sz="1800" dirty="0"/>
              <a:t>Built-in scheduling tool</a:t>
            </a:r>
          </a:p>
          <a:p>
            <a:r>
              <a:rPr lang="en-US" sz="1800" dirty="0"/>
              <a:t>Program reporting &amp; dashboard visualizations</a:t>
            </a:r>
          </a:p>
          <a:p>
            <a:r>
              <a:rPr lang="en-US" sz="1800" dirty="0"/>
              <a:t>Automated email triggers to keep customers and HHEA informed as project progresses</a:t>
            </a:r>
          </a:p>
          <a:p>
            <a:r>
              <a:rPr lang="en-US" sz="1800" dirty="0"/>
              <a:t>Enhanced search functionality within the Applications &amp; Projects overview, including:</a:t>
            </a:r>
          </a:p>
          <a:p>
            <a:pPr lvl="1"/>
            <a:r>
              <a:rPr lang="en-US" sz="1800" dirty="0"/>
              <a:t>Search by assessment date or time period</a:t>
            </a:r>
          </a:p>
          <a:p>
            <a:pPr lvl="1"/>
            <a:r>
              <a:rPr lang="en-US" sz="1800" dirty="0"/>
              <a:t>Search by customer address</a:t>
            </a:r>
          </a:p>
        </p:txBody>
      </p:sp>
    </p:spTree>
    <p:extLst>
      <p:ext uri="{BB962C8B-B14F-4D97-AF65-F5344CB8AC3E}">
        <p14:creationId xmlns:p14="http://schemas.microsoft.com/office/powerpoint/2010/main" val="11548409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24C21-2973-4967-1538-C02BCAB32C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216BDB-120E-62F4-93A2-E6F2C4FBD288}"/>
              </a:ext>
            </a:extLst>
          </p:cNvPr>
          <p:cNvSpPr>
            <a:spLocks noGrp="1"/>
          </p:cNvSpPr>
          <p:nvPr>
            <p:ph type="title"/>
          </p:nvPr>
        </p:nvSpPr>
        <p:spPr>
          <a:xfrm>
            <a:off x="963084" y="4406901"/>
            <a:ext cx="9566096" cy="1362080"/>
          </a:xfrm>
        </p:spPr>
        <p:txBody>
          <a:bodyPr/>
          <a:lstStyle/>
          <a:p>
            <a:r>
              <a:rPr lang="en-US" dirty="0"/>
              <a:t>PROGRAM RESOURCES</a:t>
            </a:r>
          </a:p>
        </p:txBody>
      </p:sp>
      <p:sp>
        <p:nvSpPr>
          <p:cNvPr id="5" name="Text Placeholder 4">
            <a:extLst>
              <a:ext uri="{FF2B5EF4-FFF2-40B4-BE49-F238E27FC236}">
                <a16:creationId xmlns:a16="http://schemas.microsoft.com/office/drawing/2014/main" id="{35ADB21F-8165-5FB0-6031-1597B845DA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33517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B4F80-B89F-CCAD-A689-D14112B845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B2C524-2133-44FC-9661-983F1C8E0F96}"/>
              </a:ext>
            </a:extLst>
          </p:cNvPr>
          <p:cNvSpPr>
            <a:spLocks noGrp="1"/>
          </p:cNvSpPr>
          <p:nvPr>
            <p:ph type="title"/>
          </p:nvPr>
        </p:nvSpPr>
        <p:spPr/>
        <p:txBody>
          <a:bodyPr/>
          <a:lstStyle/>
          <a:p>
            <a:r>
              <a:rPr lang="en-US" dirty="0"/>
              <a:t>Points of Contact</a:t>
            </a:r>
          </a:p>
        </p:txBody>
      </p:sp>
      <p:graphicFrame>
        <p:nvGraphicFramePr>
          <p:cNvPr id="6" name="Diagram 5">
            <a:extLst>
              <a:ext uri="{FF2B5EF4-FFF2-40B4-BE49-F238E27FC236}">
                <a16:creationId xmlns:a16="http://schemas.microsoft.com/office/drawing/2014/main" id="{52403CD4-8F3E-ADD9-AA70-BFD5B3A71B6B}"/>
              </a:ext>
            </a:extLst>
          </p:cNvPr>
          <p:cNvGraphicFramePr/>
          <p:nvPr>
            <p:extLst>
              <p:ext uri="{D42A27DB-BD31-4B8C-83A1-F6EECF244321}">
                <p14:modId xmlns:p14="http://schemas.microsoft.com/office/powerpoint/2010/main" val="1053213564"/>
              </p:ext>
            </p:extLst>
          </p:nvPr>
        </p:nvGraphicFramePr>
        <p:xfrm>
          <a:off x="647332" y="1706880"/>
          <a:ext cx="5403669" cy="4806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C93F9851-34C3-76CA-909F-5AFF0A1C704C}"/>
              </a:ext>
            </a:extLst>
          </p:cNvPr>
          <p:cNvGraphicFramePr/>
          <p:nvPr>
            <p:extLst>
              <p:ext uri="{D42A27DB-BD31-4B8C-83A1-F6EECF244321}">
                <p14:modId xmlns:p14="http://schemas.microsoft.com/office/powerpoint/2010/main" val="1871571296"/>
              </p:ext>
            </p:extLst>
          </p:nvPr>
        </p:nvGraphicFramePr>
        <p:xfrm>
          <a:off x="6068418" y="1706880"/>
          <a:ext cx="5544457" cy="48068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084160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ED607-9A0F-042E-ECF6-4C67145135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22E37E-0AB7-6361-A1D5-D5EFCCC8C06F}"/>
              </a:ext>
            </a:extLst>
          </p:cNvPr>
          <p:cNvSpPr>
            <a:spLocks noGrp="1"/>
          </p:cNvSpPr>
          <p:nvPr>
            <p:ph type="title"/>
          </p:nvPr>
        </p:nvSpPr>
        <p:spPr/>
        <p:txBody>
          <a:bodyPr/>
          <a:lstStyle/>
          <a:p>
            <a:r>
              <a:rPr lang="en-US" dirty="0"/>
              <a:t>Resource Hub</a:t>
            </a:r>
          </a:p>
        </p:txBody>
      </p:sp>
      <p:sp>
        <p:nvSpPr>
          <p:cNvPr id="5" name="Content Placeholder 4">
            <a:extLst>
              <a:ext uri="{FF2B5EF4-FFF2-40B4-BE49-F238E27FC236}">
                <a16:creationId xmlns:a16="http://schemas.microsoft.com/office/drawing/2014/main" id="{E03A5FD8-B87B-11CC-1F30-B2CE45705265}"/>
              </a:ext>
            </a:extLst>
          </p:cNvPr>
          <p:cNvSpPr>
            <a:spLocks noGrp="1"/>
          </p:cNvSpPr>
          <p:nvPr>
            <p:ph idx="1"/>
          </p:nvPr>
        </p:nvSpPr>
        <p:spPr>
          <a:xfrm>
            <a:off x="609600" y="1748633"/>
            <a:ext cx="4807131" cy="4834728"/>
          </a:xfrm>
        </p:spPr>
        <p:txBody>
          <a:bodyPr/>
          <a:lstStyle/>
          <a:p>
            <a:r>
              <a:rPr lang="en-US" sz="1800" dirty="0"/>
              <a:t>The Resource Hub serves as a centralized location for all HELP program materials and reference documents used by HHEAs and Installation Contractors.</a:t>
            </a:r>
          </a:p>
          <a:p>
            <a:r>
              <a:rPr lang="en-US" sz="1800" dirty="0"/>
              <a:t>The Resource Hub can be accessed via the following link: </a:t>
            </a:r>
          </a:p>
          <a:p>
            <a:pPr marL="0" indent="0" algn="ctr">
              <a:buNone/>
            </a:pPr>
            <a:r>
              <a:rPr lang="en-US" sz="1800" dirty="0">
                <a:hlinkClick r:id="rId2"/>
              </a:rPr>
              <a:t>HELP Resource HUB | </a:t>
            </a:r>
            <a:r>
              <a:rPr lang="en-US" sz="1800" dirty="0" err="1">
                <a:hlinkClick r:id="rId2"/>
              </a:rPr>
              <a:t>aepohhelp</a:t>
            </a:r>
            <a:r>
              <a:rPr lang="en-US" sz="1800" dirty="0"/>
              <a:t> </a:t>
            </a:r>
          </a:p>
        </p:txBody>
      </p:sp>
      <p:pic>
        <p:nvPicPr>
          <p:cNvPr id="3" name="Picture 2">
            <a:extLst>
              <a:ext uri="{FF2B5EF4-FFF2-40B4-BE49-F238E27FC236}">
                <a16:creationId xmlns:a16="http://schemas.microsoft.com/office/drawing/2014/main" id="{B941864E-4EC3-7836-E530-135044EC2007}"/>
              </a:ext>
            </a:extLst>
          </p:cNvPr>
          <p:cNvPicPr>
            <a:picLocks noChangeAspect="1"/>
          </p:cNvPicPr>
          <p:nvPr/>
        </p:nvPicPr>
        <p:blipFill>
          <a:blip r:embed="rId3"/>
          <a:stretch>
            <a:fillRect/>
          </a:stretch>
        </p:blipFill>
        <p:spPr>
          <a:xfrm>
            <a:off x="5657374" y="1748632"/>
            <a:ext cx="6099197" cy="4834729"/>
          </a:xfrm>
          <a:prstGeom prst="rect">
            <a:avLst/>
          </a:prstGeom>
          <a:ln>
            <a:solidFill>
              <a:srgbClr val="185A7D"/>
            </a:solidFill>
          </a:ln>
        </p:spPr>
      </p:pic>
    </p:spTree>
    <p:extLst>
      <p:ext uri="{BB962C8B-B14F-4D97-AF65-F5344CB8AC3E}">
        <p14:creationId xmlns:p14="http://schemas.microsoft.com/office/powerpoint/2010/main" val="2254719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E57E3-336C-95A7-9D35-1350969FBA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6BF68B3-16BE-00A8-5CF8-DC8008F38112}"/>
              </a:ext>
            </a:extLst>
          </p:cNvPr>
          <p:cNvSpPr>
            <a:spLocks noGrp="1"/>
          </p:cNvSpPr>
          <p:nvPr>
            <p:ph type="subTitle" idx="1"/>
          </p:nvPr>
        </p:nvSpPr>
        <p:spPr>
          <a:xfrm>
            <a:off x="560831" y="1626419"/>
            <a:ext cx="4759567" cy="4912604"/>
          </a:xfrm>
        </p:spPr>
        <p:txBody>
          <a:bodyPr/>
          <a:lstStyle/>
          <a:p>
            <a:pPr marL="171450" indent="-171450" algn="l">
              <a:spcBef>
                <a:spcPts val="0"/>
              </a:spcBef>
              <a:spcAft>
                <a:spcPts val="0"/>
              </a:spcAft>
              <a:buFont typeface="Arial" panose="020B0604020202020204" pitchFamily="34" charset="0"/>
              <a:buChar char="•"/>
            </a:pPr>
            <a:r>
              <a:rPr lang="en-US" sz="1400" spc="-10" dirty="0">
                <a:solidFill>
                  <a:schemeClr val="tx1"/>
                </a:solidFill>
                <a:effectLst/>
                <a:ea typeface="Tahoma" panose="020B0604030504040204" pitchFamily="34" charset="0"/>
              </a:rPr>
              <a:t>The Procurement Portal is available as a resource for the purchase of Direct Install measures that meet Program requirements. </a:t>
            </a:r>
            <a:endParaRPr lang="en-US" sz="1400" dirty="0">
              <a:solidFill>
                <a:schemeClr val="tx1"/>
              </a:solidFill>
              <a:effectLst/>
              <a:ea typeface="Aptos" panose="020B0004020202020204" pitchFamily="34" charset="0"/>
            </a:endParaRPr>
          </a:p>
          <a:p>
            <a:pPr marR="0" lvl="0" algn="l">
              <a:spcBef>
                <a:spcPts val="0"/>
              </a:spcBef>
              <a:spcAft>
                <a:spcPts val="0"/>
              </a:spcAft>
            </a:pPr>
            <a:endParaRPr lang="en-US" sz="900" dirty="0">
              <a:solidFill>
                <a:schemeClr val="tx1"/>
              </a:solidFill>
              <a:ea typeface="Aptos" panose="020B0004020202020204" pitchFamily="34" charset="0"/>
            </a:endParaRPr>
          </a:p>
          <a:p>
            <a:pPr marL="171450" marR="0" lvl="0" indent="-171450" algn="l">
              <a:spcBef>
                <a:spcPts val="0"/>
              </a:spcBef>
              <a:spcAft>
                <a:spcPts val="0"/>
              </a:spcAft>
              <a:buFont typeface="Arial" panose="020B0604020202020204" pitchFamily="34" charset="0"/>
              <a:buChar char="•"/>
            </a:pPr>
            <a:r>
              <a:rPr lang="en-US" sz="1400" dirty="0">
                <a:solidFill>
                  <a:schemeClr val="tx1"/>
                </a:solidFill>
                <a:effectLst/>
                <a:ea typeface="Aptos" panose="020B0004020202020204" pitchFamily="34" charset="0"/>
              </a:rPr>
              <a:t>Standard delivery timefra</a:t>
            </a:r>
            <a:r>
              <a:rPr lang="en-US" sz="1400" dirty="0">
                <a:solidFill>
                  <a:schemeClr val="tx1"/>
                </a:solidFill>
                <a:ea typeface="Aptos" panose="020B0004020202020204" pitchFamily="34" charset="0"/>
              </a:rPr>
              <a:t>me is 15 business days from the time of purchase.</a:t>
            </a:r>
          </a:p>
          <a:p>
            <a:pPr marR="0" lvl="0" algn="l">
              <a:spcBef>
                <a:spcPts val="0"/>
              </a:spcBef>
              <a:spcAft>
                <a:spcPts val="0"/>
              </a:spcAft>
            </a:pPr>
            <a:endParaRPr lang="en-US" sz="900" dirty="0">
              <a:solidFill>
                <a:schemeClr val="tx1"/>
              </a:solidFill>
              <a:ea typeface="Aptos" panose="020B0004020202020204" pitchFamily="34" charset="0"/>
            </a:endParaRPr>
          </a:p>
          <a:p>
            <a:pPr marL="171450" marR="0" lvl="0" indent="-171450" algn="l">
              <a:spcBef>
                <a:spcPts val="0"/>
              </a:spcBef>
              <a:spcAft>
                <a:spcPts val="0"/>
              </a:spcAft>
              <a:buFont typeface="Arial" panose="020B0604020202020204" pitchFamily="34" charset="0"/>
              <a:buChar char="•"/>
            </a:pPr>
            <a:r>
              <a:rPr lang="en-US" sz="1400" dirty="0">
                <a:solidFill>
                  <a:schemeClr val="tx1"/>
                </a:solidFill>
                <a:effectLst/>
                <a:ea typeface="Aptos" panose="020B0004020202020204" pitchFamily="34" charset="0"/>
              </a:rPr>
              <a:t>Purchases can be returned within 30 days from date o</a:t>
            </a:r>
            <a:r>
              <a:rPr lang="en-US" sz="1400" dirty="0">
                <a:solidFill>
                  <a:schemeClr val="tx1"/>
                </a:solidFill>
                <a:ea typeface="Aptos" panose="020B0004020202020204" pitchFamily="34" charset="0"/>
              </a:rPr>
              <a:t>f delivery. </a:t>
            </a:r>
          </a:p>
          <a:p>
            <a:pPr marL="514350" lvl="1" indent="-171450" algn="l">
              <a:spcBef>
                <a:spcPts val="0"/>
              </a:spcBef>
              <a:spcAft>
                <a:spcPts val="0"/>
              </a:spcAft>
              <a:buFont typeface="Arial" panose="020B0604020202020204" pitchFamily="34" charset="0"/>
              <a:buChar char="–"/>
            </a:pPr>
            <a:r>
              <a:rPr lang="en-US" sz="1200" dirty="0">
                <a:solidFill>
                  <a:schemeClr val="tx1"/>
                </a:solidFill>
                <a:ea typeface="Aptos" panose="020B0004020202020204" pitchFamily="34" charset="0"/>
              </a:rPr>
              <a:t>Items should be returned in their original condition.</a:t>
            </a:r>
          </a:p>
          <a:p>
            <a:pPr marL="514350" lvl="1" indent="-171450" algn="l">
              <a:spcBef>
                <a:spcPts val="0"/>
              </a:spcBef>
              <a:spcAft>
                <a:spcPts val="0"/>
              </a:spcAft>
              <a:buFont typeface="Arial" panose="020B0604020202020204" pitchFamily="34" charset="0"/>
              <a:buChar char="–"/>
            </a:pPr>
            <a:r>
              <a:rPr lang="en-US" sz="1200" dirty="0">
                <a:solidFill>
                  <a:schemeClr val="tx1"/>
                </a:solidFill>
                <a:effectLst/>
                <a:ea typeface="Aptos" panose="020B0004020202020204" pitchFamily="34" charset="0"/>
              </a:rPr>
              <a:t>Refund will be processed within 5-7 business days upon receival of returne</a:t>
            </a:r>
            <a:r>
              <a:rPr lang="en-US" sz="1200" dirty="0">
                <a:solidFill>
                  <a:schemeClr val="tx1"/>
                </a:solidFill>
                <a:ea typeface="Aptos" panose="020B0004020202020204" pitchFamily="34" charset="0"/>
              </a:rPr>
              <a:t>d item</a:t>
            </a:r>
          </a:p>
          <a:p>
            <a:pPr marL="514350" lvl="1" indent="-171450" algn="l">
              <a:spcBef>
                <a:spcPts val="0"/>
              </a:spcBef>
              <a:spcAft>
                <a:spcPts val="0"/>
              </a:spcAft>
              <a:buFont typeface="Arial" panose="020B0604020202020204" pitchFamily="34" charset="0"/>
              <a:buChar char="–"/>
            </a:pPr>
            <a:r>
              <a:rPr lang="en-US" sz="1200" dirty="0">
                <a:solidFill>
                  <a:schemeClr val="tx1"/>
                </a:solidFill>
                <a:effectLst/>
                <a:ea typeface="Aptos" panose="020B0004020202020204" pitchFamily="34" charset="0"/>
              </a:rPr>
              <a:t>Product</a:t>
            </a:r>
            <a:r>
              <a:rPr lang="en-US" sz="1200" dirty="0">
                <a:solidFill>
                  <a:schemeClr val="tx1"/>
                </a:solidFill>
                <a:ea typeface="Aptos" panose="020B0004020202020204" pitchFamily="34" charset="0"/>
              </a:rPr>
              <a:t>s that have been installed or are not in original resale condition cannot be refunded</a:t>
            </a:r>
            <a:endParaRPr lang="en-US" sz="1200" dirty="0">
              <a:solidFill>
                <a:schemeClr val="tx1"/>
              </a:solidFill>
              <a:effectLst/>
              <a:ea typeface="Aptos" panose="020B0004020202020204" pitchFamily="34" charset="0"/>
            </a:endParaRPr>
          </a:p>
        </p:txBody>
      </p:sp>
      <p:sp>
        <p:nvSpPr>
          <p:cNvPr id="4" name="Title 1">
            <a:extLst>
              <a:ext uri="{FF2B5EF4-FFF2-40B4-BE49-F238E27FC236}">
                <a16:creationId xmlns:a16="http://schemas.microsoft.com/office/drawing/2014/main" id="{4ABEB0EA-E853-BEEB-4879-EF8025C84F50}"/>
              </a:ext>
            </a:extLst>
          </p:cNvPr>
          <p:cNvSpPr txBox="1">
            <a:spLocks/>
          </p:cNvSpPr>
          <p:nvPr/>
        </p:nvSpPr>
        <p:spPr bwMode="auto">
          <a:xfrm>
            <a:off x="2413591" y="130546"/>
            <a:ext cx="8644269" cy="1264499"/>
          </a:xfrm>
          <a:prstGeom prst="rect">
            <a:avLst/>
          </a:prstGeom>
          <a:noFill/>
          <a:ln>
            <a:noFill/>
          </a:ln>
        </p:spPr>
        <p:txBody>
          <a:bodyPr vert="horz" wrap="square" lIns="91440" tIns="0" rIns="91440" bIns="0" numCol="1" anchor="ctr" anchorCtr="0" compatLnSpc="1">
            <a:prstTxWarp prst="textNoShape">
              <a:avLst/>
            </a:prstTxWarp>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r>
              <a:rPr lang="en-US" sz="2400" dirty="0">
                <a:latin typeface="Arial" panose="020B0604020202020204" pitchFamily="34" charset="0"/>
                <a:ea typeface="Aptos" panose="020B0004020202020204" pitchFamily="34" charset="0"/>
                <a:cs typeface="Arial" panose="020B0604020202020204" pitchFamily="34" charset="0"/>
              </a:rPr>
              <a:t>Trade Ally Procurement Portal</a:t>
            </a:r>
            <a:endParaRPr lang="en-US" sz="24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CC69082E-B87B-BDEE-124A-FD1BE65AB5D6}"/>
              </a:ext>
            </a:extLst>
          </p:cNvPr>
          <p:cNvGrpSpPr/>
          <p:nvPr/>
        </p:nvGrpSpPr>
        <p:grpSpPr>
          <a:xfrm>
            <a:off x="5320399" y="1626419"/>
            <a:ext cx="6578231" cy="4795985"/>
            <a:chOff x="4880344" y="1573618"/>
            <a:chExt cx="7120967" cy="5191677"/>
          </a:xfrm>
        </p:grpSpPr>
        <p:sp>
          <p:nvSpPr>
            <p:cNvPr id="8" name="Rectangle 7">
              <a:extLst>
                <a:ext uri="{FF2B5EF4-FFF2-40B4-BE49-F238E27FC236}">
                  <a16:creationId xmlns:a16="http://schemas.microsoft.com/office/drawing/2014/main" id="{3FF1E7A7-60BC-3DB5-415E-60842BF90DF4}"/>
                </a:ext>
              </a:extLst>
            </p:cNvPr>
            <p:cNvSpPr/>
            <p:nvPr/>
          </p:nvSpPr>
          <p:spPr>
            <a:xfrm>
              <a:off x="4880344" y="1573618"/>
              <a:ext cx="7120967" cy="5191677"/>
            </a:xfrm>
            <a:prstGeom prst="rect">
              <a:avLst/>
            </a:prstGeom>
            <a:noFill/>
            <a:ln w="19050">
              <a:solidFill>
                <a:srgbClr val="185A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1D7F8CC-7AF4-39EE-89D2-1A1376DB16D1}"/>
                </a:ext>
              </a:extLst>
            </p:cNvPr>
            <p:cNvPicPr>
              <a:picLocks noChangeAspect="1"/>
            </p:cNvPicPr>
            <p:nvPr/>
          </p:nvPicPr>
          <p:blipFill>
            <a:blip r:embed="rId3"/>
            <a:stretch>
              <a:fillRect/>
            </a:stretch>
          </p:blipFill>
          <p:spPr>
            <a:xfrm>
              <a:off x="4951155" y="1658404"/>
              <a:ext cx="6999850" cy="5069049"/>
            </a:xfrm>
            <a:prstGeom prst="rect">
              <a:avLst/>
            </a:prstGeom>
            <a:ln>
              <a:solidFill>
                <a:srgbClr val="185A7D"/>
              </a:solidFill>
            </a:ln>
          </p:spPr>
        </p:pic>
      </p:grpSp>
      <p:sp>
        <p:nvSpPr>
          <p:cNvPr id="6" name="TextBox 5">
            <a:extLst>
              <a:ext uri="{FF2B5EF4-FFF2-40B4-BE49-F238E27FC236}">
                <a16:creationId xmlns:a16="http://schemas.microsoft.com/office/drawing/2014/main" id="{5D072B55-FCB9-9432-22B5-BE795089559D}"/>
              </a:ext>
            </a:extLst>
          </p:cNvPr>
          <p:cNvSpPr txBox="1"/>
          <p:nvPr/>
        </p:nvSpPr>
        <p:spPr>
          <a:xfrm>
            <a:off x="5925312" y="1704743"/>
            <a:ext cx="5705856"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hlinkClick r:id="rId4"/>
              </a:rPr>
              <a:t>www.aep-ohio-contractor-portal.com</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1122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CB51A-1352-2060-3AFA-8609E2F293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F36CE4-9656-F708-DA4E-8015141B6B64}"/>
              </a:ext>
            </a:extLst>
          </p:cNvPr>
          <p:cNvSpPr>
            <a:spLocks noGrp="1"/>
          </p:cNvSpPr>
          <p:nvPr>
            <p:ph type="title"/>
          </p:nvPr>
        </p:nvSpPr>
        <p:spPr>
          <a:xfrm>
            <a:off x="963084" y="4406901"/>
            <a:ext cx="9566096" cy="1362080"/>
          </a:xfrm>
        </p:spPr>
        <p:txBody>
          <a:bodyPr/>
          <a:lstStyle/>
          <a:p>
            <a:r>
              <a:rPr lang="en-US" dirty="0"/>
              <a:t>2026 EXPECTATIONS &amp; NEXT STEPS</a:t>
            </a:r>
          </a:p>
        </p:txBody>
      </p:sp>
      <p:sp>
        <p:nvSpPr>
          <p:cNvPr id="5" name="Text Placeholder 4">
            <a:extLst>
              <a:ext uri="{FF2B5EF4-FFF2-40B4-BE49-F238E27FC236}">
                <a16:creationId xmlns:a16="http://schemas.microsoft.com/office/drawing/2014/main" id="{6A7E9250-8708-D957-7A6A-572CE88289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97011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9F41F-B981-AE95-3A2B-48128E6D7D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2D162B-D124-D702-3B77-18708086FC9B}"/>
              </a:ext>
            </a:extLst>
          </p:cNvPr>
          <p:cNvSpPr>
            <a:spLocks noGrp="1"/>
          </p:cNvSpPr>
          <p:nvPr>
            <p:ph type="title"/>
          </p:nvPr>
        </p:nvSpPr>
        <p:spPr/>
        <p:txBody>
          <a:bodyPr/>
          <a:lstStyle/>
          <a:p>
            <a:r>
              <a:rPr lang="en-US" dirty="0"/>
              <a:t>Expectations &amp; Next Steps</a:t>
            </a:r>
          </a:p>
        </p:txBody>
      </p:sp>
      <p:sp>
        <p:nvSpPr>
          <p:cNvPr id="5" name="Content Placeholder 4">
            <a:extLst>
              <a:ext uri="{FF2B5EF4-FFF2-40B4-BE49-F238E27FC236}">
                <a16:creationId xmlns:a16="http://schemas.microsoft.com/office/drawing/2014/main" id="{80A8F1C4-30A1-28E0-90BF-B8F2FD9D544D}"/>
              </a:ext>
            </a:extLst>
          </p:cNvPr>
          <p:cNvSpPr>
            <a:spLocks noGrp="1"/>
          </p:cNvSpPr>
          <p:nvPr>
            <p:ph idx="1"/>
          </p:nvPr>
        </p:nvSpPr>
        <p:spPr>
          <a:xfrm>
            <a:off x="609600" y="1654585"/>
            <a:ext cx="10972800" cy="4772022"/>
          </a:xfrm>
        </p:spPr>
        <p:txBody>
          <a:bodyPr/>
          <a:lstStyle/>
          <a:p>
            <a:pPr marL="0" indent="0">
              <a:buNone/>
            </a:pPr>
            <a:r>
              <a:rPr lang="en-US" sz="1800" b="1" dirty="0"/>
              <a:t>2026 Expectations</a:t>
            </a:r>
            <a:r>
              <a:rPr lang="en-US" sz="1800" dirty="0"/>
              <a:t>​:</a:t>
            </a:r>
          </a:p>
          <a:p>
            <a:r>
              <a:rPr lang="en-US" sz="1600" dirty="0"/>
              <a:t>Improve turnaround times across all phases — application, assessment, data entry, installations, etc.​</a:t>
            </a:r>
          </a:p>
          <a:p>
            <a:r>
              <a:rPr lang="en-US" sz="1600" dirty="0"/>
              <a:t>Reach out to eligible customer leads within 5 business days of receiving them.​</a:t>
            </a:r>
          </a:p>
          <a:p>
            <a:r>
              <a:rPr lang="en-US" sz="1600" dirty="0"/>
              <a:t>Enhance customer education during assessments, including clear explanations of eligibility and why certain measures may not qualify.​</a:t>
            </a:r>
          </a:p>
          <a:p>
            <a:pPr lvl="1"/>
            <a:r>
              <a:rPr lang="en-US" sz="1300" i="1" dirty="0"/>
              <a:t>Most negative feedback this year stemmed from customers feeling unclear about what was installed or why certain measures were not eligible.</a:t>
            </a:r>
            <a:r>
              <a:rPr lang="en-US" sz="1300" dirty="0"/>
              <a:t>​</a:t>
            </a:r>
          </a:p>
          <a:p>
            <a:r>
              <a:rPr lang="en-US" sz="1600" dirty="0"/>
              <a:t>Ensure Direct Install equipment is fully stocked for every assessment to prevent missed opportunities.​</a:t>
            </a:r>
          </a:p>
          <a:p>
            <a:r>
              <a:rPr lang="en-US" sz="1600" dirty="0"/>
              <a:t>Submit data entry within 30 days of the assessment date.​</a:t>
            </a:r>
          </a:p>
          <a:p>
            <a:r>
              <a:rPr lang="en-US" sz="1600" dirty="0"/>
              <a:t>Share assessment schedules and pipeline updates on a consistent cadence with Resource Innovations to ensure accurate monitoring of project flow and spend.​</a:t>
            </a:r>
          </a:p>
          <a:p>
            <a:r>
              <a:rPr lang="en-US" sz="1600" dirty="0"/>
              <a:t>Ensure accurate documentation is captured for both existing and newly installed equipment to allow the program team to verify eligibility and installation details.​</a:t>
            </a:r>
          </a:p>
          <a:p>
            <a:pPr marL="0" indent="0">
              <a:buNone/>
            </a:pPr>
            <a:r>
              <a:rPr lang="en-US" sz="1600" dirty="0"/>
              <a:t>​</a:t>
            </a:r>
          </a:p>
        </p:txBody>
      </p:sp>
    </p:spTree>
    <p:extLst>
      <p:ext uri="{BB962C8B-B14F-4D97-AF65-F5344CB8AC3E}">
        <p14:creationId xmlns:p14="http://schemas.microsoft.com/office/powerpoint/2010/main" val="21687298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13EDE-A1B3-8333-B05E-E11D6CC497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9DA77F-D02E-CB16-5483-D4F64E6DACF0}"/>
              </a:ext>
            </a:extLst>
          </p:cNvPr>
          <p:cNvSpPr>
            <a:spLocks noGrp="1"/>
          </p:cNvSpPr>
          <p:nvPr>
            <p:ph type="title"/>
          </p:nvPr>
        </p:nvSpPr>
        <p:spPr/>
        <p:txBody>
          <a:bodyPr/>
          <a:lstStyle/>
          <a:p>
            <a:r>
              <a:rPr lang="en-US" dirty="0"/>
              <a:t>Expectations &amp; Next Steps</a:t>
            </a:r>
          </a:p>
        </p:txBody>
      </p:sp>
      <p:sp>
        <p:nvSpPr>
          <p:cNvPr id="5" name="Content Placeholder 4">
            <a:extLst>
              <a:ext uri="{FF2B5EF4-FFF2-40B4-BE49-F238E27FC236}">
                <a16:creationId xmlns:a16="http://schemas.microsoft.com/office/drawing/2014/main" id="{2F369716-A4E6-AD8D-9B6E-321ADF76A6C9}"/>
              </a:ext>
            </a:extLst>
          </p:cNvPr>
          <p:cNvSpPr>
            <a:spLocks noGrp="1"/>
          </p:cNvSpPr>
          <p:nvPr>
            <p:ph idx="1"/>
          </p:nvPr>
        </p:nvSpPr>
        <p:spPr>
          <a:xfrm>
            <a:off x="705394" y="1628459"/>
            <a:ext cx="10215155" cy="4772022"/>
          </a:xfrm>
        </p:spPr>
        <p:txBody>
          <a:bodyPr/>
          <a:lstStyle/>
          <a:p>
            <a:pPr marL="0" indent="0">
              <a:buNone/>
            </a:pPr>
            <a:r>
              <a:rPr lang="en-US" sz="1800" b="1" dirty="0"/>
              <a:t>2026 Program Documentation</a:t>
            </a:r>
          </a:p>
          <a:p>
            <a:r>
              <a:rPr lang="en-US" sz="1600" dirty="0"/>
              <a:t>Updated program documentation (including the Energy Assessment Report, Program Manual, etc.) will be uploaded to the Resource Hub and shared via email this week</a:t>
            </a:r>
          </a:p>
          <a:p>
            <a:r>
              <a:rPr lang="en-US" sz="1600" dirty="0"/>
              <a:t>Agencies will be notified once the materials are available and should begin using the updated documentation starting 2/2/26</a:t>
            </a:r>
          </a:p>
          <a:p>
            <a:pPr marL="0" indent="0">
              <a:buNone/>
            </a:pPr>
            <a:endParaRPr lang="en-US" sz="1200" b="1" dirty="0"/>
          </a:p>
          <a:p>
            <a:pPr marL="0" indent="0">
              <a:buNone/>
            </a:pPr>
            <a:r>
              <a:rPr lang="en-US" sz="1800" b="1" dirty="0"/>
              <a:t>Next Steps (enrolled agencies)</a:t>
            </a:r>
            <a:r>
              <a:rPr lang="en-US" sz="1800" dirty="0"/>
              <a:t>:</a:t>
            </a:r>
          </a:p>
          <a:p>
            <a:r>
              <a:rPr lang="en-US" sz="1600" dirty="0"/>
              <a:t>Complete year end meeting (if not scheduled/completed already) to review 2025 performance and set goals for 2026</a:t>
            </a:r>
            <a:endParaRPr lang="en-US" sz="1200" dirty="0"/>
          </a:p>
          <a:p>
            <a:r>
              <a:rPr lang="en-US" sz="1600" dirty="0"/>
              <a:t>Schedule in-field training for any new auditors</a:t>
            </a:r>
          </a:p>
          <a:p>
            <a:endParaRPr lang="en-US" sz="1200" dirty="0"/>
          </a:p>
          <a:p>
            <a:pPr marL="0" indent="0">
              <a:buNone/>
            </a:pPr>
            <a:r>
              <a:rPr lang="en-US" sz="1800" b="1" dirty="0"/>
              <a:t>Next Steps (new agencies)</a:t>
            </a:r>
            <a:r>
              <a:rPr lang="en-US" sz="1800" dirty="0"/>
              <a:t>:</a:t>
            </a:r>
          </a:p>
          <a:p>
            <a:r>
              <a:rPr lang="en-US" sz="1600" dirty="0"/>
              <a:t>Complete the enrollment forms listed under the “</a:t>
            </a:r>
            <a:r>
              <a:rPr lang="en-US" sz="1600" b="1" dirty="0"/>
              <a:t>HELP Home Energy Assessor Enrollment Forms</a:t>
            </a:r>
            <a:r>
              <a:rPr lang="en-US" sz="1600" dirty="0"/>
              <a:t>” section on the Resource Hub: </a:t>
            </a:r>
            <a:r>
              <a:rPr lang="en-US" sz="1600" dirty="0">
                <a:hlinkClick r:id="rId2"/>
              </a:rPr>
              <a:t>HELP Resource HUB | </a:t>
            </a:r>
            <a:r>
              <a:rPr lang="en-US" sz="1600" dirty="0" err="1">
                <a:hlinkClick r:id="rId2"/>
              </a:rPr>
              <a:t>aepohhelp</a:t>
            </a:r>
            <a:endParaRPr lang="en-US" sz="1600" dirty="0"/>
          </a:p>
          <a:p>
            <a:pPr lvl="1"/>
            <a:r>
              <a:rPr lang="en-US" sz="1400" dirty="0"/>
              <a:t>HELP Home Energy Assessor (HHEA) Service Agreement​</a:t>
            </a:r>
          </a:p>
          <a:p>
            <a:pPr lvl="1"/>
            <a:r>
              <a:rPr lang="en-US" sz="1400" dirty="0"/>
              <a:t>HHEA Background Investigation Certification and Key Personnel List</a:t>
            </a:r>
            <a:endParaRPr lang="en-US" sz="1200" dirty="0"/>
          </a:p>
          <a:p>
            <a:r>
              <a:rPr lang="en-US" sz="1600" dirty="0"/>
              <a:t>Email completed forms to </a:t>
            </a:r>
            <a:r>
              <a:rPr lang="en-US" sz="1600" dirty="0">
                <a:hlinkClick r:id="rId3"/>
              </a:rPr>
              <a:t>aepohiohelp@resource-innovations.com</a:t>
            </a:r>
            <a:r>
              <a:rPr lang="en-US" sz="1600" dirty="0"/>
              <a:t> </a:t>
            </a:r>
          </a:p>
        </p:txBody>
      </p:sp>
    </p:spTree>
    <p:extLst>
      <p:ext uri="{BB962C8B-B14F-4D97-AF65-F5344CB8AC3E}">
        <p14:creationId xmlns:p14="http://schemas.microsoft.com/office/powerpoint/2010/main" val="13622429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14086E-B6C5-E3C8-832A-B8FBE400B98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50AEB9F-61A2-513E-FFB7-DE568FA8DCFF}"/>
              </a:ext>
            </a:extLst>
          </p:cNvPr>
          <p:cNvSpPr>
            <a:spLocks noGrp="1"/>
          </p:cNvSpPr>
          <p:nvPr>
            <p:ph type="subTitle" idx="1"/>
          </p:nvPr>
        </p:nvSpPr>
        <p:spPr>
          <a:xfrm>
            <a:off x="1068512" y="1767156"/>
            <a:ext cx="9780998" cy="3304382"/>
          </a:xfrm>
        </p:spPr>
        <p:txBody>
          <a:bodyPr/>
          <a:lstStyle/>
          <a:p>
            <a:pPr marR="0" lvl="0">
              <a:spcBef>
                <a:spcPts val="0"/>
              </a:spcBef>
              <a:spcAft>
                <a:spcPts val="0"/>
              </a:spcAft>
            </a:pPr>
            <a:endParaRPr lang="en-US" sz="1100">
              <a:effectLst/>
              <a:latin typeface="Calibri" panose="020F0502020204030204" pitchFamily="34" charset="0"/>
              <a:ea typeface="Aptos" panose="020B0004020202020204" pitchFamily="34" charset="0"/>
            </a:endParaRPr>
          </a:p>
          <a:p>
            <a:pPr algn="l"/>
            <a:endParaRPr lang="en-US"/>
          </a:p>
        </p:txBody>
      </p:sp>
      <p:sp>
        <p:nvSpPr>
          <p:cNvPr id="4" name="Title 1">
            <a:extLst>
              <a:ext uri="{FF2B5EF4-FFF2-40B4-BE49-F238E27FC236}">
                <a16:creationId xmlns:a16="http://schemas.microsoft.com/office/drawing/2014/main" id="{ADDA3179-A5D1-A10F-6A66-B23A14172781}"/>
              </a:ext>
            </a:extLst>
          </p:cNvPr>
          <p:cNvSpPr txBox="1">
            <a:spLocks/>
          </p:cNvSpPr>
          <p:nvPr/>
        </p:nvSpPr>
        <p:spPr bwMode="auto">
          <a:xfrm>
            <a:off x="1981730" y="3215441"/>
            <a:ext cx="7954561" cy="69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r>
              <a:rPr lang="en-US" sz="7200">
                <a:latin typeface="Calibri" panose="020F0502020204030204" pitchFamily="34" charset="0"/>
                <a:ea typeface="Aptos" panose="020B0004020202020204" pitchFamily="34" charset="0"/>
              </a:rPr>
              <a:t>Questions?</a:t>
            </a:r>
            <a:br>
              <a:rPr lang="en-US" sz="2800">
                <a:latin typeface="Calibri" panose="020F0502020204030204" pitchFamily="34" charset="0"/>
                <a:ea typeface="Aptos" panose="020B0004020202020204" pitchFamily="34" charset="0"/>
              </a:rPr>
            </a:br>
            <a:endParaRPr lang="en-US"/>
          </a:p>
        </p:txBody>
      </p:sp>
      <p:sp>
        <p:nvSpPr>
          <p:cNvPr id="10" name="Title 1">
            <a:extLst>
              <a:ext uri="{FF2B5EF4-FFF2-40B4-BE49-F238E27FC236}">
                <a16:creationId xmlns:a16="http://schemas.microsoft.com/office/drawing/2014/main" id="{B1F8E955-561D-39CE-78A4-4D23FD153E12}"/>
              </a:ext>
            </a:extLst>
          </p:cNvPr>
          <p:cNvSpPr txBox="1">
            <a:spLocks/>
          </p:cNvSpPr>
          <p:nvPr/>
        </p:nvSpPr>
        <p:spPr bwMode="auto">
          <a:xfrm>
            <a:off x="1278887" y="435398"/>
            <a:ext cx="9699171" cy="69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ctr" defTabSz="342900" rtl="0" eaLnBrk="0" fontAlgn="base" hangingPunct="0">
              <a:spcBef>
                <a:spcPct val="0"/>
              </a:spcBef>
              <a:spcAft>
                <a:spcPct val="0"/>
              </a:spcAft>
              <a:defRPr sz="2700" b="1" kern="1200">
                <a:solidFill>
                  <a:srgbClr val="000000"/>
                </a:solidFill>
                <a:latin typeface="+mj-lt"/>
                <a:ea typeface="+mj-ea"/>
                <a:cs typeface="+mj-cs"/>
              </a:defRPr>
            </a:lvl1pPr>
            <a:lvl2pPr algn="ctr" defTabSz="342900" rtl="0" eaLnBrk="0" fontAlgn="base" hangingPunct="0">
              <a:spcBef>
                <a:spcPct val="0"/>
              </a:spcBef>
              <a:spcAft>
                <a:spcPct val="0"/>
              </a:spcAft>
              <a:defRPr sz="2700" b="1">
                <a:solidFill>
                  <a:schemeClr val="tx1"/>
                </a:solidFill>
                <a:latin typeface="Calibri" pitchFamily="34" charset="0"/>
              </a:defRPr>
            </a:lvl2pPr>
            <a:lvl3pPr algn="ctr" defTabSz="342900" rtl="0" eaLnBrk="0" fontAlgn="base" hangingPunct="0">
              <a:spcBef>
                <a:spcPct val="0"/>
              </a:spcBef>
              <a:spcAft>
                <a:spcPct val="0"/>
              </a:spcAft>
              <a:defRPr sz="2700" b="1">
                <a:solidFill>
                  <a:schemeClr val="tx1"/>
                </a:solidFill>
                <a:latin typeface="Calibri" pitchFamily="34" charset="0"/>
              </a:defRPr>
            </a:lvl3pPr>
            <a:lvl4pPr algn="ctr" defTabSz="342900" rtl="0" eaLnBrk="0" fontAlgn="base" hangingPunct="0">
              <a:spcBef>
                <a:spcPct val="0"/>
              </a:spcBef>
              <a:spcAft>
                <a:spcPct val="0"/>
              </a:spcAft>
              <a:defRPr sz="2700" b="1">
                <a:solidFill>
                  <a:schemeClr val="tx1"/>
                </a:solidFill>
                <a:latin typeface="Calibri" pitchFamily="34" charset="0"/>
              </a:defRPr>
            </a:lvl4pPr>
            <a:lvl5pPr algn="ctr" defTabSz="342900" rtl="0" eaLnBrk="0" fontAlgn="base" hangingPunct="0">
              <a:spcBef>
                <a:spcPct val="0"/>
              </a:spcBef>
              <a:spcAft>
                <a:spcPct val="0"/>
              </a:spcAft>
              <a:defRPr sz="2700" b="1">
                <a:solidFill>
                  <a:schemeClr val="tx1"/>
                </a:solidFill>
                <a:latin typeface="Calibri" pitchFamily="34" charset="0"/>
              </a:defRPr>
            </a:lvl5pPr>
            <a:lvl6pPr marL="342900" algn="ctr" defTabSz="342900" rtl="0" fontAlgn="base">
              <a:spcBef>
                <a:spcPct val="0"/>
              </a:spcBef>
              <a:spcAft>
                <a:spcPct val="0"/>
              </a:spcAft>
              <a:defRPr sz="2700" b="1">
                <a:solidFill>
                  <a:schemeClr val="tx1"/>
                </a:solidFill>
                <a:latin typeface="Calibri" pitchFamily="34" charset="0"/>
              </a:defRPr>
            </a:lvl6pPr>
            <a:lvl7pPr marL="685800" algn="ctr" defTabSz="342900" rtl="0" fontAlgn="base">
              <a:spcBef>
                <a:spcPct val="0"/>
              </a:spcBef>
              <a:spcAft>
                <a:spcPct val="0"/>
              </a:spcAft>
              <a:defRPr sz="2700" b="1">
                <a:solidFill>
                  <a:schemeClr val="tx1"/>
                </a:solidFill>
                <a:latin typeface="Calibri" pitchFamily="34" charset="0"/>
              </a:defRPr>
            </a:lvl7pPr>
            <a:lvl8pPr marL="1028700" algn="ctr" defTabSz="342900" rtl="0" fontAlgn="base">
              <a:spcBef>
                <a:spcPct val="0"/>
              </a:spcBef>
              <a:spcAft>
                <a:spcPct val="0"/>
              </a:spcAft>
              <a:defRPr sz="2700" b="1">
                <a:solidFill>
                  <a:schemeClr val="tx1"/>
                </a:solidFill>
                <a:latin typeface="Calibri" pitchFamily="34" charset="0"/>
              </a:defRPr>
            </a:lvl8pPr>
            <a:lvl9pPr marL="1371600" algn="ctr" defTabSz="342900" rtl="0" fontAlgn="base">
              <a:spcBef>
                <a:spcPct val="0"/>
              </a:spcBef>
              <a:spcAft>
                <a:spcPct val="0"/>
              </a:spcAft>
              <a:defRPr sz="2700" b="1">
                <a:solidFill>
                  <a:schemeClr val="tx1"/>
                </a:solidFill>
                <a:latin typeface="Calibri" pitchFamily="34" charset="0"/>
              </a:defRPr>
            </a:lvl9pPr>
          </a:lstStyle>
          <a:p>
            <a:r>
              <a:rPr lang="en-US" sz="2400">
                <a:latin typeface="Arial" panose="020B0604020202020204" pitchFamily="34" charset="0"/>
                <a:ea typeface="Aptos" panose="020B0004020202020204" pitchFamily="34" charset="0"/>
                <a:cs typeface="Arial" panose="020B0604020202020204" pitchFamily="34" charset="0"/>
              </a:rPr>
              <a:t>QUESTIONS?</a:t>
            </a:r>
            <a:endParaRPr lang="en-US" sz="2400">
              <a:latin typeface="Arial" panose="020B0604020202020204" pitchFamily="34" charset="0"/>
              <a:cs typeface="Arial" panose="020B0604020202020204" pitchFamily="34" charset="0"/>
            </a:endParaRPr>
          </a:p>
        </p:txBody>
      </p:sp>
      <p:pic>
        <p:nvPicPr>
          <p:cNvPr id="5" name="Picture 4" descr="Close-up of question mark on a hardwood floor against a wall">
            <a:extLst>
              <a:ext uri="{FF2B5EF4-FFF2-40B4-BE49-F238E27FC236}">
                <a16:creationId xmlns:a16="http://schemas.microsoft.com/office/drawing/2014/main" id="{9C5A6624-77D9-640D-5FC4-2C611A9E7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861" y="1767156"/>
            <a:ext cx="10928178" cy="4427692"/>
          </a:xfrm>
          <a:prstGeom prst="rect">
            <a:avLst/>
          </a:prstGeom>
        </p:spPr>
      </p:pic>
    </p:spTree>
    <p:extLst>
      <p:ext uri="{BB962C8B-B14F-4D97-AF65-F5344CB8AC3E}">
        <p14:creationId xmlns:p14="http://schemas.microsoft.com/office/powerpoint/2010/main" val="6223198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18421CEF69F048A69A4895A33E6C49" ma:contentTypeVersion="13" ma:contentTypeDescription="Create a new document." ma:contentTypeScope="" ma:versionID="b33a55c205468bccb1ea252c9090ccfa">
  <xsd:schema xmlns:xsd="http://www.w3.org/2001/XMLSchema" xmlns:xs="http://www.w3.org/2001/XMLSchema" xmlns:p="http://schemas.microsoft.com/office/2006/metadata/properties" xmlns:ns2="ea1d6daf-9f5b-4521-9f25-cc9ca7cf93f1" xmlns:ns3="dd3343f3-8a09-4b50-a967-f25839e6799c" targetNamespace="http://schemas.microsoft.com/office/2006/metadata/properties" ma:root="true" ma:fieldsID="adfc760b690622d07e4d31ebf60c6b52" ns2:_="" ns3:_="">
    <xsd:import namespace="ea1d6daf-9f5b-4521-9f25-cc9ca7cf93f1"/>
    <xsd:import namespace="dd3343f3-8a09-4b50-a967-f25839e6799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1d6daf-9f5b-4521-9f25-cc9ca7cf9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5216341-53e0-4f9c-91d7-eec6e6ff139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3343f3-8a09-4b50-a967-f25839e679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6f2c890-782e-4304-92ec-93fc6316c156}" ma:internalName="TaxCatchAll" ma:showField="CatchAllData" ma:web="dd3343f3-8a09-4b50-a967-f25839e679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d3343f3-8a09-4b50-a967-f25839e6799c" xsi:nil="true"/>
    <lcf76f155ced4ddcb4097134ff3c332f xmlns="ea1d6daf-9f5b-4521-9f25-cc9ca7cf93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74CFEA-2C64-41BF-8575-722E2D6D1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1d6daf-9f5b-4521-9f25-cc9ca7cf93f1"/>
    <ds:schemaRef ds:uri="dd3343f3-8a09-4b50-a967-f25839e679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E2A505-F8DB-47F3-A073-B352F0A2B6B3}">
  <ds:schemaRefs>
    <ds:schemaRef ds:uri="http://schemas.microsoft.com/sharepoint/v3/contenttype/forms"/>
  </ds:schemaRefs>
</ds:datastoreItem>
</file>

<file path=customXml/itemProps3.xml><?xml version="1.0" encoding="utf-8"?>
<ds:datastoreItem xmlns:ds="http://schemas.openxmlformats.org/officeDocument/2006/customXml" ds:itemID="{3D317C83-CD5F-43B0-B5A9-3955D6113AAA}">
  <ds:schemaRefs>
    <ds:schemaRef ds:uri="http://purl.org/dc/terms/"/>
    <ds:schemaRef ds:uri="http://purl.org/dc/elements/1.1/"/>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dd3343f3-8a09-4b50-a967-f25839e6799c"/>
    <ds:schemaRef ds:uri="ea1d6daf-9f5b-4521-9f25-cc9ca7cf93f1"/>
  </ds:schemaRefs>
</ds:datastoreItem>
</file>

<file path=docProps/app.xml><?xml version="1.0" encoding="utf-8"?>
<Properties xmlns="http://schemas.openxmlformats.org/officeDocument/2006/extended-properties" xmlns:vt="http://schemas.openxmlformats.org/officeDocument/2006/docPropsVTypes">
  <TotalTime>36456</TotalTime>
  <Words>12182</Words>
  <Application>Microsoft Office PowerPoint</Application>
  <PresentationFormat>Widescreen</PresentationFormat>
  <Paragraphs>1763</Paragraphs>
  <Slides>104</Slides>
  <Notes>45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104</vt:i4>
      </vt:variant>
    </vt:vector>
  </HeadingPairs>
  <TitlesOfParts>
    <vt:vector size="115" baseType="lpstr">
      <vt:lpstr>Aptos</vt:lpstr>
      <vt:lpstr>Arial</vt:lpstr>
      <vt:lpstr>Arial,Sans-Serif</vt:lpstr>
      <vt:lpstr>Calibri</vt:lpstr>
      <vt:lpstr>Cambria Math</vt:lpstr>
      <vt:lpstr>Courier New</vt:lpstr>
      <vt:lpstr>Tahoma</vt:lpstr>
      <vt:lpstr>Times New Roman</vt:lpstr>
      <vt:lpstr>Wingdings</vt:lpstr>
      <vt:lpstr>2_Office Theme</vt:lpstr>
      <vt:lpstr>3_Office Theme</vt:lpstr>
      <vt:lpstr>HIGH EFFICIENCY FOR LOW-INCOME PROGRAM (HELP)</vt:lpstr>
      <vt:lpstr> AGENDA</vt:lpstr>
      <vt:lpstr>KEY PROGRAM CONTACTS</vt:lpstr>
      <vt:lpstr>PROGRAM MANUAL CHANGES</vt:lpstr>
      <vt:lpstr>Program Goals &amp; Updates</vt:lpstr>
      <vt:lpstr>PowerPoint Presentation</vt:lpstr>
      <vt:lpstr>PowerPoint Presentation</vt:lpstr>
      <vt:lpstr>PowerPoint Presentation</vt:lpstr>
      <vt:lpstr>RETROFIT MEASURE INCENTIVES</vt:lpstr>
      <vt:lpstr>RETROFIT MEASURE INCENTIVES</vt:lpstr>
      <vt:lpstr>RETROFIT MEASURE INCENTIVES</vt:lpstr>
      <vt:lpstr>PowerPoint Presentation</vt:lpstr>
      <vt:lpstr>HELP ASSESSMENT INCENTIVE PAYMENT EXAMPLE [Electric heat &amp; water residence]</vt:lpstr>
      <vt:lpstr>PowerPoint Presentation</vt:lpstr>
      <vt:lpstr>MEASURE REQUIREMENTS – DIRECT INSTALLS </vt:lpstr>
      <vt:lpstr>Direct Install Measure Requirements</vt:lpstr>
      <vt:lpstr>Direct Install Measure Requirements</vt:lpstr>
      <vt:lpstr>Direct Install Measure Requirements</vt:lpstr>
      <vt:lpstr>Direct Install Measure Requirements</vt:lpstr>
      <vt:lpstr>Direct Install Measure Requirements</vt:lpstr>
      <vt:lpstr>MEASURE REQUIREMENTS – RETROFITS</vt:lpstr>
      <vt:lpstr>Retrofit Measure Requirements</vt:lpstr>
      <vt:lpstr>Retrofit Measure Requirements</vt:lpstr>
      <vt:lpstr>Retrofit Measure Requirements</vt:lpstr>
      <vt:lpstr>Retrofit Measure Requirements</vt:lpstr>
      <vt:lpstr>Retrofit Measure Requirements</vt:lpstr>
      <vt:lpstr>Retrofit Measure Requirements</vt:lpstr>
      <vt:lpstr>Retrofit Measure Requirements</vt:lpstr>
      <vt:lpstr>Retrofit Measure Requirements</vt:lpstr>
      <vt:lpstr>PROGRAM APPLICATION REVIEW &amp; ASSESSMENT SCHEDULING</vt:lpstr>
      <vt:lpstr>Program Application Review</vt:lpstr>
      <vt:lpstr>Program Application Review</vt:lpstr>
      <vt:lpstr>Program Application Review</vt:lpstr>
      <vt:lpstr>Program Application Review</vt:lpstr>
      <vt:lpstr>Program Application Review</vt:lpstr>
      <vt:lpstr>Assessment Scheduling</vt:lpstr>
      <vt:lpstr>ASSESSMENT REVIEW &amp; BEST PRACTICES</vt:lpstr>
      <vt:lpstr>Energy Assessment Best Practices</vt:lpstr>
      <vt:lpstr>Energy Assessment Best Practices </vt:lpstr>
      <vt:lpstr>Energy Assessment Best Practices </vt:lpstr>
      <vt:lpstr>Energy Assessment Best Practices </vt:lpstr>
      <vt:lpstr>Energy Assessment Best Practices </vt:lpstr>
      <vt:lpstr>Energy Assessment Best Practices </vt:lpstr>
      <vt:lpstr>BREAK (10 min)</vt:lpstr>
      <vt:lpstr>ESUITE PROCESS FLOW REVIEW</vt:lpstr>
      <vt:lpstr>Project Workflow &amp; Phase Definitions</vt:lpstr>
      <vt:lpstr>eSuite Process Flow Review</vt:lpstr>
      <vt:lpstr>eSuite Process Flow Review</vt:lpstr>
      <vt:lpstr>eSuite Process Flow Review</vt:lpstr>
      <vt:lpstr>eSuite Process Flow Review</vt:lpstr>
      <vt:lpstr>eSuite Process Flow Review</vt:lpstr>
      <vt:lpstr>eSuite Process Flow Review</vt:lpstr>
      <vt:lpstr>eSuite Process Flow Review</vt:lpstr>
      <vt:lpstr>eSuite Process Flow Review</vt:lpstr>
      <vt:lpstr>eSuite Process Flow Review</vt:lpstr>
      <vt:lpstr>eSuite Process Flow Review</vt:lpstr>
      <vt:lpstr>eSuite Process Flow Review</vt:lpstr>
      <vt:lpstr>eSuite Process Flow Review</vt:lpstr>
      <vt:lpstr>eSuite Process Flow Review</vt:lpstr>
      <vt:lpstr>eSuite Process Flow Review</vt:lpstr>
      <vt:lpstr>ESUITE MEASURE ENTRY REVIEW</vt:lpstr>
      <vt:lpstr>eSuite Measure Entry Review – Direct Install</vt:lpstr>
      <vt:lpstr>eSuite Measure Entry Review – Direct Install</vt:lpstr>
      <vt:lpstr>PowerPoint Presentation</vt:lpstr>
      <vt:lpstr>eSuite Measure Entry Review – Direct Install</vt:lpstr>
      <vt:lpstr>eSuite Measure Entry Review – Direct Install</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Measure Entry Review – Retrofit</vt:lpstr>
      <vt:lpstr>ESUITE NEW FEATURES</vt:lpstr>
      <vt:lpstr>Equipment Library</vt:lpstr>
      <vt:lpstr>Equipment Library</vt:lpstr>
      <vt:lpstr>Equipment Library</vt:lpstr>
      <vt:lpstr>Equipment Library</vt:lpstr>
      <vt:lpstr>Equipment Library</vt:lpstr>
      <vt:lpstr>eSuite Features In Progress</vt:lpstr>
      <vt:lpstr>PROGRAM RESOURCES</vt:lpstr>
      <vt:lpstr>Points of Contact</vt:lpstr>
      <vt:lpstr>Resource Hub</vt:lpstr>
      <vt:lpstr>PowerPoint Presentation</vt:lpstr>
      <vt:lpstr>2026 EXPECTATIONS &amp; NEXT STEPS</vt:lpstr>
      <vt:lpstr>Expectations &amp; Next Steps</vt:lpstr>
      <vt:lpstr>Expectations &amp; Next Steps</vt:lpstr>
      <vt:lpstr>PowerPoint Presentation</vt:lpstr>
      <vt:lpstr>THANK YOU FOR JOINING US TODAY!</vt:lpstr>
      <vt:lpstr>APPENDIX</vt:lpstr>
      <vt:lpstr>Customer Eligibility &amp; 2026 FPL Guidelines</vt:lpstr>
      <vt:lpstr>PowerPoint Presentation</vt:lpstr>
      <vt:lpstr>2026 Federal Poverty Level Chart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Tara Dennis</dc:creator>
  <cp:lastModifiedBy>Dani Kissel</cp:lastModifiedBy>
  <cp:revision>4</cp:revision>
  <cp:lastPrinted>2024-12-17T19:37:46Z</cp:lastPrinted>
  <dcterms:created xsi:type="dcterms:W3CDTF">2024-12-05T14:19:30Z</dcterms:created>
  <dcterms:modified xsi:type="dcterms:W3CDTF">2026-02-24T14:53:20Z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0x0101004318421CEF69F048A69A4895A33E6C49</vt:lpwstr>
  </property>
  <property fmtid="{D5CDD505-2E9C-101B-9397-08002B2CF9AE}" pid="3" name="MediaServiceImageTags">
    <vt:lpwstr/>
  </property>
</Properties>
</file>