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Lst>
  <p:notesMasterIdLst>
    <p:notesMasterId r:id="rId54"/>
  </p:notesMasterIdLst>
  <p:sldIdLst>
    <p:sldId id="259" r:id="rId6"/>
    <p:sldId id="334" r:id="rId7"/>
    <p:sldId id="278" r:id="rId8"/>
    <p:sldId id="474" r:id="rId9"/>
    <p:sldId id="368" r:id="rId10"/>
    <p:sldId id="480" r:id="rId11"/>
    <p:sldId id="284" r:id="rId12"/>
    <p:sldId id="285" r:id="rId13"/>
    <p:sldId id="485" r:id="rId14"/>
    <p:sldId id="482" r:id="rId15"/>
    <p:sldId id="401" r:id="rId16"/>
    <p:sldId id="290" r:id="rId17"/>
    <p:sldId id="389" r:id="rId18"/>
    <p:sldId id="504" r:id="rId19"/>
    <p:sldId id="507" r:id="rId20"/>
    <p:sldId id="505" r:id="rId21"/>
    <p:sldId id="407" r:id="rId22"/>
    <p:sldId id="408" r:id="rId23"/>
    <p:sldId id="403" r:id="rId24"/>
    <p:sldId id="489" r:id="rId25"/>
    <p:sldId id="431" r:id="rId26"/>
    <p:sldId id="390" r:id="rId27"/>
    <p:sldId id="492" r:id="rId28"/>
    <p:sldId id="506" r:id="rId29"/>
    <p:sldId id="391" r:id="rId30"/>
    <p:sldId id="498" r:id="rId31"/>
    <p:sldId id="491" r:id="rId32"/>
    <p:sldId id="499" r:id="rId33"/>
    <p:sldId id="493" r:id="rId34"/>
    <p:sldId id="487" r:id="rId35"/>
    <p:sldId id="490" r:id="rId36"/>
    <p:sldId id="486" r:id="rId37"/>
    <p:sldId id="388" r:id="rId38"/>
    <p:sldId id="495" r:id="rId39"/>
    <p:sldId id="404" r:id="rId40"/>
    <p:sldId id="496" r:id="rId41"/>
    <p:sldId id="392" r:id="rId42"/>
    <p:sldId id="497" r:id="rId43"/>
    <p:sldId id="488" r:id="rId44"/>
    <p:sldId id="500" r:id="rId45"/>
    <p:sldId id="501" r:id="rId46"/>
    <p:sldId id="508" r:id="rId47"/>
    <p:sldId id="502" r:id="rId48"/>
    <p:sldId id="503" r:id="rId49"/>
    <p:sldId id="356" r:id="rId50"/>
    <p:sldId id="472" r:id="rId51"/>
    <p:sldId id="280" r:id="rId52"/>
    <p:sldId id="32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B743711B-BDB8-8E2D-E4A6-2E1A473BE0E5}" name="Dylan Matthews" initials="DM" userId="S::dmatthews@resource-innovations.com::9ac5aff6-cc99-439f-a2f7-879ef9ca8603" providerId="AD"/>
  <p188:author id="{6BF36731-1B2F-2013-FD49-5103D47BAB0D}" name="Helena Schraff" initials="" userId="S::hschraff@resource-innovations.com::c6bb4baf-d9ae-4fd6-bb85-ecedc257d919" providerId="AD"/>
  <p188:author id="{06BD1D45-E25F-0444-D380-981947E28B4F}" name="Tara Dennis" initials="TD" userId="S::tdennis@resource-innovations.com::21b6310c-364b-46a0-985f-e6ca5fa3e51b" providerId="AD"/>
  <p188:author id="{B3187248-F666-F5D4-E576-F32D3F377892}" name="Ashley West" initials="AW" userId="S::awest@resource-innovations.com::761644df-5b5c-4ab0-bb16-40f828452421" providerId="AD"/>
  <p188:author id="{EC135E4E-76DC-FFA4-7269-01DD79F83B48}" name="David Richard" initials="DR" userId="S::drichard@resource-innovations.com::2c745baf-c2b1-4ac1-9be6-62363a385b92" providerId="AD"/>
  <p188:author id="{A411E862-B4BB-02E7-D406-0663A3846FCD}" name="Dani Kissel" initials="DK" userId="S::dkissel@resource-innovations.com::28b14a37-bd11-4616-a030-e0aa0d5f89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185A7D"/>
    <a:srgbClr val="FF0303"/>
    <a:srgbClr val="FF2A2A"/>
    <a:srgbClr val="EB6150"/>
    <a:srgbClr val="F9FAFB"/>
    <a:srgbClr val="FFFFFF"/>
    <a:srgbClr val="EDDACA"/>
    <a:srgbClr val="DBE1CE"/>
    <a:srgbClr val="DFE5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FC58B-ABB0-41D9-8DF0-0AA22A51E16D}" v="2441" dt="2026-03-26T14:18:14.886"/>
    <p1510:client id="{9D3C2EE3-BF68-DB08-670B-320F87D978E6}" v="31" dt="2026-03-26T16:46:34.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16" d="100"/>
          <a:sy n="116" d="100"/>
        </p:scale>
        <p:origin x="8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43A80-7053-4D4C-AFFE-6E8AEBBE4F46}"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ECAEF11E-EA58-40DA-A7BA-9DFACF7F4CF2}">
      <dgm:prSet phldrT="[Text]" phldr="0" custT="1"/>
      <dgm:spPr/>
      <dgm:t>
        <a:bodyPr/>
        <a:lstStyle/>
        <a:p>
          <a:r>
            <a:rPr lang="en-US" sz="1800" b="1">
              <a:latin typeface="Arial" panose="020B0604020202020204" pitchFamily="34" charset="0"/>
              <a:cs typeface="Arial" panose="020B0604020202020204" pitchFamily="34" charset="0"/>
            </a:rPr>
            <a:t>Christine Greene</a:t>
          </a:r>
        </a:p>
      </dgm:t>
    </dgm:pt>
    <dgm:pt modelId="{B4D1F55E-B741-437D-A25D-FBBB041B8DDF}" type="parTrans" cxnId="{D3B511FB-5089-4364-A0EB-BFC165F1256E}">
      <dgm:prSet/>
      <dgm:spPr/>
      <dgm:t>
        <a:bodyPr/>
        <a:lstStyle/>
        <a:p>
          <a:endParaRPr lang="en-US">
            <a:latin typeface="Arial" panose="020B0604020202020204" pitchFamily="34" charset="0"/>
            <a:cs typeface="Arial" panose="020B0604020202020204" pitchFamily="34" charset="0"/>
          </a:endParaRPr>
        </a:p>
      </dgm:t>
    </dgm:pt>
    <dgm:pt modelId="{4E679A3A-5F0E-45D0-9987-3D07B8341592}" type="sibTrans" cxnId="{D3B511FB-5089-4364-A0EB-BFC165F1256E}">
      <dgm:prSet/>
      <dgm:spPr/>
      <dgm:t>
        <a:bodyPr/>
        <a:lstStyle/>
        <a:p>
          <a:endParaRPr lang="en-US">
            <a:latin typeface="Arial" panose="020B0604020202020204" pitchFamily="34" charset="0"/>
            <a:cs typeface="Arial" panose="020B0604020202020204" pitchFamily="34" charset="0"/>
          </a:endParaRPr>
        </a:p>
      </dgm:t>
    </dgm:pt>
    <dgm:pt modelId="{02B2F220-A286-42E4-8879-73D603E2AFF8}">
      <dgm:prSet phldrT="[Text]" phldr="0" custT="1"/>
      <dgm:spPr/>
      <dgm:t>
        <a:bodyPr/>
        <a:lstStyle/>
        <a:p>
          <a:r>
            <a:rPr lang="en-US" sz="1800">
              <a:latin typeface="Arial" panose="020B0604020202020204" pitchFamily="34" charset="0"/>
              <a:cs typeface="Arial" panose="020B0604020202020204" pitchFamily="34" charset="0"/>
            </a:rPr>
            <a:t>Program Coordinator</a:t>
          </a:r>
        </a:p>
      </dgm:t>
    </dgm:pt>
    <dgm:pt modelId="{C1873827-C394-492B-A0AC-18B4CD16E9C5}" type="parTrans" cxnId="{6E6A3EA0-FE6D-4297-B2FA-CD3A6FF8037F}">
      <dgm:prSet/>
      <dgm:spPr/>
      <dgm:t>
        <a:bodyPr/>
        <a:lstStyle/>
        <a:p>
          <a:endParaRPr lang="en-US">
            <a:latin typeface="Arial" panose="020B0604020202020204" pitchFamily="34" charset="0"/>
            <a:cs typeface="Arial" panose="020B0604020202020204" pitchFamily="34" charset="0"/>
          </a:endParaRPr>
        </a:p>
      </dgm:t>
    </dgm:pt>
    <dgm:pt modelId="{0CB6EAA4-20D5-42D2-94CC-80A527433639}" type="sibTrans" cxnId="{6E6A3EA0-FE6D-4297-B2FA-CD3A6FF8037F}">
      <dgm:prSet/>
      <dgm:spPr/>
      <dgm:t>
        <a:bodyPr/>
        <a:lstStyle/>
        <a:p>
          <a:endParaRPr lang="en-US">
            <a:latin typeface="Arial" panose="020B0604020202020204" pitchFamily="34" charset="0"/>
            <a:cs typeface="Arial" panose="020B0604020202020204" pitchFamily="34" charset="0"/>
          </a:endParaRPr>
        </a:p>
      </dgm:t>
    </dgm:pt>
    <dgm:pt modelId="{9E6E8BD2-3714-4C1C-A933-07ED50A7BCBD}">
      <dgm:prSet phldrT="[Text]" phldr="0" custT="1"/>
      <dgm:spPr/>
      <dgm:t>
        <a:bodyPr/>
        <a:lstStyle/>
        <a:p>
          <a:r>
            <a:rPr lang="en-US" sz="1400" b="1">
              <a:latin typeface="Arial" panose="020B0604020202020204" pitchFamily="34" charset="0"/>
              <a:cs typeface="Arial" panose="020B0604020202020204" pitchFamily="34" charset="0"/>
            </a:rPr>
            <a:t>Primary focus: day-to-day program operations </a:t>
          </a:r>
        </a:p>
      </dgm:t>
    </dgm:pt>
    <dgm:pt modelId="{C0FEB078-A258-44DE-B771-81870276E0AA}" type="parTrans" cxnId="{A9408E88-7521-42C6-A3EC-C8A91EEE973B}">
      <dgm:prSet/>
      <dgm:spPr/>
      <dgm:t>
        <a:bodyPr/>
        <a:lstStyle/>
        <a:p>
          <a:endParaRPr lang="en-US">
            <a:latin typeface="Arial" panose="020B0604020202020204" pitchFamily="34" charset="0"/>
            <a:cs typeface="Arial" panose="020B0604020202020204" pitchFamily="34" charset="0"/>
          </a:endParaRPr>
        </a:p>
      </dgm:t>
    </dgm:pt>
    <dgm:pt modelId="{B08FD4AA-DCE9-4C70-953C-0FDA6BF70688}" type="sibTrans" cxnId="{A9408E88-7521-42C6-A3EC-C8A91EEE973B}">
      <dgm:prSet/>
      <dgm:spPr/>
      <dgm:t>
        <a:bodyPr/>
        <a:lstStyle/>
        <a:p>
          <a:endParaRPr lang="en-US">
            <a:latin typeface="Arial" panose="020B0604020202020204" pitchFamily="34" charset="0"/>
            <a:cs typeface="Arial" panose="020B0604020202020204" pitchFamily="34" charset="0"/>
          </a:endParaRPr>
        </a:p>
      </dgm:t>
    </dgm:pt>
    <dgm:pt modelId="{F98BB3EE-8B2B-4776-85C5-DF000A23DA55}">
      <dgm:prSet phldrT="[Text]" phldr="0" custT="1"/>
      <dgm:spPr/>
      <dgm:t>
        <a:bodyPr/>
        <a:lstStyle/>
        <a:p>
          <a:r>
            <a:rPr lang="en-US" sz="1800" b="1">
              <a:latin typeface="Arial" panose="020B0604020202020204" pitchFamily="34" charset="0"/>
              <a:cs typeface="Arial" panose="020B0604020202020204" pitchFamily="34" charset="0"/>
            </a:rPr>
            <a:t>Tim Petrides</a:t>
          </a:r>
        </a:p>
      </dgm:t>
    </dgm:pt>
    <dgm:pt modelId="{B67E2F1B-F5D6-4FFB-A9E0-83DFCF4C770D}" type="parTrans" cxnId="{2E072BEA-02EB-4AA2-9FD2-88DAE5764DAF}">
      <dgm:prSet/>
      <dgm:spPr/>
      <dgm:t>
        <a:bodyPr/>
        <a:lstStyle/>
        <a:p>
          <a:endParaRPr lang="en-US">
            <a:latin typeface="Arial" panose="020B0604020202020204" pitchFamily="34" charset="0"/>
            <a:cs typeface="Arial" panose="020B0604020202020204" pitchFamily="34" charset="0"/>
          </a:endParaRPr>
        </a:p>
      </dgm:t>
    </dgm:pt>
    <dgm:pt modelId="{2D30DCC6-92A0-441B-A1B1-6508FE37FBC1}" type="sibTrans" cxnId="{2E072BEA-02EB-4AA2-9FD2-88DAE5764DAF}">
      <dgm:prSet/>
      <dgm:spPr/>
      <dgm:t>
        <a:bodyPr/>
        <a:lstStyle/>
        <a:p>
          <a:endParaRPr lang="en-US">
            <a:latin typeface="Arial" panose="020B0604020202020204" pitchFamily="34" charset="0"/>
            <a:cs typeface="Arial" panose="020B0604020202020204" pitchFamily="34" charset="0"/>
          </a:endParaRPr>
        </a:p>
      </dgm:t>
    </dgm:pt>
    <dgm:pt modelId="{A845D4F5-7F50-46BB-901E-51F6655DE540}">
      <dgm:prSet phldrT="[Text]" phldr="0" custT="1"/>
      <dgm:spPr/>
      <dgm:t>
        <a:bodyPr/>
        <a:lstStyle/>
        <a:p>
          <a:r>
            <a:rPr lang="en-US" sz="1800">
              <a:latin typeface="Arial" panose="020B0604020202020204" pitchFamily="34" charset="0"/>
              <a:cs typeface="Arial" panose="020B0604020202020204" pitchFamily="34" charset="0"/>
            </a:rPr>
            <a:t>Outreach &amp; CAA Management</a:t>
          </a:r>
        </a:p>
      </dgm:t>
    </dgm:pt>
    <dgm:pt modelId="{B1BB6216-9B51-4FE3-9B73-C8EDD4CD1977}" type="parTrans" cxnId="{A568F459-AD8F-478E-BDD4-A45B1AB4AD56}">
      <dgm:prSet/>
      <dgm:spPr/>
      <dgm:t>
        <a:bodyPr/>
        <a:lstStyle/>
        <a:p>
          <a:endParaRPr lang="en-US">
            <a:latin typeface="Arial" panose="020B0604020202020204" pitchFamily="34" charset="0"/>
            <a:cs typeface="Arial" panose="020B0604020202020204" pitchFamily="34" charset="0"/>
          </a:endParaRPr>
        </a:p>
      </dgm:t>
    </dgm:pt>
    <dgm:pt modelId="{5F39DB43-3315-41F2-B555-69BE87807FD9}" type="sibTrans" cxnId="{A568F459-AD8F-478E-BDD4-A45B1AB4AD56}">
      <dgm:prSet/>
      <dgm:spPr/>
      <dgm:t>
        <a:bodyPr/>
        <a:lstStyle/>
        <a:p>
          <a:endParaRPr lang="en-US">
            <a:latin typeface="Arial" panose="020B0604020202020204" pitchFamily="34" charset="0"/>
            <a:cs typeface="Arial" panose="020B0604020202020204" pitchFamily="34" charset="0"/>
          </a:endParaRPr>
        </a:p>
      </dgm:t>
    </dgm:pt>
    <dgm:pt modelId="{00B17EDF-E3EC-4580-B16D-33A3A508D237}">
      <dgm:prSet phldrT="[Text]" phldr="0" custT="1"/>
      <dgm:spPr/>
      <dgm:t>
        <a:bodyPr/>
        <a:lstStyle/>
        <a:p>
          <a:r>
            <a:rPr lang="en-US" sz="1400" b="1">
              <a:latin typeface="Arial" panose="020B0604020202020204" pitchFamily="34" charset="0"/>
              <a:cs typeface="Arial" panose="020B0604020202020204" pitchFamily="34" charset="0"/>
            </a:rPr>
            <a:t>Primary focus: training, communication, and CAA support</a:t>
          </a:r>
        </a:p>
      </dgm:t>
    </dgm:pt>
    <dgm:pt modelId="{2CDF4FC8-FB11-40DD-B64D-F8CAF39F33B6}" type="parTrans" cxnId="{8E0578B4-E404-4238-A7B8-AABD9C02B7AD}">
      <dgm:prSet/>
      <dgm:spPr/>
      <dgm:t>
        <a:bodyPr/>
        <a:lstStyle/>
        <a:p>
          <a:endParaRPr lang="en-US">
            <a:latin typeface="Arial" panose="020B0604020202020204" pitchFamily="34" charset="0"/>
            <a:cs typeface="Arial" panose="020B0604020202020204" pitchFamily="34" charset="0"/>
          </a:endParaRPr>
        </a:p>
      </dgm:t>
    </dgm:pt>
    <dgm:pt modelId="{F01704D5-0B02-44AC-8879-22089C435E06}" type="sibTrans" cxnId="{8E0578B4-E404-4238-A7B8-AABD9C02B7AD}">
      <dgm:prSet/>
      <dgm:spPr/>
      <dgm:t>
        <a:bodyPr/>
        <a:lstStyle/>
        <a:p>
          <a:endParaRPr lang="en-US">
            <a:latin typeface="Arial" panose="020B0604020202020204" pitchFamily="34" charset="0"/>
            <a:cs typeface="Arial" panose="020B0604020202020204" pitchFamily="34" charset="0"/>
          </a:endParaRPr>
        </a:p>
      </dgm:t>
    </dgm:pt>
    <dgm:pt modelId="{28C7DCB9-D571-4023-8F3B-0CB0D41B7A84}">
      <dgm:prSet phldrT="[Text]" phldr="0" custT="1"/>
      <dgm:spPr/>
      <dgm:t>
        <a:bodyPr/>
        <a:lstStyle/>
        <a:p>
          <a:r>
            <a:rPr lang="en-US" sz="1200">
              <a:latin typeface="Arial" panose="020B0604020202020204" pitchFamily="34" charset="0"/>
              <a:cs typeface="Arial" panose="020B0604020202020204" pitchFamily="34" charset="0"/>
            </a:rPr>
            <a:t>Assessment scheduling and coordination</a:t>
          </a:r>
        </a:p>
      </dgm:t>
    </dgm:pt>
    <dgm:pt modelId="{F06EF3ED-B59B-4DDD-8389-299593A51767}" type="parTrans" cxnId="{065A23DE-A815-43D0-9D3F-655ADB92DEC6}">
      <dgm:prSet/>
      <dgm:spPr/>
      <dgm:t>
        <a:bodyPr/>
        <a:lstStyle/>
        <a:p>
          <a:endParaRPr lang="en-US">
            <a:latin typeface="Arial" panose="020B0604020202020204" pitchFamily="34" charset="0"/>
            <a:cs typeface="Arial" panose="020B0604020202020204" pitchFamily="34" charset="0"/>
          </a:endParaRPr>
        </a:p>
      </dgm:t>
    </dgm:pt>
    <dgm:pt modelId="{F19711D5-B4BE-4FCB-8C65-8F2145D62EA3}" type="sibTrans" cxnId="{065A23DE-A815-43D0-9D3F-655ADB92DEC6}">
      <dgm:prSet/>
      <dgm:spPr/>
      <dgm:t>
        <a:bodyPr/>
        <a:lstStyle/>
        <a:p>
          <a:endParaRPr lang="en-US">
            <a:latin typeface="Arial" panose="020B0604020202020204" pitchFamily="34" charset="0"/>
            <a:cs typeface="Arial" panose="020B0604020202020204" pitchFamily="34" charset="0"/>
          </a:endParaRPr>
        </a:p>
      </dgm:t>
    </dgm:pt>
    <dgm:pt modelId="{C931F01C-F333-4771-B4CB-066EBFA8B9A7}">
      <dgm:prSet phldrT="[Text]" phldr="0" custT="1"/>
      <dgm:spPr/>
      <dgm:t>
        <a:bodyPr/>
        <a:lstStyle/>
        <a:p>
          <a:r>
            <a:rPr lang="en-US" sz="1200">
              <a:latin typeface="Arial" panose="020B0604020202020204" pitchFamily="34" charset="0"/>
              <a:cs typeface="Arial" panose="020B0604020202020204" pitchFamily="34" charset="0"/>
            </a:rPr>
            <a:t>Customer issue resolution</a:t>
          </a:r>
        </a:p>
      </dgm:t>
    </dgm:pt>
    <dgm:pt modelId="{A45F971B-FE23-4ABC-AC55-CCB9E3A13DEB}" type="parTrans" cxnId="{7ABC3EA4-71AB-4DE0-A9DE-3181B675BA4A}">
      <dgm:prSet/>
      <dgm:spPr/>
      <dgm:t>
        <a:bodyPr/>
        <a:lstStyle/>
        <a:p>
          <a:endParaRPr lang="en-US">
            <a:latin typeface="Arial" panose="020B0604020202020204" pitchFamily="34" charset="0"/>
            <a:cs typeface="Arial" panose="020B0604020202020204" pitchFamily="34" charset="0"/>
          </a:endParaRPr>
        </a:p>
      </dgm:t>
    </dgm:pt>
    <dgm:pt modelId="{C7FA8CAF-586A-4476-8E30-19BD0366C7C3}" type="sibTrans" cxnId="{7ABC3EA4-71AB-4DE0-A9DE-3181B675BA4A}">
      <dgm:prSet/>
      <dgm:spPr/>
      <dgm:t>
        <a:bodyPr/>
        <a:lstStyle/>
        <a:p>
          <a:endParaRPr lang="en-US">
            <a:latin typeface="Arial" panose="020B0604020202020204" pitchFamily="34" charset="0"/>
            <a:cs typeface="Arial" panose="020B0604020202020204" pitchFamily="34" charset="0"/>
          </a:endParaRPr>
        </a:p>
      </dgm:t>
    </dgm:pt>
    <dgm:pt modelId="{E5BB1B02-8A13-4B30-ACC8-0E941D7B90CC}">
      <dgm:prSet phldrT="[Text]" phldr="0" custT="1"/>
      <dgm:spPr/>
      <dgm:t>
        <a:bodyPr/>
        <a:lstStyle/>
        <a:p>
          <a:r>
            <a:rPr lang="en-US" sz="1200">
              <a:latin typeface="Arial" panose="020B0604020202020204" pitchFamily="34" charset="0"/>
              <a:cs typeface="Arial" panose="020B0604020202020204" pitchFamily="34" charset="0"/>
            </a:rPr>
            <a:t>eSuite troubleshooting and user support</a:t>
          </a:r>
        </a:p>
      </dgm:t>
    </dgm:pt>
    <dgm:pt modelId="{5DE69AE4-F572-41AF-AE25-C07515A369A5}" type="parTrans" cxnId="{84CE288E-A449-4263-83A7-94B77570AFFE}">
      <dgm:prSet/>
      <dgm:spPr/>
      <dgm:t>
        <a:bodyPr/>
        <a:lstStyle/>
        <a:p>
          <a:endParaRPr lang="en-US">
            <a:latin typeface="Arial" panose="020B0604020202020204" pitchFamily="34" charset="0"/>
            <a:cs typeface="Arial" panose="020B0604020202020204" pitchFamily="34" charset="0"/>
          </a:endParaRPr>
        </a:p>
      </dgm:t>
    </dgm:pt>
    <dgm:pt modelId="{66D4E9E8-040E-4F95-9137-667B66192F53}" type="sibTrans" cxnId="{84CE288E-A449-4263-83A7-94B77570AFFE}">
      <dgm:prSet/>
      <dgm:spPr/>
      <dgm:t>
        <a:bodyPr/>
        <a:lstStyle/>
        <a:p>
          <a:endParaRPr lang="en-US">
            <a:latin typeface="Arial" panose="020B0604020202020204" pitchFamily="34" charset="0"/>
            <a:cs typeface="Arial" panose="020B0604020202020204" pitchFamily="34" charset="0"/>
          </a:endParaRPr>
        </a:p>
      </dgm:t>
    </dgm:pt>
    <dgm:pt modelId="{44C088A7-55DC-4A53-813F-C336B80F0797}">
      <dgm:prSet phldrT="[Text]" phldr="0" custT="1"/>
      <dgm:spPr/>
      <dgm:t>
        <a:bodyPr/>
        <a:lstStyle/>
        <a:p>
          <a:r>
            <a:rPr lang="en-US" sz="1200">
              <a:latin typeface="Arial" panose="020B0604020202020204" pitchFamily="34" charset="0"/>
              <a:cs typeface="Arial" panose="020B0604020202020204" pitchFamily="34" charset="0"/>
            </a:rPr>
            <a:t>eSuite troubleshooting and user support</a:t>
          </a:r>
        </a:p>
      </dgm:t>
    </dgm:pt>
    <dgm:pt modelId="{25DCAB16-190D-4C07-89C9-334741224E27}" type="parTrans" cxnId="{A15E30A3-7FAD-4D73-B3BF-5DD9462C6681}">
      <dgm:prSet/>
      <dgm:spPr/>
      <dgm:t>
        <a:bodyPr/>
        <a:lstStyle/>
        <a:p>
          <a:endParaRPr lang="en-US">
            <a:latin typeface="Arial" panose="020B0604020202020204" pitchFamily="34" charset="0"/>
            <a:cs typeface="Arial" panose="020B0604020202020204" pitchFamily="34" charset="0"/>
          </a:endParaRPr>
        </a:p>
      </dgm:t>
    </dgm:pt>
    <dgm:pt modelId="{B6FC6565-7560-4135-AB50-1541B9CEB834}" type="sibTrans" cxnId="{A15E30A3-7FAD-4D73-B3BF-5DD9462C6681}">
      <dgm:prSet/>
      <dgm:spPr/>
      <dgm:t>
        <a:bodyPr/>
        <a:lstStyle/>
        <a:p>
          <a:endParaRPr lang="en-US">
            <a:latin typeface="Arial" panose="020B0604020202020204" pitchFamily="34" charset="0"/>
            <a:cs typeface="Arial" panose="020B0604020202020204" pitchFamily="34" charset="0"/>
          </a:endParaRPr>
        </a:p>
      </dgm:t>
    </dgm:pt>
    <dgm:pt modelId="{CD651642-0DF5-41C6-859D-E30E3D4CE6A9}">
      <dgm:prSet phldrT="[Text]" phldr="0" custT="1"/>
      <dgm:spPr/>
      <dgm:t>
        <a:bodyPr/>
        <a:lstStyle/>
        <a:p>
          <a:r>
            <a:rPr lang="en-US" sz="1200">
              <a:latin typeface="Arial" panose="020B0604020202020204" pitchFamily="34" charset="0"/>
              <a:cs typeface="Arial" panose="020B0604020202020204" pitchFamily="34" charset="0"/>
            </a:rPr>
            <a:t>Quality assurance and compliance with program standards and specifications</a:t>
          </a:r>
        </a:p>
      </dgm:t>
    </dgm:pt>
    <dgm:pt modelId="{B868FA43-3582-456F-BA26-A473F4D900F0}" type="parTrans" cxnId="{BE64327B-9B6D-420E-97FC-A11BAD6EDCF1}">
      <dgm:prSet/>
      <dgm:spPr/>
      <dgm:t>
        <a:bodyPr/>
        <a:lstStyle/>
        <a:p>
          <a:endParaRPr lang="en-US">
            <a:latin typeface="Arial" panose="020B0604020202020204" pitchFamily="34" charset="0"/>
            <a:cs typeface="Arial" panose="020B0604020202020204" pitchFamily="34" charset="0"/>
          </a:endParaRPr>
        </a:p>
      </dgm:t>
    </dgm:pt>
    <dgm:pt modelId="{7B30EE5A-A0B0-4587-B694-91EE3F5A5845}" type="sibTrans" cxnId="{BE64327B-9B6D-420E-97FC-A11BAD6EDCF1}">
      <dgm:prSet/>
      <dgm:spPr/>
      <dgm:t>
        <a:bodyPr/>
        <a:lstStyle/>
        <a:p>
          <a:endParaRPr lang="en-US">
            <a:latin typeface="Arial" panose="020B0604020202020204" pitchFamily="34" charset="0"/>
            <a:cs typeface="Arial" panose="020B0604020202020204" pitchFamily="34" charset="0"/>
          </a:endParaRPr>
        </a:p>
      </dgm:t>
    </dgm:pt>
    <dgm:pt modelId="{6BAD167D-2E4B-4F5C-B72F-8ED83626BB0D}">
      <dgm:prSet phldrT="[Text]" phldr="0" custT="1"/>
      <dgm:spPr/>
      <dgm:t>
        <a:bodyPr/>
        <a:lstStyle/>
        <a:p>
          <a:r>
            <a:rPr lang="en-US" sz="1200">
              <a:latin typeface="Arial" panose="020B0604020202020204" pitchFamily="34" charset="0"/>
              <a:cs typeface="Arial" panose="020B0604020202020204" pitchFamily="34" charset="0"/>
            </a:rPr>
            <a:t>Appliance retrofit project support</a:t>
          </a:r>
        </a:p>
      </dgm:t>
    </dgm:pt>
    <dgm:pt modelId="{6F69AE74-6EC3-4786-848B-172C9C7CFC92}" type="parTrans" cxnId="{E57B98B6-8596-4E80-9518-104112E22E02}">
      <dgm:prSet/>
      <dgm:spPr/>
      <dgm:t>
        <a:bodyPr/>
        <a:lstStyle/>
        <a:p>
          <a:endParaRPr lang="en-US">
            <a:latin typeface="Arial" panose="020B0604020202020204" pitchFamily="34" charset="0"/>
            <a:cs typeface="Arial" panose="020B0604020202020204" pitchFamily="34" charset="0"/>
          </a:endParaRPr>
        </a:p>
      </dgm:t>
    </dgm:pt>
    <dgm:pt modelId="{B543E25A-9AF7-4332-86F1-D2D57E44894E}" type="sibTrans" cxnId="{E57B98B6-8596-4E80-9518-104112E22E02}">
      <dgm:prSet/>
      <dgm:spPr/>
      <dgm:t>
        <a:bodyPr/>
        <a:lstStyle/>
        <a:p>
          <a:endParaRPr lang="en-US">
            <a:latin typeface="Arial" panose="020B0604020202020204" pitchFamily="34" charset="0"/>
            <a:cs typeface="Arial" panose="020B0604020202020204" pitchFamily="34" charset="0"/>
          </a:endParaRPr>
        </a:p>
      </dgm:t>
    </dgm:pt>
    <dgm:pt modelId="{46CCC28D-FDF6-4090-9274-39A999DA2031}">
      <dgm:prSet phldrT="[Text]" phldr="0" custT="1"/>
      <dgm:spPr/>
      <dgm:t>
        <a:bodyPr/>
        <a:lstStyle/>
        <a:p>
          <a:r>
            <a:rPr lang="en-US" sz="1200">
              <a:latin typeface="Arial" panose="020B0604020202020204" pitchFamily="34" charset="0"/>
              <a:cs typeface="Arial" panose="020B0604020202020204" pitchFamily="34" charset="0"/>
            </a:rPr>
            <a:t>Weatherization retrofit project support</a:t>
          </a:r>
        </a:p>
      </dgm:t>
    </dgm:pt>
    <dgm:pt modelId="{1638B3E9-B6CD-412A-A3F9-C07360795264}" type="parTrans" cxnId="{5CB919D5-EFD5-48F6-9C7D-B7306BFC3321}">
      <dgm:prSet/>
      <dgm:spPr/>
      <dgm:t>
        <a:bodyPr/>
        <a:lstStyle/>
        <a:p>
          <a:endParaRPr lang="en-US">
            <a:latin typeface="Arial" panose="020B0604020202020204" pitchFamily="34" charset="0"/>
            <a:cs typeface="Arial" panose="020B0604020202020204" pitchFamily="34" charset="0"/>
          </a:endParaRPr>
        </a:p>
      </dgm:t>
    </dgm:pt>
    <dgm:pt modelId="{6009281B-59D7-4CE0-9CE8-FBF78F11B664}" type="sibTrans" cxnId="{5CB919D5-EFD5-48F6-9C7D-B7306BFC3321}">
      <dgm:prSet/>
      <dgm:spPr/>
      <dgm:t>
        <a:bodyPr/>
        <a:lstStyle/>
        <a:p>
          <a:endParaRPr lang="en-US">
            <a:latin typeface="Arial" panose="020B0604020202020204" pitchFamily="34" charset="0"/>
            <a:cs typeface="Arial" panose="020B0604020202020204" pitchFamily="34" charset="0"/>
          </a:endParaRPr>
        </a:p>
      </dgm:t>
    </dgm:pt>
    <dgm:pt modelId="{91309EC8-8898-4D4F-A319-D162848A0A2E}">
      <dgm:prSet phldrT="[Text]" phldr="0" custT="1"/>
      <dgm:spPr/>
      <dgm:t>
        <a:bodyPr/>
        <a:lstStyle/>
        <a:p>
          <a:r>
            <a:rPr lang="en-US" sz="1200">
              <a:latin typeface="Arial" panose="020B0604020202020204" pitchFamily="34" charset="0"/>
              <a:cs typeface="Arial" panose="020B0604020202020204" pitchFamily="34" charset="0"/>
            </a:rPr>
            <a:t>Application intake and processing</a:t>
          </a:r>
        </a:p>
      </dgm:t>
    </dgm:pt>
    <dgm:pt modelId="{7F4E75DE-9EA3-4A14-9B99-C1A2B273F3D2}" type="parTrans" cxnId="{56291BF3-4AF6-435A-8FE9-2F17C72CD993}">
      <dgm:prSet/>
      <dgm:spPr/>
      <dgm:t>
        <a:bodyPr/>
        <a:lstStyle/>
        <a:p>
          <a:endParaRPr lang="en-US">
            <a:latin typeface="Arial" panose="020B0604020202020204" pitchFamily="34" charset="0"/>
            <a:cs typeface="Arial" panose="020B0604020202020204" pitchFamily="34" charset="0"/>
          </a:endParaRPr>
        </a:p>
      </dgm:t>
    </dgm:pt>
    <dgm:pt modelId="{491D79D7-C846-48E1-9820-08FA24A4DB08}" type="sibTrans" cxnId="{56291BF3-4AF6-435A-8FE9-2F17C72CD993}">
      <dgm:prSet/>
      <dgm:spPr/>
      <dgm:t>
        <a:bodyPr/>
        <a:lstStyle/>
        <a:p>
          <a:endParaRPr lang="en-US">
            <a:latin typeface="Arial" panose="020B0604020202020204" pitchFamily="34" charset="0"/>
            <a:cs typeface="Arial" panose="020B0604020202020204" pitchFamily="34" charset="0"/>
          </a:endParaRPr>
        </a:p>
      </dgm:t>
    </dgm:pt>
    <dgm:pt modelId="{4390C2B1-8700-4201-B747-1A95D937693E}">
      <dgm:prSet phldrT="[Text]" phldr="0" custT="1"/>
      <dgm:spPr/>
      <dgm:t>
        <a:bodyPr/>
        <a:lstStyle/>
        <a:p>
          <a:r>
            <a:rPr lang="en-US" sz="1200">
              <a:latin typeface="Arial" panose="020B0604020202020204" pitchFamily="34" charset="0"/>
              <a:cs typeface="Arial" panose="020B0604020202020204" pitchFamily="34" charset="0"/>
            </a:rPr>
            <a:t>Outreach and marketing materials</a:t>
          </a:r>
        </a:p>
      </dgm:t>
    </dgm:pt>
    <dgm:pt modelId="{16BF51B2-C867-43E0-AB85-A67E3D83C9C1}" type="parTrans" cxnId="{413E8CF5-00FB-47A9-A8C2-8D949DD0AE4E}">
      <dgm:prSet/>
      <dgm:spPr/>
      <dgm:t>
        <a:bodyPr/>
        <a:lstStyle/>
        <a:p>
          <a:endParaRPr lang="en-US">
            <a:latin typeface="Arial" panose="020B0604020202020204" pitchFamily="34" charset="0"/>
            <a:cs typeface="Arial" panose="020B0604020202020204" pitchFamily="34" charset="0"/>
          </a:endParaRPr>
        </a:p>
      </dgm:t>
    </dgm:pt>
    <dgm:pt modelId="{70B1EE1F-6097-4208-A27C-E94BBC967BB9}" type="sibTrans" cxnId="{413E8CF5-00FB-47A9-A8C2-8D949DD0AE4E}">
      <dgm:prSet/>
      <dgm:spPr/>
      <dgm:t>
        <a:bodyPr/>
        <a:lstStyle/>
        <a:p>
          <a:endParaRPr lang="en-US">
            <a:latin typeface="Arial" panose="020B0604020202020204" pitchFamily="34" charset="0"/>
            <a:cs typeface="Arial" panose="020B0604020202020204" pitchFamily="34" charset="0"/>
          </a:endParaRPr>
        </a:p>
      </dgm:t>
    </dgm:pt>
    <dgm:pt modelId="{400C0A7B-11FD-4838-A493-82C454DAE85D}">
      <dgm:prSet phldrT="[Text]" phldr="0" custT="1"/>
      <dgm:spPr/>
      <dgm:t>
        <a:bodyPr/>
        <a:lstStyle/>
        <a:p>
          <a:r>
            <a:rPr lang="en-US" sz="1200">
              <a:latin typeface="Arial" panose="020B0604020202020204" pitchFamily="34" charset="0"/>
              <a:cs typeface="Arial" panose="020B0604020202020204" pitchFamily="34" charset="0"/>
            </a:rPr>
            <a:t>Assessments &amp; inspections</a:t>
          </a:r>
        </a:p>
      </dgm:t>
    </dgm:pt>
    <dgm:pt modelId="{5A1CF682-5442-4CA1-80A4-37673526675C}" type="parTrans" cxnId="{8E19519A-E0B4-430A-A0F5-E15D78483E1D}">
      <dgm:prSet/>
      <dgm:spPr/>
      <dgm:t>
        <a:bodyPr/>
        <a:lstStyle/>
        <a:p>
          <a:endParaRPr lang="en-US"/>
        </a:p>
      </dgm:t>
    </dgm:pt>
    <dgm:pt modelId="{25AA5244-9342-4F22-B418-B83B9BCE83AA}" type="sibTrans" cxnId="{8E19519A-E0B4-430A-A0F5-E15D78483E1D}">
      <dgm:prSet/>
      <dgm:spPr/>
      <dgm:t>
        <a:bodyPr/>
        <a:lstStyle/>
        <a:p>
          <a:endParaRPr lang="en-US"/>
        </a:p>
      </dgm:t>
    </dgm:pt>
    <dgm:pt modelId="{8BF14E5A-60F7-4C1A-907F-460A2465AD35}">
      <dgm:prSet phldrT="[Text]" phldr="0" custT="1"/>
      <dgm:spPr/>
      <dgm:t>
        <a:bodyPr/>
        <a:lstStyle/>
        <a:p>
          <a:r>
            <a:rPr lang="en-US" sz="1200">
              <a:latin typeface="Arial" panose="020B0604020202020204" pitchFamily="34" charset="0"/>
              <a:cs typeface="Arial" panose="020B0604020202020204" pitchFamily="34" charset="0"/>
            </a:rPr>
            <a:t>Onboarding and in-field training</a:t>
          </a:r>
        </a:p>
      </dgm:t>
    </dgm:pt>
    <dgm:pt modelId="{132B47C5-AB5D-4275-A9E0-5D89740C32B5}" type="parTrans" cxnId="{DBE25774-592A-4D0F-AE36-B7F927458D07}">
      <dgm:prSet/>
      <dgm:spPr/>
      <dgm:t>
        <a:bodyPr/>
        <a:lstStyle/>
        <a:p>
          <a:endParaRPr lang="en-US"/>
        </a:p>
      </dgm:t>
    </dgm:pt>
    <dgm:pt modelId="{DD197185-C61B-4368-91F4-FB19FE2BA516}" type="sibTrans" cxnId="{DBE25774-592A-4D0F-AE36-B7F927458D07}">
      <dgm:prSet/>
      <dgm:spPr/>
      <dgm:t>
        <a:bodyPr/>
        <a:lstStyle/>
        <a:p>
          <a:endParaRPr lang="en-US"/>
        </a:p>
      </dgm:t>
    </dgm:pt>
    <dgm:pt modelId="{DAB1D8CE-67C4-4E43-9223-EAEA01DE8AD3}" type="pres">
      <dgm:prSet presAssocID="{81743A80-7053-4D4C-AFFE-6E8AEBBE4F46}" presName="Name0" presStyleCnt="0">
        <dgm:presLayoutVars>
          <dgm:chMax/>
          <dgm:chPref val="3"/>
          <dgm:dir/>
          <dgm:animOne val="branch"/>
          <dgm:animLvl val="lvl"/>
        </dgm:presLayoutVars>
      </dgm:prSet>
      <dgm:spPr/>
    </dgm:pt>
    <dgm:pt modelId="{D53C2E33-9F15-41F4-A89F-74E34ADBA27E}" type="pres">
      <dgm:prSet presAssocID="{ECAEF11E-EA58-40DA-A7BA-9DFACF7F4CF2}" presName="composite" presStyleCnt="0"/>
      <dgm:spPr/>
    </dgm:pt>
    <dgm:pt modelId="{FF82313F-9A3A-4654-B7C6-CF5ED182B93F}" type="pres">
      <dgm:prSet presAssocID="{ECAEF11E-EA58-40DA-A7BA-9DFACF7F4CF2}" presName="FirstChild" presStyleLbl="revTx" presStyleIdx="0" presStyleCnt="4">
        <dgm:presLayoutVars>
          <dgm:chMax val="0"/>
          <dgm:chPref val="0"/>
          <dgm:bulletEnabled val="1"/>
        </dgm:presLayoutVars>
      </dgm:prSet>
      <dgm:spPr/>
    </dgm:pt>
    <dgm:pt modelId="{1DA8F55C-9299-4313-B6F8-4D77814E2760}" type="pres">
      <dgm:prSet presAssocID="{ECAEF11E-EA58-40DA-A7BA-9DFACF7F4CF2}" presName="Parent" presStyleLbl="alignNode1" presStyleIdx="0" presStyleCnt="2">
        <dgm:presLayoutVars>
          <dgm:chMax val="3"/>
          <dgm:chPref val="3"/>
          <dgm:bulletEnabled val="1"/>
        </dgm:presLayoutVars>
      </dgm:prSet>
      <dgm:spPr/>
    </dgm:pt>
    <dgm:pt modelId="{FEF4F706-0248-4447-B8B6-A7CDE57416C4}" type="pres">
      <dgm:prSet presAssocID="{ECAEF11E-EA58-40DA-A7BA-9DFACF7F4CF2}" presName="Accent" presStyleLbl="parChTrans1D1" presStyleIdx="0" presStyleCnt="2"/>
      <dgm:spPr/>
    </dgm:pt>
    <dgm:pt modelId="{B932D40E-BC9D-478C-9034-94BEC9519BE5}" type="pres">
      <dgm:prSet presAssocID="{ECAEF11E-EA58-40DA-A7BA-9DFACF7F4CF2}" presName="Child" presStyleLbl="revTx" presStyleIdx="1" presStyleCnt="4">
        <dgm:presLayoutVars>
          <dgm:chMax val="0"/>
          <dgm:chPref val="0"/>
          <dgm:bulletEnabled val="1"/>
        </dgm:presLayoutVars>
      </dgm:prSet>
      <dgm:spPr/>
    </dgm:pt>
    <dgm:pt modelId="{F78C33C2-B1E6-4AD5-B7E1-AF50D415997E}" type="pres">
      <dgm:prSet presAssocID="{4E679A3A-5F0E-45D0-9987-3D07B8341592}" presName="sibTrans" presStyleCnt="0"/>
      <dgm:spPr/>
    </dgm:pt>
    <dgm:pt modelId="{3DFF665F-7036-4BBA-8D95-9452A62E59C3}" type="pres">
      <dgm:prSet presAssocID="{F98BB3EE-8B2B-4776-85C5-DF000A23DA55}" presName="composite" presStyleCnt="0"/>
      <dgm:spPr/>
    </dgm:pt>
    <dgm:pt modelId="{39BAED9F-D40B-4E2C-B4B6-69CAD62A8B31}" type="pres">
      <dgm:prSet presAssocID="{F98BB3EE-8B2B-4776-85C5-DF000A23DA55}" presName="FirstChild" presStyleLbl="revTx" presStyleIdx="2" presStyleCnt="4">
        <dgm:presLayoutVars>
          <dgm:chMax val="0"/>
          <dgm:chPref val="0"/>
          <dgm:bulletEnabled val="1"/>
        </dgm:presLayoutVars>
      </dgm:prSet>
      <dgm:spPr/>
    </dgm:pt>
    <dgm:pt modelId="{6DDD5B02-21BB-46C4-A618-227842E66CDF}" type="pres">
      <dgm:prSet presAssocID="{F98BB3EE-8B2B-4776-85C5-DF000A23DA55}" presName="Parent" presStyleLbl="alignNode1" presStyleIdx="1" presStyleCnt="2">
        <dgm:presLayoutVars>
          <dgm:chMax val="3"/>
          <dgm:chPref val="3"/>
          <dgm:bulletEnabled val="1"/>
        </dgm:presLayoutVars>
      </dgm:prSet>
      <dgm:spPr/>
    </dgm:pt>
    <dgm:pt modelId="{12E281FD-A764-4BCA-B4DA-B993CDBAD8E2}" type="pres">
      <dgm:prSet presAssocID="{F98BB3EE-8B2B-4776-85C5-DF000A23DA55}" presName="Accent" presStyleLbl="parChTrans1D1" presStyleIdx="1" presStyleCnt="2"/>
      <dgm:spPr/>
    </dgm:pt>
    <dgm:pt modelId="{A060C72A-9DA0-4DE2-A8F7-6A3666682153}" type="pres">
      <dgm:prSet presAssocID="{F98BB3EE-8B2B-4776-85C5-DF000A23DA55}" presName="Child" presStyleLbl="revTx" presStyleIdx="3" presStyleCnt="4">
        <dgm:presLayoutVars>
          <dgm:chMax val="0"/>
          <dgm:chPref val="0"/>
          <dgm:bulletEnabled val="1"/>
        </dgm:presLayoutVars>
      </dgm:prSet>
      <dgm:spPr/>
    </dgm:pt>
  </dgm:ptLst>
  <dgm:cxnLst>
    <dgm:cxn modelId="{34437502-E94B-4823-9541-974046A0D217}" type="presOf" srcId="{F98BB3EE-8B2B-4776-85C5-DF000A23DA55}" destId="{6DDD5B02-21BB-46C4-A618-227842E66CDF}" srcOrd="0" destOrd="0" presId="urn:microsoft.com/office/officeart/2011/layout/TabList"/>
    <dgm:cxn modelId="{055BAF09-AE68-4569-AFCF-A697E23BE96F}" type="presOf" srcId="{9E6E8BD2-3714-4C1C-A933-07ED50A7BCBD}" destId="{B932D40E-BC9D-478C-9034-94BEC9519BE5}" srcOrd="0" destOrd="0" presId="urn:microsoft.com/office/officeart/2011/layout/TabList"/>
    <dgm:cxn modelId="{C848E50D-DDA5-457A-9577-480AA7E0E5C7}" type="presOf" srcId="{4390C2B1-8700-4201-B747-1A95D937693E}" destId="{A060C72A-9DA0-4DE2-A8F7-6A3666682153}" srcOrd="0" destOrd="1" presId="urn:microsoft.com/office/officeart/2011/layout/TabList"/>
    <dgm:cxn modelId="{889C9416-B777-45A5-A0F4-87E80CEDA5A7}" type="presOf" srcId="{400C0A7B-11FD-4838-A493-82C454DAE85D}" destId="{A060C72A-9DA0-4DE2-A8F7-6A3666682153}" srcOrd="0" destOrd="3" presId="urn:microsoft.com/office/officeart/2011/layout/TabList"/>
    <dgm:cxn modelId="{BA53D61A-6274-40BA-AC84-EDF87A3BCD61}" type="presOf" srcId="{8BF14E5A-60F7-4C1A-907F-460A2465AD35}" destId="{A060C72A-9DA0-4DE2-A8F7-6A3666682153}" srcOrd="0" destOrd="2" presId="urn:microsoft.com/office/officeart/2011/layout/TabList"/>
    <dgm:cxn modelId="{3FA74F1F-4E1F-46CF-9735-8F65A5BB4E3C}" type="presOf" srcId="{28C7DCB9-D571-4023-8F3B-0CB0D41B7A84}" destId="{B932D40E-BC9D-478C-9034-94BEC9519BE5}" srcOrd="0" destOrd="2" presId="urn:microsoft.com/office/officeart/2011/layout/TabList"/>
    <dgm:cxn modelId="{6CE92833-1B69-41E2-AB71-F0E12254E40D}" type="presOf" srcId="{CD651642-0DF5-41C6-859D-E30E3D4CE6A9}" destId="{A060C72A-9DA0-4DE2-A8F7-6A3666682153}" srcOrd="0" destOrd="6" presId="urn:microsoft.com/office/officeart/2011/layout/TabList"/>
    <dgm:cxn modelId="{9B3DE938-32CE-42C7-B359-D9C19EE696AE}" type="presOf" srcId="{E5BB1B02-8A13-4B30-ACC8-0E941D7B90CC}" destId="{A060C72A-9DA0-4DE2-A8F7-6A3666682153}" srcOrd="0" destOrd="5" presId="urn:microsoft.com/office/officeart/2011/layout/TabList"/>
    <dgm:cxn modelId="{DFE97D3B-A2C6-4AC1-9082-8492410C75D1}" type="presOf" srcId="{A845D4F5-7F50-46BB-901E-51F6655DE540}" destId="{39BAED9F-D40B-4E2C-B4B6-69CAD62A8B31}" srcOrd="0" destOrd="0" presId="urn:microsoft.com/office/officeart/2011/layout/TabList"/>
    <dgm:cxn modelId="{A568F459-AD8F-478E-BDD4-A45B1AB4AD56}" srcId="{F98BB3EE-8B2B-4776-85C5-DF000A23DA55}" destId="{A845D4F5-7F50-46BB-901E-51F6655DE540}" srcOrd="0" destOrd="0" parTransId="{B1BB6216-9B51-4FE3-9B73-C8EDD4CD1977}" sibTransId="{5F39DB43-3315-41F2-B555-69BE87807FD9}"/>
    <dgm:cxn modelId="{DBE25774-592A-4D0F-AE36-B7F927458D07}" srcId="{00B17EDF-E3EC-4580-B16D-33A3A508D237}" destId="{8BF14E5A-60F7-4C1A-907F-460A2465AD35}" srcOrd="1" destOrd="0" parTransId="{132B47C5-AB5D-4275-A9E0-5D89740C32B5}" sibTransId="{DD197185-C61B-4368-91F4-FB19FE2BA516}"/>
    <dgm:cxn modelId="{A161F779-6251-4506-B9A8-FA0B4666E381}" type="presOf" srcId="{00B17EDF-E3EC-4580-B16D-33A3A508D237}" destId="{A060C72A-9DA0-4DE2-A8F7-6A3666682153}" srcOrd="0" destOrd="0" presId="urn:microsoft.com/office/officeart/2011/layout/TabList"/>
    <dgm:cxn modelId="{BE64327B-9B6D-420E-97FC-A11BAD6EDCF1}" srcId="{00B17EDF-E3EC-4580-B16D-33A3A508D237}" destId="{CD651642-0DF5-41C6-859D-E30E3D4CE6A9}" srcOrd="5" destOrd="0" parTransId="{B868FA43-3582-456F-BA26-A473F4D900F0}" sibTransId="{7B30EE5A-A0B0-4587-B694-91EE3F5A5845}"/>
    <dgm:cxn modelId="{FB109F7B-02E8-4555-9C04-7F262F43F223}" type="presOf" srcId="{91309EC8-8898-4D4F-A319-D162848A0A2E}" destId="{B932D40E-BC9D-478C-9034-94BEC9519BE5}" srcOrd="0" destOrd="1" presId="urn:microsoft.com/office/officeart/2011/layout/TabList"/>
    <dgm:cxn modelId="{A9408E88-7521-42C6-A3EC-C8A91EEE973B}" srcId="{ECAEF11E-EA58-40DA-A7BA-9DFACF7F4CF2}" destId="{9E6E8BD2-3714-4C1C-A933-07ED50A7BCBD}" srcOrd="1" destOrd="0" parTransId="{C0FEB078-A258-44DE-B771-81870276E0AA}" sibTransId="{B08FD4AA-DCE9-4C70-953C-0FDA6BF70688}"/>
    <dgm:cxn modelId="{A142668C-C8D3-4C54-A60F-562C294BBC46}" type="presOf" srcId="{02B2F220-A286-42E4-8879-73D603E2AFF8}" destId="{FF82313F-9A3A-4654-B7C6-CF5ED182B93F}" srcOrd="0" destOrd="0" presId="urn:microsoft.com/office/officeart/2011/layout/TabList"/>
    <dgm:cxn modelId="{84CE288E-A449-4263-83A7-94B77570AFFE}" srcId="{00B17EDF-E3EC-4580-B16D-33A3A508D237}" destId="{E5BB1B02-8A13-4B30-ACC8-0E941D7B90CC}" srcOrd="4" destOrd="0" parTransId="{5DE69AE4-F572-41AF-AE25-C07515A369A5}" sibTransId="{66D4E9E8-040E-4F95-9137-667B66192F53}"/>
    <dgm:cxn modelId="{123BD08F-3F9D-461D-990F-0FBD23D73995}" type="presOf" srcId="{46CCC28D-FDF6-4090-9274-39A999DA2031}" destId="{A060C72A-9DA0-4DE2-A8F7-6A3666682153}" srcOrd="0" destOrd="4" presId="urn:microsoft.com/office/officeart/2011/layout/TabList"/>
    <dgm:cxn modelId="{F513A690-64A4-4609-B21B-2FF879747ADB}" type="presOf" srcId="{44C088A7-55DC-4A53-813F-C336B80F0797}" destId="{B932D40E-BC9D-478C-9034-94BEC9519BE5}" srcOrd="0" destOrd="5" presId="urn:microsoft.com/office/officeart/2011/layout/TabList"/>
    <dgm:cxn modelId="{8E19519A-E0B4-430A-A0F5-E15D78483E1D}" srcId="{00B17EDF-E3EC-4580-B16D-33A3A508D237}" destId="{400C0A7B-11FD-4838-A493-82C454DAE85D}" srcOrd="2" destOrd="0" parTransId="{5A1CF682-5442-4CA1-80A4-37673526675C}" sibTransId="{25AA5244-9342-4F22-B418-B83B9BCE83AA}"/>
    <dgm:cxn modelId="{6E6A3EA0-FE6D-4297-B2FA-CD3A6FF8037F}" srcId="{ECAEF11E-EA58-40DA-A7BA-9DFACF7F4CF2}" destId="{02B2F220-A286-42E4-8879-73D603E2AFF8}" srcOrd="0" destOrd="0" parTransId="{C1873827-C394-492B-A0AC-18B4CD16E9C5}" sibTransId="{0CB6EAA4-20D5-42D2-94CC-80A527433639}"/>
    <dgm:cxn modelId="{A15E30A3-7FAD-4D73-B3BF-5DD9462C6681}" srcId="{9E6E8BD2-3714-4C1C-A933-07ED50A7BCBD}" destId="{44C088A7-55DC-4A53-813F-C336B80F0797}" srcOrd="4" destOrd="0" parTransId="{25DCAB16-190D-4C07-89C9-334741224E27}" sibTransId="{B6FC6565-7560-4135-AB50-1541B9CEB834}"/>
    <dgm:cxn modelId="{7ABC3EA4-71AB-4DE0-A9DE-3181B675BA4A}" srcId="{9E6E8BD2-3714-4C1C-A933-07ED50A7BCBD}" destId="{C931F01C-F333-4771-B4CB-066EBFA8B9A7}" srcOrd="3" destOrd="0" parTransId="{A45F971B-FE23-4ABC-AC55-CCB9E3A13DEB}" sibTransId="{C7FA8CAF-586A-4476-8E30-19BD0366C7C3}"/>
    <dgm:cxn modelId="{8E0578B4-E404-4238-A7B8-AABD9C02B7AD}" srcId="{F98BB3EE-8B2B-4776-85C5-DF000A23DA55}" destId="{00B17EDF-E3EC-4580-B16D-33A3A508D237}" srcOrd="1" destOrd="0" parTransId="{2CDF4FC8-FB11-40DD-B64D-F8CAF39F33B6}" sibTransId="{F01704D5-0B02-44AC-8879-22089C435E06}"/>
    <dgm:cxn modelId="{E57B98B6-8596-4E80-9518-104112E22E02}" srcId="{9E6E8BD2-3714-4C1C-A933-07ED50A7BCBD}" destId="{6BAD167D-2E4B-4F5C-B72F-8ED83626BB0D}" srcOrd="2" destOrd="0" parTransId="{6F69AE74-6EC3-4786-848B-172C9C7CFC92}" sibTransId="{B543E25A-9AF7-4332-86F1-D2D57E44894E}"/>
    <dgm:cxn modelId="{C3E5FFBA-AFBD-41AC-ADA3-08A1B8CF98C5}" type="presOf" srcId="{81743A80-7053-4D4C-AFFE-6E8AEBBE4F46}" destId="{DAB1D8CE-67C4-4E43-9223-EAEA01DE8AD3}" srcOrd="0" destOrd="0" presId="urn:microsoft.com/office/officeart/2011/layout/TabList"/>
    <dgm:cxn modelId="{71FCE0C0-A6F5-497A-BCA3-D27DC3254AE9}" type="presOf" srcId="{6BAD167D-2E4B-4F5C-B72F-8ED83626BB0D}" destId="{B932D40E-BC9D-478C-9034-94BEC9519BE5}" srcOrd="0" destOrd="3" presId="urn:microsoft.com/office/officeart/2011/layout/TabList"/>
    <dgm:cxn modelId="{7BA1F0CA-817E-4CFB-B3AD-52942EC88A21}" type="presOf" srcId="{ECAEF11E-EA58-40DA-A7BA-9DFACF7F4CF2}" destId="{1DA8F55C-9299-4313-B6F8-4D77814E2760}" srcOrd="0" destOrd="0" presId="urn:microsoft.com/office/officeart/2011/layout/TabList"/>
    <dgm:cxn modelId="{5CB919D5-EFD5-48F6-9C7D-B7306BFC3321}" srcId="{00B17EDF-E3EC-4580-B16D-33A3A508D237}" destId="{46CCC28D-FDF6-4090-9274-39A999DA2031}" srcOrd="3" destOrd="0" parTransId="{1638B3E9-B6CD-412A-A3F9-C07360795264}" sibTransId="{6009281B-59D7-4CE0-9CE8-FBF78F11B664}"/>
    <dgm:cxn modelId="{065A23DE-A815-43D0-9D3F-655ADB92DEC6}" srcId="{9E6E8BD2-3714-4C1C-A933-07ED50A7BCBD}" destId="{28C7DCB9-D571-4023-8F3B-0CB0D41B7A84}" srcOrd="1" destOrd="0" parTransId="{F06EF3ED-B59B-4DDD-8389-299593A51767}" sibTransId="{F19711D5-B4BE-4FCB-8C65-8F2145D62EA3}"/>
    <dgm:cxn modelId="{2E072BEA-02EB-4AA2-9FD2-88DAE5764DAF}" srcId="{81743A80-7053-4D4C-AFFE-6E8AEBBE4F46}" destId="{F98BB3EE-8B2B-4776-85C5-DF000A23DA55}" srcOrd="1" destOrd="0" parTransId="{B67E2F1B-F5D6-4FFB-A9E0-83DFCF4C770D}" sibTransId="{2D30DCC6-92A0-441B-A1B1-6508FE37FBC1}"/>
    <dgm:cxn modelId="{56291BF3-4AF6-435A-8FE9-2F17C72CD993}" srcId="{9E6E8BD2-3714-4C1C-A933-07ED50A7BCBD}" destId="{91309EC8-8898-4D4F-A319-D162848A0A2E}" srcOrd="0" destOrd="0" parTransId="{7F4E75DE-9EA3-4A14-9B99-C1A2B273F3D2}" sibTransId="{491D79D7-C846-48E1-9820-08FA24A4DB08}"/>
    <dgm:cxn modelId="{413E8CF5-00FB-47A9-A8C2-8D949DD0AE4E}" srcId="{00B17EDF-E3EC-4580-B16D-33A3A508D237}" destId="{4390C2B1-8700-4201-B747-1A95D937693E}" srcOrd="0" destOrd="0" parTransId="{16BF51B2-C867-43E0-AB85-A67E3D83C9C1}" sibTransId="{70B1EE1F-6097-4208-A27C-E94BBC967BB9}"/>
    <dgm:cxn modelId="{D3B511FB-5089-4364-A0EB-BFC165F1256E}" srcId="{81743A80-7053-4D4C-AFFE-6E8AEBBE4F46}" destId="{ECAEF11E-EA58-40DA-A7BA-9DFACF7F4CF2}" srcOrd="0" destOrd="0" parTransId="{B4D1F55E-B741-437D-A25D-FBBB041B8DDF}" sibTransId="{4E679A3A-5F0E-45D0-9987-3D07B8341592}"/>
    <dgm:cxn modelId="{5BBAACFC-7AB6-44D1-98A4-EE14B621A298}" type="presOf" srcId="{C931F01C-F333-4771-B4CB-066EBFA8B9A7}" destId="{B932D40E-BC9D-478C-9034-94BEC9519BE5}" srcOrd="0" destOrd="4" presId="urn:microsoft.com/office/officeart/2011/layout/TabList"/>
    <dgm:cxn modelId="{109CFA79-AD01-4965-A8E9-E2EE114183E2}" type="presParOf" srcId="{DAB1D8CE-67C4-4E43-9223-EAEA01DE8AD3}" destId="{D53C2E33-9F15-41F4-A89F-74E34ADBA27E}" srcOrd="0" destOrd="0" presId="urn:microsoft.com/office/officeart/2011/layout/TabList"/>
    <dgm:cxn modelId="{9C2A2D27-6FF6-4C97-A6FB-9CE8D5D5FC23}" type="presParOf" srcId="{D53C2E33-9F15-41F4-A89F-74E34ADBA27E}" destId="{FF82313F-9A3A-4654-B7C6-CF5ED182B93F}" srcOrd="0" destOrd="0" presId="urn:microsoft.com/office/officeart/2011/layout/TabList"/>
    <dgm:cxn modelId="{6A32F0EE-DC4D-4BC9-96FA-609822C72232}" type="presParOf" srcId="{D53C2E33-9F15-41F4-A89F-74E34ADBA27E}" destId="{1DA8F55C-9299-4313-B6F8-4D77814E2760}" srcOrd="1" destOrd="0" presId="urn:microsoft.com/office/officeart/2011/layout/TabList"/>
    <dgm:cxn modelId="{2AA71284-A7E4-47BF-A438-6ACA7DAC54EA}" type="presParOf" srcId="{D53C2E33-9F15-41F4-A89F-74E34ADBA27E}" destId="{FEF4F706-0248-4447-B8B6-A7CDE57416C4}" srcOrd="2" destOrd="0" presId="urn:microsoft.com/office/officeart/2011/layout/TabList"/>
    <dgm:cxn modelId="{DEA3ADEE-3CA6-4FD5-B62A-BD68BC0F07B8}" type="presParOf" srcId="{DAB1D8CE-67C4-4E43-9223-EAEA01DE8AD3}" destId="{B932D40E-BC9D-478C-9034-94BEC9519BE5}" srcOrd="1" destOrd="0" presId="urn:microsoft.com/office/officeart/2011/layout/TabList"/>
    <dgm:cxn modelId="{6D976DB9-54C8-44C4-BBB1-5BA0D1A806C4}" type="presParOf" srcId="{DAB1D8CE-67C4-4E43-9223-EAEA01DE8AD3}" destId="{F78C33C2-B1E6-4AD5-B7E1-AF50D415997E}" srcOrd="2" destOrd="0" presId="urn:microsoft.com/office/officeart/2011/layout/TabList"/>
    <dgm:cxn modelId="{8C4033FA-FD0D-4FFB-954E-95E929830FA2}" type="presParOf" srcId="{DAB1D8CE-67C4-4E43-9223-EAEA01DE8AD3}" destId="{3DFF665F-7036-4BBA-8D95-9452A62E59C3}" srcOrd="3" destOrd="0" presId="urn:microsoft.com/office/officeart/2011/layout/TabList"/>
    <dgm:cxn modelId="{8C8FD4E6-144A-496F-AE22-807E2779DE67}" type="presParOf" srcId="{3DFF665F-7036-4BBA-8D95-9452A62E59C3}" destId="{39BAED9F-D40B-4E2C-B4B6-69CAD62A8B31}" srcOrd="0" destOrd="0" presId="urn:microsoft.com/office/officeart/2011/layout/TabList"/>
    <dgm:cxn modelId="{983360FC-516F-465E-8091-6EF776380ECE}" type="presParOf" srcId="{3DFF665F-7036-4BBA-8D95-9452A62E59C3}" destId="{6DDD5B02-21BB-46C4-A618-227842E66CDF}" srcOrd="1" destOrd="0" presId="urn:microsoft.com/office/officeart/2011/layout/TabList"/>
    <dgm:cxn modelId="{2E5F59ED-9A6B-4400-A487-C045AA3A207E}" type="presParOf" srcId="{3DFF665F-7036-4BBA-8D95-9452A62E59C3}" destId="{12E281FD-A764-4BCA-B4DA-B993CDBAD8E2}" srcOrd="2" destOrd="0" presId="urn:microsoft.com/office/officeart/2011/layout/TabList"/>
    <dgm:cxn modelId="{45050BD3-FB08-4B5B-965B-46982A76E649}" type="presParOf" srcId="{DAB1D8CE-67C4-4E43-9223-EAEA01DE8AD3}" destId="{A060C72A-9DA0-4DE2-A8F7-6A3666682153}"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743A80-7053-4D4C-AFFE-6E8AEBBE4F46}"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ECAEF11E-EA58-40DA-A7BA-9DFACF7F4CF2}">
      <dgm:prSet phldrT="[Text]" phldr="0" custT="1"/>
      <dgm:spPr/>
      <dgm:t>
        <a:bodyPr/>
        <a:lstStyle/>
        <a:p>
          <a:r>
            <a:rPr lang="en-US" sz="1800" b="1">
              <a:latin typeface="Arial" panose="020B0604020202020204" pitchFamily="34" charset="0"/>
              <a:cs typeface="Arial" panose="020B0604020202020204" pitchFamily="34" charset="0"/>
            </a:rPr>
            <a:t>David Richard</a:t>
          </a:r>
        </a:p>
      </dgm:t>
    </dgm:pt>
    <dgm:pt modelId="{B4D1F55E-B741-437D-A25D-FBBB041B8DDF}" type="parTrans" cxnId="{D3B511FB-5089-4364-A0EB-BFC165F1256E}">
      <dgm:prSet/>
      <dgm:spPr/>
      <dgm:t>
        <a:bodyPr/>
        <a:lstStyle/>
        <a:p>
          <a:endParaRPr lang="en-US">
            <a:latin typeface="Arial" panose="020B0604020202020204" pitchFamily="34" charset="0"/>
            <a:cs typeface="Arial" panose="020B0604020202020204" pitchFamily="34" charset="0"/>
          </a:endParaRPr>
        </a:p>
      </dgm:t>
    </dgm:pt>
    <dgm:pt modelId="{4E679A3A-5F0E-45D0-9987-3D07B8341592}" type="sibTrans" cxnId="{D3B511FB-5089-4364-A0EB-BFC165F1256E}">
      <dgm:prSet/>
      <dgm:spPr/>
      <dgm:t>
        <a:bodyPr/>
        <a:lstStyle/>
        <a:p>
          <a:endParaRPr lang="en-US">
            <a:latin typeface="Arial" panose="020B0604020202020204" pitchFamily="34" charset="0"/>
            <a:cs typeface="Arial" panose="020B0604020202020204" pitchFamily="34" charset="0"/>
          </a:endParaRPr>
        </a:p>
      </dgm:t>
    </dgm:pt>
    <dgm:pt modelId="{02B2F220-A286-42E4-8879-73D603E2AFF8}">
      <dgm:prSet phldrT="[Text]" phldr="0" custT="1"/>
      <dgm:spPr/>
      <dgm:t>
        <a:bodyPr/>
        <a:lstStyle/>
        <a:p>
          <a:r>
            <a:rPr lang="en-US" sz="1800">
              <a:latin typeface="Arial" panose="020B0604020202020204" pitchFamily="34" charset="0"/>
              <a:cs typeface="Arial" panose="020B0604020202020204" pitchFamily="34" charset="0"/>
            </a:rPr>
            <a:t>Contractor Management</a:t>
          </a:r>
        </a:p>
      </dgm:t>
    </dgm:pt>
    <dgm:pt modelId="{C1873827-C394-492B-A0AC-18B4CD16E9C5}" type="parTrans" cxnId="{6E6A3EA0-FE6D-4297-B2FA-CD3A6FF8037F}">
      <dgm:prSet/>
      <dgm:spPr/>
      <dgm:t>
        <a:bodyPr/>
        <a:lstStyle/>
        <a:p>
          <a:endParaRPr lang="en-US">
            <a:latin typeface="Arial" panose="020B0604020202020204" pitchFamily="34" charset="0"/>
            <a:cs typeface="Arial" panose="020B0604020202020204" pitchFamily="34" charset="0"/>
          </a:endParaRPr>
        </a:p>
      </dgm:t>
    </dgm:pt>
    <dgm:pt modelId="{0CB6EAA4-20D5-42D2-94CC-80A527433639}" type="sibTrans" cxnId="{6E6A3EA0-FE6D-4297-B2FA-CD3A6FF8037F}">
      <dgm:prSet/>
      <dgm:spPr/>
      <dgm:t>
        <a:bodyPr/>
        <a:lstStyle/>
        <a:p>
          <a:endParaRPr lang="en-US">
            <a:latin typeface="Arial" panose="020B0604020202020204" pitchFamily="34" charset="0"/>
            <a:cs typeface="Arial" panose="020B0604020202020204" pitchFamily="34" charset="0"/>
          </a:endParaRPr>
        </a:p>
      </dgm:t>
    </dgm:pt>
    <dgm:pt modelId="{9E6E8BD2-3714-4C1C-A933-07ED50A7BCBD}">
      <dgm:prSet phldrT="[Text]" phldr="0" custT="1"/>
      <dgm:spPr/>
      <dgm:t>
        <a:bodyPr/>
        <a:lstStyle/>
        <a:p>
          <a:r>
            <a:rPr lang="en-US" sz="1400" b="1">
              <a:latin typeface="Arial" panose="020B0604020202020204" pitchFamily="34" charset="0"/>
              <a:cs typeface="Arial" panose="020B0604020202020204" pitchFamily="34" charset="0"/>
            </a:rPr>
            <a:t>Primary focus: contractor oversight &amp; project support</a:t>
          </a:r>
        </a:p>
      </dgm:t>
    </dgm:pt>
    <dgm:pt modelId="{C0FEB078-A258-44DE-B771-81870276E0AA}" type="parTrans" cxnId="{A9408E88-7521-42C6-A3EC-C8A91EEE973B}">
      <dgm:prSet/>
      <dgm:spPr/>
      <dgm:t>
        <a:bodyPr/>
        <a:lstStyle/>
        <a:p>
          <a:endParaRPr lang="en-US">
            <a:latin typeface="Arial" panose="020B0604020202020204" pitchFamily="34" charset="0"/>
            <a:cs typeface="Arial" panose="020B0604020202020204" pitchFamily="34" charset="0"/>
          </a:endParaRPr>
        </a:p>
      </dgm:t>
    </dgm:pt>
    <dgm:pt modelId="{B08FD4AA-DCE9-4C70-953C-0FDA6BF70688}" type="sibTrans" cxnId="{A9408E88-7521-42C6-A3EC-C8A91EEE973B}">
      <dgm:prSet/>
      <dgm:spPr/>
      <dgm:t>
        <a:bodyPr/>
        <a:lstStyle/>
        <a:p>
          <a:endParaRPr lang="en-US">
            <a:latin typeface="Arial" panose="020B0604020202020204" pitchFamily="34" charset="0"/>
            <a:cs typeface="Arial" panose="020B0604020202020204" pitchFamily="34" charset="0"/>
          </a:endParaRPr>
        </a:p>
      </dgm:t>
    </dgm:pt>
    <dgm:pt modelId="{F98BB3EE-8B2B-4776-85C5-DF000A23DA55}">
      <dgm:prSet phldrT="[Text]" phldr="0" custT="1"/>
      <dgm:spPr/>
      <dgm:t>
        <a:bodyPr/>
        <a:lstStyle/>
        <a:p>
          <a:r>
            <a:rPr lang="en-US" sz="1800" b="1">
              <a:latin typeface="Arial" panose="020B0604020202020204" pitchFamily="34" charset="0"/>
              <a:cs typeface="Arial" panose="020B0604020202020204" pitchFamily="34" charset="0"/>
            </a:rPr>
            <a:t>Dani Kissel</a:t>
          </a:r>
        </a:p>
      </dgm:t>
    </dgm:pt>
    <dgm:pt modelId="{B67E2F1B-F5D6-4FFB-A9E0-83DFCF4C770D}" type="parTrans" cxnId="{2E072BEA-02EB-4AA2-9FD2-88DAE5764DAF}">
      <dgm:prSet/>
      <dgm:spPr/>
      <dgm:t>
        <a:bodyPr/>
        <a:lstStyle/>
        <a:p>
          <a:endParaRPr lang="en-US">
            <a:latin typeface="Arial" panose="020B0604020202020204" pitchFamily="34" charset="0"/>
            <a:cs typeface="Arial" panose="020B0604020202020204" pitchFamily="34" charset="0"/>
          </a:endParaRPr>
        </a:p>
      </dgm:t>
    </dgm:pt>
    <dgm:pt modelId="{2D30DCC6-92A0-441B-A1B1-6508FE37FBC1}" type="sibTrans" cxnId="{2E072BEA-02EB-4AA2-9FD2-88DAE5764DAF}">
      <dgm:prSet/>
      <dgm:spPr/>
      <dgm:t>
        <a:bodyPr/>
        <a:lstStyle/>
        <a:p>
          <a:endParaRPr lang="en-US">
            <a:latin typeface="Arial" panose="020B0604020202020204" pitchFamily="34" charset="0"/>
            <a:cs typeface="Arial" panose="020B0604020202020204" pitchFamily="34" charset="0"/>
          </a:endParaRPr>
        </a:p>
      </dgm:t>
    </dgm:pt>
    <dgm:pt modelId="{A845D4F5-7F50-46BB-901E-51F6655DE540}">
      <dgm:prSet phldrT="[Text]" phldr="0" custT="1"/>
      <dgm:spPr/>
      <dgm:t>
        <a:bodyPr/>
        <a:lstStyle/>
        <a:p>
          <a:r>
            <a:rPr lang="en-US" sz="1800">
              <a:latin typeface="Arial" panose="020B0604020202020204" pitchFamily="34" charset="0"/>
              <a:cs typeface="Arial" panose="020B0604020202020204" pitchFamily="34" charset="0"/>
            </a:rPr>
            <a:t>Program Manager</a:t>
          </a:r>
        </a:p>
      </dgm:t>
    </dgm:pt>
    <dgm:pt modelId="{B1BB6216-9B51-4FE3-9B73-C8EDD4CD1977}" type="parTrans" cxnId="{A568F459-AD8F-478E-BDD4-A45B1AB4AD56}">
      <dgm:prSet/>
      <dgm:spPr/>
      <dgm:t>
        <a:bodyPr/>
        <a:lstStyle/>
        <a:p>
          <a:endParaRPr lang="en-US">
            <a:latin typeface="Arial" panose="020B0604020202020204" pitchFamily="34" charset="0"/>
            <a:cs typeface="Arial" panose="020B0604020202020204" pitchFamily="34" charset="0"/>
          </a:endParaRPr>
        </a:p>
      </dgm:t>
    </dgm:pt>
    <dgm:pt modelId="{5F39DB43-3315-41F2-B555-69BE87807FD9}" type="sibTrans" cxnId="{A568F459-AD8F-478E-BDD4-A45B1AB4AD56}">
      <dgm:prSet/>
      <dgm:spPr/>
      <dgm:t>
        <a:bodyPr/>
        <a:lstStyle/>
        <a:p>
          <a:endParaRPr lang="en-US">
            <a:latin typeface="Arial" panose="020B0604020202020204" pitchFamily="34" charset="0"/>
            <a:cs typeface="Arial" panose="020B0604020202020204" pitchFamily="34" charset="0"/>
          </a:endParaRPr>
        </a:p>
      </dgm:t>
    </dgm:pt>
    <dgm:pt modelId="{00B17EDF-E3EC-4580-B16D-33A3A508D237}">
      <dgm:prSet phldrT="[Text]" phldr="0" custT="1"/>
      <dgm:spPr/>
      <dgm:t>
        <a:bodyPr/>
        <a:lstStyle/>
        <a:p>
          <a:r>
            <a:rPr lang="en-US" sz="1400" b="1">
              <a:latin typeface="Arial" panose="020B0604020202020204" pitchFamily="34" charset="0"/>
              <a:cs typeface="Arial" panose="020B0604020202020204" pitchFamily="34" charset="0"/>
            </a:rPr>
            <a:t>Primary focus: program delivery &amp; performance</a:t>
          </a:r>
        </a:p>
      </dgm:t>
    </dgm:pt>
    <dgm:pt modelId="{2CDF4FC8-FB11-40DD-B64D-F8CAF39F33B6}" type="parTrans" cxnId="{8E0578B4-E404-4238-A7B8-AABD9C02B7AD}">
      <dgm:prSet/>
      <dgm:spPr/>
      <dgm:t>
        <a:bodyPr/>
        <a:lstStyle/>
        <a:p>
          <a:endParaRPr lang="en-US">
            <a:latin typeface="Arial" panose="020B0604020202020204" pitchFamily="34" charset="0"/>
            <a:cs typeface="Arial" panose="020B0604020202020204" pitchFamily="34" charset="0"/>
          </a:endParaRPr>
        </a:p>
      </dgm:t>
    </dgm:pt>
    <dgm:pt modelId="{F01704D5-0B02-44AC-8879-22089C435E06}" type="sibTrans" cxnId="{8E0578B4-E404-4238-A7B8-AABD9C02B7AD}">
      <dgm:prSet/>
      <dgm:spPr/>
      <dgm:t>
        <a:bodyPr/>
        <a:lstStyle/>
        <a:p>
          <a:endParaRPr lang="en-US">
            <a:latin typeface="Arial" panose="020B0604020202020204" pitchFamily="34" charset="0"/>
            <a:cs typeface="Arial" panose="020B0604020202020204" pitchFamily="34" charset="0"/>
          </a:endParaRPr>
        </a:p>
      </dgm:t>
    </dgm:pt>
    <dgm:pt modelId="{9DADFE7B-EB7F-4AB0-B1B2-619C3F4D86EA}">
      <dgm:prSet phldrT="[Text]" phldr="0"/>
      <dgm:spPr/>
      <dgm:t>
        <a:bodyPr/>
        <a:lstStyle/>
        <a:p>
          <a:endParaRPr lang="en-US" sz="2400">
            <a:latin typeface="Arial" panose="020B0604020202020204" pitchFamily="34" charset="0"/>
            <a:cs typeface="Arial" panose="020B0604020202020204" pitchFamily="34" charset="0"/>
          </a:endParaRPr>
        </a:p>
      </dgm:t>
    </dgm:pt>
    <dgm:pt modelId="{DF648CC1-4404-4F80-9DE2-7E6F78C569F1}" type="parTrans" cxnId="{278462EC-5662-4A6B-BA4F-E8C4EA39348A}">
      <dgm:prSet/>
      <dgm:spPr/>
      <dgm:t>
        <a:bodyPr/>
        <a:lstStyle/>
        <a:p>
          <a:endParaRPr lang="en-US">
            <a:latin typeface="Arial" panose="020B0604020202020204" pitchFamily="34" charset="0"/>
            <a:cs typeface="Arial" panose="020B0604020202020204" pitchFamily="34" charset="0"/>
          </a:endParaRPr>
        </a:p>
      </dgm:t>
    </dgm:pt>
    <dgm:pt modelId="{EDCBD04F-689C-4FCC-BB16-A9873917F90E}" type="sibTrans" cxnId="{278462EC-5662-4A6B-BA4F-E8C4EA39348A}">
      <dgm:prSet/>
      <dgm:spPr/>
      <dgm:t>
        <a:bodyPr/>
        <a:lstStyle/>
        <a:p>
          <a:endParaRPr lang="en-US">
            <a:latin typeface="Arial" panose="020B0604020202020204" pitchFamily="34" charset="0"/>
            <a:cs typeface="Arial" panose="020B0604020202020204" pitchFamily="34" charset="0"/>
          </a:endParaRPr>
        </a:p>
      </dgm:t>
    </dgm:pt>
    <dgm:pt modelId="{CD8B0C8F-FB96-4ECB-BC77-13B3FB9EF3E5}">
      <dgm:prSet phldrT="[Text]" phldr="0" custT="1"/>
      <dgm:spPr/>
      <dgm:t>
        <a:bodyPr/>
        <a:lstStyle/>
        <a:p>
          <a:r>
            <a:rPr lang="en-US" sz="1200">
              <a:latin typeface="Arial" panose="020B0604020202020204" pitchFamily="34" charset="0"/>
              <a:cs typeface="Arial" panose="020B0604020202020204" pitchFamily="34" charset="0"/>
            </a:rPr>
            <a:t>Project exception request review</a:t>
          </a:r>
        </a:p>
      </dgm:t>
    </dgm:pt>
    <dgm:pt modelId="{FB6E61E5-37F7-4EA0-BA21-80CB9B7EE69F}" type="parTrans" cxnId="{DCDD1148-D560-4254-B5C6-412E779B0B07}">
      <dgm:prSet/>
      <dgm:spPr/>
      <dgm:t>
        <a:bodyPr/>
        <a:lstStyle/>
        <a:p>
          <a:endParaRPr lang="en-US">
            <a:latin typeface="Arial" panose="020B0604020202020204" pitchFamily="34" charset="0"/>
            <a:cs typeface="Arial" panose="020B0604020202020204" pitchFamily="34" charset="0"/>
          </a:endParaRPr>
        </a:p>
      </dgm:t>
    </dgm:pt>
    <dgm:pt modelId="{E9C3B8B6-7131-4C3D-8080-0233E9DE4F90}" type="sibTrans" cxnId="{DCDD1148-D560-4254-B5C6-412E779B0B07}">
      <dgm:prSet/>
      <dgm:spPr/>
      <dgm:t>
        <a:bodyPr/>
        <a:lstStyle/>
        <a:p>
          <a:endParaRPr lang="en-US">
            <a:latin typeface="Arial" panose="020B0604020202020204" pitchFamily="34" charset="0"/>
            <a:cs typeface="Arial" panose="020B0604020202020204" pitchFamily="34" charset="0"/>
          </a:endParaRPr>
        </a:p>
      </dgm:t>
    </dgm:pt>
    <dgm:pt modelId="{2EDA5696-AC41-4C67-87AA-DC9C046C1A60}">
      <dgm:prSet phldrT="[Text]" phldr="0"/>
      <dgm:spPr/>
      <dgm:t>
        <a:bodyPr/>
        <a:lstStyle/>
        <a:p>
          <a:endParaRPr lang="en-US" sz="2400">
            <a:latin typeface="Arial" panose="020B0604020202020204" pitchFamily="34" charset="0"/>
            <a:cs typeface="Arial" panose="020B0604020202020204" pitchFamily="34" charset="0"/>
          </a:endParaRPr>
        </a:p>
      </dgm:t>
    </dgm:pt>
    <dgm:pt modelId="{66117CFA-88E7-4BAA-A3A9-012B4AF17AD0}" type="parTrans" cxnId="{71879F22-E467-4F32-95CB-51568E26835F}">
      <dgm:prSet/>
      <dgm:spPr/>
      <dgm:t>
        <a:bodyPr/>
        <a:lstStyle/>
        <a:p>
          <a:endParaRPr lang="en-US">
            <a:latin typeface="Arial" panose="020B0604020202020204" pitchFamily="34" charset="0"/>
            <a:cs typeface="Arial" panose="020B0604020202020204" pitchFamily="34" charset="0"/>
          </a:endParaRPr>
        </a:p>
      </dgm:t>
    </dgm:pt>
    <dgm:pt modelId="{E4B1C3C9-A9BE-4AA0-8398-A72C01BB288D}" type="sibTrans" cxnId="{71879F22-E467-4F32-95CB-51568E26835F}">
      <dgm:prSet/>
      <dgm:spPr/>
      <dgm:t>
        <a:bodyPr/>
        <a:lstStyle/>
        <a:p>
          <a:endParaRPr lang="en-US">
            <a:latin typeface="Arial" panose="020B0604020202020204" pitchFamily="34" charset="0"/>
            <a:cs typeface="Arial" panose="020B0604020202020204" pitchFamily="34" charset="0"/>
          </a:endParaRPr>
        </a:p>
      </dgm:t>
    </dgm:pt>
    <dgm:pt modelId="{ACAD2237-EA48-4434-9F0B-EA164AFD34B3}">
      <dgm:prSet phldrT="[Text]" phldr="0" custT="1"/>
      <dgm:spPr/>
      <dgm:t>
        <a:bodyPr/>
        <a:lstStyle/>
        <a:p>
          <a:r>
            <a:rPr lang="en-US" sz="1200">
              <a:latin typeface="Arial" panose="020B0604020202020204" pitchFamily="34" charset="0"/>
              <a:cs typeface="Arial" panose="020B0604020202020204" pitchFamily="34" charset="0"/>
            </a:rPr>
            <a:t>Incentive processing and payment</a:t>
          </a:r>
        </a:p>
      </dgm:t>
    </dgm:pt>
    <dgm:pt modelId="{EC7E8F50-FE31-4BBA-9661-9F4A0D6013C8}" type="parTrans" cxnId="{B3BCFD6B-9CDA-4591-8925-C5B50FD5A386}">
      <dgm:prSet/>
      <dgm:spPr/>
      <dgm:t>
        <a:bodyPr/>
        <a:lstStyle/>
        <a:p>
          <a:endParaRPr lang="en-US">
            <a:latin typeface="Arial" panose="020B0604020202020204" pitchFamily="34" charset="0"/>
            <a:cs typeface="Arial" panose="020B0604020202020204" pitchFamily="34" charset="0"/>
          </a:endParaRPr>
        </a:p>
      </dgm:t>
    </dgm:pt>
    <dgm:pt modelId="{487CB27F-0F02-4261-B912-DFABA3AA44EC}" type="sibTrans" cxnId="{B3BCFD6B-9CDA-4591-8925-C5B50FD5A386}">
      <dgm:prSet/>
      <dgm:spPr/>
      <dgm:t>
        <a:bodyPr/>
        <a:lstStyle/>
        <a:p>
          <a:endParaRPr lang="en-US">
            <a:latin typeface="Arial" panose="020B0604020202020204" pitchFamily="34" charset="0"/>
            <a:cs typeface="Arial" panose="020B0604020202020204" pitchFamily="34" charset="0"/>
          </a:endParaRPr>
        </a:p>
      </dgm:t>
    </dgm:pt>
    <dgm:pt modelId="{FA0FE910-E941-48C2-8360-D8396948237C}">
      <dgm:prSet phldrT="[Text]" phldr="0" custT="1"/>
      <dgm:spPr/>
      <dgm:t>
        <a:bodyPr/>
        <a:lstStyle/>
        <a:p>
          <a:r>
            <a:rPr lang="en-US" sz="1200">
              <a:latin typeface="Arial" panose="020B0604020202020204" pitchFamily="34" charset="0"/>
              <a:cs typeface="Arial" panose="020B0604020202020204" pitchFamily="34" charset="0"/>
            </a:rPr>
            <a:t>Resolution of issues impacting program delivery</a:t>
          </a:r>
        </a:p>
      </dgm:t>
    </dgm:pt>
    <dgm:pt modelId="{FB09637C-238E-4302-95C1-029FADECFAD1}" type="parTrans" cxnId="{46903C78-AC31-4D79-A212-35BDD5510AF6}">
      <dgm:prSet/>
      <dgm:spPr/>
      <dgm:t>
        <a:bodyPr/>
        <a:lstStyle/>
        <a:p>
          <a:endParaRPr lang="en-US"/>
        </a:p>
      </dgm:t>
    </dgm:pt>
    <dgm:pt modelId="{5B4565AC-5082-48F1-BED6-F26E487E0E06}" type="sibTrans" cxnId="{46903C78-AC31-4D79-A212-35BDD5510AF6}">
      <dgm:prSet/>
      <dgm:spPr/>
      <dgm:t>
        <a:bodyPr/>
        <a:lstStyle/>
        <a:p>
          <a:endParaRPr lang="en-US"/>
        </a:p>
      </dgm:t>
    </dgm:pt>
    <dgm:pt modelId="{22D72971-C6FD-4FDD-9548-6280ECA86510}">
      <dgm:prSet phldrT="[Text]" phldr="0" custT="1"/>
      <dgm:spPr/>
      <dgm:t>
        <a:bodyPr/>
        <a:lstStyle/>
        <a:p>
          <a:r>
            <a:rPr lang="en-US" sz="1200">
              <a:latin typeface="Arial" panose="020B0604020202020204" pitchFamily="34" charset="0"/>
              <a:cs typeface="Arial" panose="020B0604020202020204" pitchFamily="34" charset="0"/>
            </a:rPr>
            <a:t>Contractor onboarding</a:t>
          </a:r>
        </a:p>
      </dgm:t>
    </dgm:pt>
    <dgm:pt modelId="{701DA343-452A-4AC9-8D45-E2BD09E78619}" type="parTrans" cxnId="{B10D0D2F-B43E-42F7-8E2E-575BC455793A}">
      <dgm:prSet/>
      <dgm:spPr/>
      <dgm:t>
        <a:bodyPr/>
        <a:lstStyle/>
        <a:p>
          <a:endParaRPr lang="en-US"/>
        </a:p>
      </dgm:t>
    </dgm:pt>
    <dgm:pt modelId="{ED28797A-42F8-4706-BC63-A484FD6AACD0}" type="sibTrans" cxnId="{B10D0D2F-B43E-42F7-8E2E-575BC455793A}">
      <dgm:prSet/>
      <dgm:spPr/>
      <dgm:t>
        <a:bodyPr/>
        <a:lstStyle/>
        <a:p>
          <a:endParaRPr lang="en-US"/>
        </a:p>
      </dgm:t>
    </dgm:pt>
    <dgm:pt modelId="{46E6AB87-3741-43EA-AD8B-7111CA269AC0}">
      <dgm:prSet phldrT="[Text]" phldr="0" custT="1"/>
      <dgm:spPr/>
      <dgm:t>
        <a:bodyPr/>
        <a:lstStyle/>
        <a:p>
          <a:r>
            <a:rPr lang="en-US" sz="1200">
              <a:latin typeface="Arial" panose="020B0604020202020204" pitchFamily="34" charset="0"/>
              <a:cs typeface="Arial" panose="020B0604020202020204" pitchFamily="34" charset="0"/>
            </a:rPr>
            <a:t>Process improvement</a:t>
          </a:r>
        </a:p>
      </dgm:t>
    </dgm:pt>
    <dgm:pt modelId="{2A7A8C80-D905-4553-B9C8-A9A01BB2B72A}" type="parTrans" cxnId="{B4CDAF9D-5A93-445B-8998-869774C188D1}">
      <dgm:prSet/>
      <dgm:spPr/>
      <dgm:t>
        <a:bodyPr/>
        <a:lstStyle/>
        <a:p>
          <a:endParaRPr lang="en-US"/>
        </a:p>
      </dgm:t>
    </dgm:pt>
    <dgm:pt modelId="{50E0F06F-58F4-46E8-ABC8-6123713CC9B9}" type="sibTrans" cxnId="{B4CDAF9D-5A93-445B-8998-869774C188D1}">
      <dgm:prSet/>
      <dgm:spPr/>
      <dgm:t>
        <a:bodyPr/>
        <a:lstStyle/>
        <a:p>
          <a:endParaRPr lang="en-US"/>
        </a:p>
      </dgm:t>
    </dgm:pt>
    <dgm:pt modelId="{499405B0-06F9-48A0-B687-63758FD23AE8}">
      <dgm:prSet phldrT="[Text]" phldr="0" custT="1"/>
      <dgm:spPr/>
      <dgm:t>
        <a:bodyPr/>
        <a:lstStyle/>
        <a:p>
          <a:r>
            <a:rPr lang="en-US" sz="1200">
              <a:latin typeface="Arial" panose="020B0604020202020204" pitchFamily="34" charset="0"/>
              <a:cs typeface="Arial" panose="020B0604020202020204" pitchFamily="34" charset="0"/>
            </a:rPr>
            <a:t>Program communications and updates</a:t>
          </a:r>
        </a:p>
      </dgm:t>
    </dgm:pt>
    <dgm:pt modelId="{BC0F66D5-FE6E-4F27-BA1D-65459AB4C391}" type="parTrans" cxnId="{38694DB6-2960-4671-8858-2D69EABDEF6E}">
      <dgm:prSet/>
      <dgm:spPr/>
      <dgm:t>
        <a:bodyPr/>
        <a:lstStyle/>
        <a:p>
          <a:endParaRPr lang="en-US"/>
        </a:p>
      </dgm:t>
    </dgm:pt>
    <dgm:pt modelId="{6A4B8774-9F38-4F00-85E1-50E7497C4CB7}" type="sibTrans" cxnId="{38694DB6-2960-4671-8858-2D69EABDEF6E}">
      <dgm:prSet/>
      <dgm:spPr/>
      <dgm:t>
        <a:bodyPr/>
        <a:lstStyle/>
        <a:p>
          <a:endParaRPr lang="en-US"/>
        </a:p>
      </dgm:t>
    </dgm:pt>
    <dgm:pt modelId="{D53BD25C-0D6E-4948-96F0-30FBD1F85EB4}">
      <dgm:prSet phldrT="[Text]" phldr="0" custT="1"/>
      <dgm:spPr/>
      <dgm:t>
        <a:bodyPr/>
        <a:lstStyle/>
        <a:p>
          <a:r>
            <a:rPr lang="en-US" sz="1200">
              <a:latin typeface="Arial" panose="020B0604020202020204" pitchFamily="34" charset="0"/>
              <a:cs typeface="Arial" panose="020B0604020202020204" pitchFamily="34" charset="0"/>
            </a:rPr>
            <a:t>Program reporting</a:t>
          </a:r>
          <a:endParaRPr lang="en-US" sz="1400" b="1">
            <a:latin typeface="Arial" panose="020B0604020202020204" pitchFamily="34" charset="0"/>
            <a:cs typeface="Arial" panose="020B0604020202020204" pitchFamily="34" charset="0"/>
          </a:endParaRPr>
        </a:p>
      </dgm:t>
    </dgm:pt>
    <dgm:pt modelId="{8D0037A8-1477-4CF7-9617-406DE2EF6555}" type="parTrans" cxnId="{B48B90B4-F943-4E30-8829-8576CF0AA0BD}">
      <dgm:prSet/>
      <dgm:spPr/>
      <dgm:t>
        <a:bodyPr/>
        <a:lstStyle/>
        <a:p>
          <a:endParaRPr lang="en-US"/>
        </a:p>
      </dgm:t>
    </dgm:pt>
    <dgm:pt modelId="{C340F316-B175-4818-A718-00376D69769F}" type="sibTrans" cxnId="{B48B90B4-F943-4E30-8829-8576CF0AA0BD}">
      <dgm:prSet/>
      <dgm:spPr/>
      <dgm:t>
        <a:bodyPr/>
        <a:lstStyle/>
        <a:p>
          <a:endParaRPr lang="en-US"/>
        </a:p>
      </dgm:t>
    </dgm:pt>
    <dgm:pt modelId="{EB013480-B110-4D74-9789-2CC5B885D34D}">
      <dgm:prSet phldrT="[Text]" phldr="0" custT="1"/>
      <dgm:spPr/>
      <dgm:t>
        <a:bodyPr/>
        <a:lstStyle/>
        <a:p>
          <a:r>
            <a:rPr lang="en-US" sz="1200">
              <a:latin typeface="Arial" panose="020B0604020202020204" pitchFamily="34" charset="0"/>
              <a:cs typeface="Arial" panose="020B0604020202020204" pitchFamily="34" charset="0"/>
            </a:rPr>
            <a:t>HVAC &amp; HPWH retrofit project support</a:t>
          </a:r>
        </a:p>
      </dgm:t>
    </dgm:pt>
    <dgm:pt modelId="{8CA17B93-6D32-4451-B93D-55B6A22F8B60}" type="parTrans" cxnId="{C7C4239B-203C-4F39-80A4-6959BA5B6E3C}">
      <dgm:prSet/>
      <dgm:spPr/>
      <dgm:t>
        <a:bodyPr/>
        <a:lstStyle/>
        <a:p>
          <a:endParaRPr lang="en-US"/>
        </a:p>
      </dgm:t>
    </dgm:pt>
    <dgm:pt modelId="{C51FF708-88BA-4A58-A783-83309298517C}" type="sibTrans" cxnId="{C7C4239B-203C-4F39-80A4-6959BA5B6E3C}">
      <dgm:prSet/>
      <dgm:spPr/>
      <dgm:t>
        <a:bodyPr/>
        <a:lstStyle/>
        <a:p>
          <a:endParaRPr lang="en-US"/>
        </a:p>
      </dgm:t>
    </dgm:pt>
    <dgm:pt modelId="{9BB5CB4E-7A9B-4EF0-AA14-8B1284882C00}">
      <dgm:prSet phldrT="[Text]" phldr="0" custT="1"/>
      <dgm:spPr/>
      <dgm:t>
        <a:bodyPr/>
        <a:lstStyle/>
        <a:p>
          <a:r>
            <a:rPr lang="en-US" sz="1200">
              <a:latin typeface="Arial" panose="020B0604020202020204" pitchFamily="34" charset="0"/>
              <a:cs typeface="Arial" panose="020B0604020202020204" pitchFamily="34" charset="0"/>
            </a:rPr>
            <a:t>In-field project related escalations</a:t>
          </a:r>
        </a:p>
      </dgm:t>
    </dgm:pt>
    <dgm:pt modelId="{1338930B-77AA-4126-BFEE-E664AB6A170F}" type="parTrans" cxnId="{A8E1C923-67B3-4EBC-9F63-95407A21F5AC}">
      <dgm:prSet/>
      <dgm:spPr/>
      <dgm:t>
        <a:bodyPr/>
        <a:lstStyle/>
        <a:p>
          <a:endParaRPr lang="en-US"/>
        </a:p>
      </dgm:t>
    </dgm:pt>
    <dgm:pt modelId="{3139CFB9-8E12-4283-B1DA-EF98C2CF8DED}" type="sibTrans" cxnId="{A8E1C923-67B3-4EBC-9F63-95407A21F5AC}">
      <dgm:prSet/>
      <dgm:spPr/>
      <dgm:t>
        <a:bodyPr/>
        <a:lstStyle/>
        <a:p>
          <a:endParaRPr lang="en-US"/>
        </a:p>
      </dgm:t>
    </dgm:pt>
    <dgm:pt modelId="{6DB92A9D-D8DB-4FB6-9B0A-A56013AA35E6}">
      <dgm:prSet phldrT="[Text]" phldr="0" custT="1"/>
      <dgm:spPr/>
      <dgm:t>
        <a:bodyPr/>
        <a:lstStyle/>
        <a:p>
          <a:r>
            <a:rPr lang="en-US" sz="1200">
              <a:latin typeface="Arial" panose="020B0604020202020204" pitchFamily="34" charset="0"/>
              <a:cs typeface="Arial" panose="020B0604020202020204" pitchFamily="34" charset="0"/>
            </a:rPr>
            <a:t>Quality assurance and compliance with program standards and specifications</a:t>
          </a:r>
        </a:p>
      </dgm:t>
    </dgm:pt>
    <dgm:pt modelId="{D3B9F7CC-10C2-41E5-97D8-612F264A89FF}" type="parTrans" cxnId="{75EE08A0-400D-4D7B-8E1A-2D8F2D55AA37}">
      <dgm:prSet/>
      <dgm:spPr/>
      <dgm:t>
        <a:bodyPr/>
        <a:lstStyle/>
        <a:p>
          <a:endParaRPr lang="en-US"/>
        </a:p>
      </dgm:t>
    </dgm:pt>
    <dgm:pt modelId="{122E71A5-FD1C-4049-B8F2-24EFAA432A06}" type="sibTrans" cxnId="{75EE08A0-400D-4D7B-8E1A-2D8F2D55AA37}">
      <dgm:prSet/>
      <dgm:spPr/>
      <dgm:t>
        <a:bodyPr/>
        <a:lstStyle/>
        <a:p>
          <a:endParaRPr lang="en-US"/>
        </a:p>
      </dgm:t>
    </dgm:pt>
    <dgm:pt modelId="{DAB1D8CE-67C4-4E43-9223-EAEA01DE8AD3}" type="pres">
      <dgm:prSet presAssocID="{81743A80-7053-4D4C-AFFE-6E8AEBBE4F46}" presName="Name0" presStyleCnt="0">
        <dgm:presLayoutVars>
          <dgm:chMax/>
          <dgm:chPref val="3"/>
          <dgm:dir/>
          <dgm:animOne val="branch"/>
          <dgm:animLvl val="lvl"/>
        </dgm:presLayoutVars>
      </dgm:prSet>
      <dgm:spPr/>
    </dgm:pt>
    <dgm:pt modelId="{D53C2E33-9F15-41F4-A89F-74E34ADBA27E}" type="pres">
      <dgm:prSet presAssocID="{ECAEF11E-EA58-40DA-A7BA-9DFACF7F4CF2}" presName="composite" presStyleCnt="0"/>
      <dgm:spPr/>
    </dgm:pt>
    <dgm:pt modelId="{FF82313F-9A3A-4654-B7C6-CF5ED182B93F}" type="pres">
      <dgm:prSet presAssocID="{ECAEF11E-EA58-40DA-A7BA-9DFACF7F4CF2}" presName="FirstChild" presStyleLbl="revTx" presStyleIdx="0" presStyleCnt="4">
        <dgm:presLayoutVars>
          <dgm:chMax val="0"/>
          <dgm:chPref val="0"/>
          <dgm:bulletEnabled val="1"/>
        </dgm:presLayoutVars>
      </dgm:prSet>
      <dgm:spPr/>
    </dgm:pt>
    <dgm:pt modelId="{1DA8F55C-9299-4313-B6F8-4D77814E2760}" type="pres">
      <dgm:prSet presAssocID="{ECAEF11E-EA58-40DA-A7BA-9DFACF7F4CF2}" presName="Parent" presStyleLbl="alignNode1" presStyleIdx="0" presStyleCnt="2">
        <dgm:presLayoutVars>
          <dgm:chMax val="3"/>
          <dgm:chPref val="3"/>
          <dgm:bulletEnabled val="1"/>
        </dgm:presLayoutVars>
      </dgm:prSet>
      <dgm:spPr/>
    </dgm:pt>
    <dgm:pt modelId="{FEF4F706-0248-4447-B8B6-A7CDE57416C4}" type="pres">
      <dgm:prSet presAssocID="{ECAEF11E-EA58-40DA-A7BA-9DFACF7F4CF2}" presName="Accent" presStyleLbl="parChTrans1D1" presStyleIdx="0" presStyleCnt="2"/>
      <dgm:spPr/>
    </dgm:pt>
    <dgm:pt modelId="{B932D40E-BC9D-478C-9034-94BEC9519BE5}" type="pres">
      <dgm:prSet presAssocID="{ECAEF11E-EA58-40DA-A7BA-9DFACF7F4CF2}" presName="Child" presStyleLbl="revTx" presStyleIdx="1" presStyleCnt="4">
        <dgm:presLayoutVars>
          <dgm:chMax val="0"/>
          <dgm:chPref val="0"/>
          <dgm:bulletEnabled val="1"/>
        </dgm:presLayoutVars>
      </dgm:prSet>
      <dgm:spPr/>
    </dgm:pt>
    <dgm:pt modelId="{F78C33C2-B1E6-4AD5-B7E1-AF50D415997E}" type="pres">
      <dgm:prSet presAssocID="{4E679A3A-5F0E-45D0-9987-3D07B8341592}" presName="sibTrans" presStyleCnt="0"/>
      <dgm:spPr/>
    </dgm:pt>
    <dgm:pt modelId="{3DFF665F-7036-4BBA-8D95-9452A62E59C3}" type="pres">
      <dgm:prSet presAssocID="{F98BB3EE-8B2B-4776-85C5-DF000A23DA55}" presName="composite" presStyleCnt="0"/>
      <dgm:spPr/>
    </dgm:pt>
    <dgm:pt modelId="{39BAED9F-D40B-4E2C-B4B6-69CAD62A8B31}" type="pres">
      <dgm:prSet presAssocID="{F98BB3EE-8B2B-4776-85C5-DF000A23DA55}" presName="FirstChild" presStyleLbl="revTx" presStyleIdx="2" presStyleCnt="4">
        <dgm:presLayoutVars>
          <dgm:chMax val="0"/>
          <dgm:chPref val="0"/>
          <dgm:bulletEnabled val="1"/>
        </dgm:presLayoutVars>
      </dgm:prSet>
      <dgm:spPr/>
    </dgm:pt>
    <dgm:pt modelId="{6DDD5B02-21BB-46C4-A618-227842E66CDF}" type="pres">
      <dgm:prSet presAssocID="{F98BB3EE-8B2B-4776-85C5-DF000A23DA55}" presName="Parent" presStyleLbl="alignNode1" presStyleIdx="1" presStyleCnt="2">
        <dgm:presLayoutVars>
          <dgm:chMax val="3"/>
          <dgm:chPref val="3"/>
          <dgm:bulletEnabled val="1"/>
        </dgm:presLayoutVars>
      </dgm:prSet>
      <dgm:spPr/>
    </dgm:pt>
    <dgm:pt modelId="{12E281FD-A764-4BCA-B4DA-B993CDBAD8E2}" type="pres">
      <dgm:prSet presAssocID="{F98BB3EE-8B2B-4776-85C5-DF000A23DA55}" presName="Accent" presStyleLbl="parChTrans1D1" presStyleIdx="1" presStyleCnt="2"/>
      <dgm:spPr/>
    </dgm:pt>
    <dgm:pt modelId="{A060C72A-9DA0-4DE2-A8F7-6A3666682153}" type="pres">
      <dgm:prSet presAssocID="{F98BB3EE-8B2B-4776-85C5-DF000A23DA55}" presName="Child" presStyleLbl="revTx" presStyleIdx="3" presStyleCnt="4">
        <dgm:presLayoutVars>
          <dgm:chMax val="0"/>
          <dgm:chPref val="0"/>
          <dgm:bulletEnabled val="1"/>
        </dgm:presLayoutVars>
      </dgm:prSet>
      <dgm:spPr/>
    </dgm:pt>
  </dgm:ptLst>
  <dgm:cxnLst>
    <dgm:cxn modelId="{614BD715-CC0C-4D30-9817-001FF5F7DB55}" type="presOf" srcId="{02B2F220-A286-42E4-8879-73D603E2AFF8}" destId="{FF82313F-9A3A-4654-B7C6-CF5ED182B93F}" srcOrd="0" destOrd="0" presId="urn:microsoft.com/office/officeart/2011/layout/TabList"/>
    <dgm:cxn modelId="{5FBBCE1A-BF09-4B6F-8BB4-D0B68B7F52AB}" type="presOf" srcId="{9BB5CB4E-7A9B-4EF0-AA14-8B1284882C00}" destId="{B932D40E-BC9D-478C-9034-94BEC9519BE5}" srcOrd="0" destOrd="3" presId="urn:microsoft.com/office/officeart/2011/layout/TabList"/>
    <dgm:cxn modelId="{24C35121-5B58-46CE-B528-AE92E61FA2C1}" type="presOf" srcId="{EB013480-B110-4D74-9789-2CC5B885D34D}" destId="{B932D40E-BC9D-478C-9034-94BEC9519BE5}" srcOrd="0" destOrd="2" presId="urn:microsoft.com/office/officeart/2011/layout/TabList"/>
    <dgm:cxn modelId="{71879F22-E467-4F32-95CB-51568E26835F}" srcId="{F98BB3EE-8B2B-4776-85C5-DF000A23DA55}" destId="{2EDA5696-AC41-4C67-87AA-DC9C046C1A60}" srcOrd="2" destOrd="0" parTransId="{66117CFA-88E7-4BAA-A3A9-012B4AF17AD0}" sibTransId="{E4B1C3C9-A9BE-4AA0-8398-A72C01BB288D}"/>
    <dgm:cxn modelId="{A8E1C923-67B3-4EBC-9F63-95407A21F5AC}" srcId="{9E6E8BD2-3714-4C1C-A933-07ED50A7BCBD}" destId="{9BB5CB4E-7A9B-4EF0-AA14-8B1284882C00}" srcOrd="2" destOrd="0" parTransId="{1338930B-77AA-4126-BFEE-E664AB6A170F}" sibTransId="{3139CFB9-8E12-4283-B1DA-EF98C2CF8DED}"/>
    <dgm:cxn modelId="{45F9F529-BB57-4347-86BF-02B1A8B1CA37}" type="presOf" srcId="{FA0FE910-E941-48C2-8360-D8396948237C}" destId="{A060C72A-9DA0-4DE2-A8F7-6A3666682153}" srcOrd="0" destOrd="4" presId="urn:microsoft.com/office/officeart/2011/layout/TabList"/>
    <dgm:cxn modelId="{B10D0D2F-B43E-42F7-8E2E-575BC455793A}" srcId="{9E6E8BD2-3714-4C1C-A933-07ED50A7BCBD}" destId="{22D72971-C6FD-4FDD-9548-6280ECA86510}" srcOrd="0" destOrd="0" parTransId="{701DA343-452A-4AC9-8D45-E2BD09E78619}" sibTransId="{ED28797A-42F8-4706-BC63-A484FD6AACD0}"/>
    <dgm:cxn modelId="{47318138-44F0-4F6C-9A09-11D10875E1A1}" type="presOf" srcId="{499405B0-06F9-48A0-B687-63758FD23AE8}" destId="{A060C72A-9DA0-4DE2-A8F7-6A3666682153}" srcOrd="0" destOrd="3" presId="urn:microsoft.com/office/officeart/2011/layout/TabList"/>
    <dgm:cxn modelId="{30D2223D-CDA5-45AD-8D04-2FB6564993C8}" type="presOf" srcId="{F98BB3EE-8B2B-4776-85C5-DF000A23DA55}" destId="{6DDD5B02-21BB-46C4-A618-227842E66CDF}" srcOrd="0" destOrd="0" presId="urn:microsoft.com/office/officeart/2011/layout/TabList"/>
    <dgm:cxn modelId="{4D602B40-BD85-479D-BD5E-A173CDEC250C}" type="presOf" srcId="{22D72971-C6FD-4FDD-9548-6280ECA86510}" destId="{B932D40E-BC9D-478C-9034-94BEC9519BE5}" srcOrd="0" destOrd="1" presId="urn:microsoft.com/office/officeart/2011/layout/TabList"/>
    <dgm:cxn modelId="{DCDD1148-D560-4254-B5C6-412E779B0B07}" srcId="{00B17EDF-E3EC-4580-B16D-33A3A508D237}" destId="{CD8B0C8F-FB96-4ECB-BC77-13B3FB9EF3E5}" srcOrd="4" destOrd="0" parTransId="{FB6E61E5-37F7-4EA0-BA21-80CB9B7EE69F}" sibTransId="{E9C3B8B6-7131-4C3D-8080-0233E9DE4F90}"/>
    <dgm:cxn modelId="{80DFCF4A-B028-4FDB-AF3B-4828164EB624}" type="presOf" srcId="{ACAD2237-EA48-4434-9F0B-EA164AFD34B3}" destId="{A060C72A-9DA0-4DE2-A8F7-6A3666682153}" srcOrd="0" destOrd="6" presId="urn:microsoft.com/office/officeart/2011/layout/TabList"/>
    <dgm:cxn modelId="{9D12944B-06AF-4435-B9EA-F828B813D8B8}" type="presOf" srcId="{46E6AB87-3741-43EA-AD8B-7111CA269AC0}" destId="{A060C72A-9DA0-4DE2-A8F7-6A3666682153}" srcOrd="0" destOrd="2" presId="urn:microsoft.com/office/officeart/2011/layout/TabList"/>
    <dgm:cxn modelId="{BD87EC4F-D8D5-4BEF-A54B-F708D90CD227}" type="presOf" srcId="{6DB92A9D-D8DB-4FB6-9B0A-A56013AA35E6}" destId="{B932D40E-BC9D-478C-9034-94BEC9519BE5}" srcOrd="0" destOrd="4" presId="urn:microsoft.com/office/officeart/2011/layout/TabList"/>
    <dgm:cxn modelId="{A568F459-AD8F-478E-BDD4-A45B1AB4AD56}" srcId="{F98BB3EE-8B2B-4776-85C5-DF000A23DA55}" destId="{A845D4F5-7F50-46BB-901E-51F6655DE540}" srcOrd="0" destOrd="0" parTransId="{B1BB6216-9B51-4FE3-9B73-C8EDD4CD1977}" sibTransId="{5F39DB43-3315-41F2-B555-69BE87807FD9}"/>
    <dgm:cxn modelId="{8E7D0362-B5D9-4D87-BFC2-1781ABD33A9B}" type="presOf" srcId="{00B17EDF-E3EC-4580-B16D-33A3A508D237}" destId="{A060C72A-9DA0-4DE2-A8F7-6A3666682153}" srcOrd="0" destOrd="0" presId="urn:microsoft.com/office/officeart/2011/layout/TabList"/>
    <dgm:cxn modelId="{78967C66-FEA6-4288-B889-BCE2C358CC12}" type="presOf" srcId="{2EDA5696-AC41-4C67-87AA-DC9C046C1A60}" destId="{A060C72A-9DA0-4DE2-A8F7-6A3666682153}" srcOrd="0" destOrd="7" presId="urn:microsoft.com/office/officeart/2011/layout/TabList"/>
    <dgm:cxn modelId="{B3BCFD6B-9CDA-4591-8925-C5B50FD5A386}" srcId="{00B17EDF-E3EC-4580-B16D-33A3A508D237}" destId="{ACAD2237-EA48-4434-9F0B-EA164AFD34B3}" srcOrd="5" destOrd="0" parTransId="{EC7E8F50-FE31-4BBA-9661-9F4A0D6013C8}" sibTransId="{487CB27F-0F02-4261-B912-DFABA3AA44EC}"/>
    <dgm:cxn modelId="{65F22D74-DFA6-4453-B9F9-6BA7CB7DDAE6}" type="presOf" srcId="{9E6E8BD2-3714-4C1C-A933-07ED50A7BCBD}" destId="{B932D40E-BC9D-478C-9034-94BEC9519BE5}" srcOrd="0" destOrd="0" presId="urn:microsoft.com/office/officeart/2011/layout/TabList"/>
    <dgm:cxn modelId="{38686474-2402-4F0D-BA1E-135EAF882F30}" type="presOf" srcId="{ECAEF11E-EA58-40DA-A7BA-9DFACF7F4CF2}" destId="{1DA8F55C-9299-4313-B6F8-4D77814E2760}" srcOrd="0" destOrd="0" presId="urn:microsoft.com/office/officeart/2011/layout/TabList"/>
    <dgm:cxn modelId="{46903C78-AC31-4D79-A212-35BDD5510AF6}" srcId="{00B17EDF-E3EC-4580-B16D-33A3A508D237}" destId="{FA0FE910-E941-48C2-8360-D8396948237C}" srcOrd="3" destOrd="0" parTransId="{FB09637C-238E-4302-95C1-029FADECFAD1}" sibTransId="{5B4565AC-5082-48F1-BED6-F26E487E0E06}"/>
    <dgm:cxn modelId="{A9408E88-7521-42C6-A3EC-C8A91EEE973B}" srcId="{ECAEF11E-EA58-40DA-A7BA-9DFACF7F4CF2}" destId="{9E6E8BD2-3714-4C1C-A933-07ED50A7BCBD}" srcOrd="1" destOrd="0" parTransId="{C0FEB078-A258-44DE-B771-81870276E0AA}" sibTransId="{B08FD4AA-DCE9-4C70-953C-0FDA6BF70688}"/>
    <dgm:cxn modelId="{FE92C294-93E8-464C-9B6F-5B24F0DBE5EA}" type="presOf" srcId="{CD8B0C8F-FB96-4ECB-BC77-13B3FB9EF3E5}" destId="{A060C72A-9DA0-4DE2-A8F7-6A3666682153}" srcOrd="0" destOrd="5" presId="urn:microsoft.com/office/officeart/2011/layout/TabList"/>
    <dgm:cxn modelId="{C7C4239B-203C-4F39-80A4-6959BA5B6E3C}" srcId="{9E6E8BD2-3714-4C1C-A933-07ED50A7BCBD}" destId="{EB013480-B110-4D74-9789-2CC5B885D34D}" srcOrd="1" destOrd="0" parTransId="{8CA17B93-6D32-4451-B93D-55B6A22F8B60}" sibTransId="{C51FF708-88BA-4A58-A783-83309298517C}"/>
    <dgm:cxn modelId="{B4CDAF9D-5A93-445B-8998-869774C188D1}" srcId="{00B17EDF-E3EC-4580-B16D-33A3A508D237}" destId="{46E6AB87-3741-43EA-AD8B-7111CA269AC0}" srcOrd="1" destOrd="0" parTransId="{2A7A8C80-D905-4553-B9C8-A9A01BB2B72A}" sibTransId="{50E0F06F-58F4-46E8-ABC8-6123713CC9B9}"/>
    <dgm:cxn modelId="{75EE08A0-400D-4D7B-8E1A-2D8F2D55AA37}" srcId="{9E6E8BD2-3714-4C1C-A933-07ED50A7BCBD}" destId="{6DB92A9D-D8DB-4FB6-9B0A-A56013AA35E6}" srcOrd="3" destOrd="0" parTransId="{D3B9F7CC-10C2-41E5-97D8-612F264A89FF}" sibTransId="{122E71A5-FD1C-4049-B8F2-24EFAA432A06}"/>
    <dgm:cxn modelId="{6E6A3EA0-FE6D-4297-B2FA-CD3A6FF8037F}" srcId="{ECAEF11E-EA58-40DA-A7BA-9DFACF7F4CF2}" destId="{02B2F220-A286-42E4-8879-73D603E2AFF8}" srcOrd="0" destOrd="0" parTransId="{C1873827-C394-492B-A0AC-18B4CD16E9C5}" sibTransId="{0CB6EAA4-20D5-42D2-94CC-80A527433639}"/>
    <dgm:cxn modelId="{8E0578B4-E404-4238-A7B8-AABD9C02B7AD}" srcId="{F98BB3EE-8B2B-4776-85C5-DF000A23DA55}" destId="{00B17EDF-E3EC-4580-B16D-33A3A508D237}" srcOrd="1" destOrd="0" parTransId="{2CDF4FC8-FB11-40DD-B64D-F8CAF39F33B6}" sibTransId="{F01704D5-0B02-44AC-8879-22089C435E06}"/>
    <dgm:cxn modelId="{B48B90B4-F943-4E30-8829-8576CF0AA0BD}" srcId="{00B17EDF-E3EC-4580-B16D-33A3A508D237}" destId="{D53BD25C-0D6E-4948-96F0-30FBD1F85EB4}" srcOrd="0" destOrd="0" parTransId="{8D0037A8-1477-4CF7-9617-406DE2EF6555}" sibTransId="{C340F316-B175-4818-A718-00376D69769F}"/>
    <dgm:cxn modelId="{38694DB6-2960-4671-8858-2D69EABDEF6E}" srcId="{00B17EDF-E3EC-4580-B16D-33A3A508D237}" destId="{499405B0-06F9-48A0-B687-63758FD23AE8}" srcOrd="2" destOrd="0" parTransId="{BC0F66D5-FE6E-4F27-BA1D-65459AB4C391}" sibTransId="{6A4B8774-9F38-4F00-85E1-50E7497C4CB7}"/>
    <dgm:cxn modelId="{C3E5FFBA-AFBD-41AC-ADA3-08A1B8CF98C5}" type="presOf" srcId="{81743A80-7053-4D4C-AFFE-6E8AEBBE4F46}" destId="{DAB1D8CE-67C4-4E43-9223-EAEA01DE8AD3}" srcOrd="0" destOrd="0" presId="urn:microsoft.com/office/officeart/2011/layout/TabList"/>
    <dgm:cxn modelId="{09F2C6CB-66CE-4F72-A355-E3AD2C5923F8}" type="presOf" srcId="{D53BD25C-0D6E-4948-96F0-30FBD1F85EB4}" destId="{A060C72A-9DA0-4DE2-A8F7-6A3666682153}" srcOrd="0" destOrd="1" presId="urn:microsoft.com/office/officeart/2011/layout/TabList"/>
    <dgm:cxn modelId="{70D987CE-DA17-4717-8B42-1601F17365F7}" type="presOf" srcId="{9DADFE7B-EB7F-4AB0-B1B2-619C3F4D86EA}" destId="{B932D40E-BC9D-478C-9034-94BEC9519BE5}" srcOrd="0" destOrd="5" presId="urn:microsoft.com/office/officeart/2011/layout/TabList"/>
    <dgm:cxn modelId="{2E072BEA-02EB-4AA2-9FD2-88DAE5764DAF}" srcId="{81743A80-7053-4D4C-AFFE-6E8AEBBE4F46}" destId="{F98BB3EE-8B2B-4776-85C5-DF000A23DA55}" srcOrd="1" destOrd="0" parTransId="{B67E2F1B-F5D6-4FFB-A9E0-83DFCF4C770D}" sibTransId="{2D30DCC6-92A0-441B-A1B1-6508FE37FBC1}"/>
    <dgm:cxn modelId="{278462EC-5662-4A6B-BA4F-E8C4EA39348A}" srcId="{ECAEF11E-EA58-40DA-A7BA-9DFACF7F4CF2}" destId="{9DADFE7B-EB7F-4AB0-B1B2-619C3F4D86EA}" srcOrd="2" destOrd="0" parTransId="{DF648CC1-4404-4F80-9DE2-7E6F78C569F1}" sibTransId="{EDCBD04F-689C-4FCC-BB16-A9873917F90E}"/>
    <dgm:cxn modelId="{9C0186EF-03B2-4036-B207-5DB6DE85625A}" type="presOf" srcId="{A845D4F5-7F50-46BB-901E-51F6655DE540}" destId="{39BAED9F-D40B-4E2C-B4B6-69CAD62A8B31}" srcOrd="0" destOrd="0" presId="urn:microsoft.com/office/officeart/2011/layout/TabList"/>
    <dgm:cxn modelId="{D3B511FB-5089-4364-A0EB-BFC165F1256E}" srcId="{81743A80-7053-4D4C-AFFE-6E8AEBBE4F46}" destId="{ECAEF11E-EA58-40DA-A7BA-9DFACF7F4CF2}" srcOrd="0" destOrd="0" parTransId="{B4D1F55E-B741-437D-A25D-FBBB041B8DDF}" sibTransId="{4E679A3A-5F0E-45D0-9987-3D07B8341592}"/>
    <dgm:cxn modelId="{278C40D0-95C9-48DB-9135-D81A2E866C13}" type="presParOf" srcId="{DAB1D8CE-67C4-4E43-9223-EAEA01DE8AD3}" destId="{D53C2E33-9F15-41F4-A89F-74E34ADBA27E}" srcOrd="0" destOrd="0" presId="urn:microsoft.com/office/officeart/2011/layout/TabList"/>
    <dgm:cxn modelId="{1876980A-B517-4D31-A7FE-2617A643B156}" type="presParOf" srcId="{D53C2E33-9F15-41F4-A89F-74E34ADBA27E}" destId="{FF82313F-9A3A-4654-B7C6-CF5ED182B93F}" srcOrd="0" destOrd="0" presId="urn:microsoft.com/office/officeart/2011/layout/TabList"/>
    <dgm:cxn modelId="{853B3CB7-2FE6-4C88-84F7-B6A9FEE305C3}" type="presParOf" srcId="{D53C2E33-9F15-41F4-A89F-74E34ADBA27E}" destId="{1DA8F55C-9299-4313-B6F8-4D77814E2760}" srcOrd="1" destOrd="0" presId="urn:microsoft.com/office/officeart/2011/layout/TabList"/>
    <dgm:cxn modelId="{A7A33C79-BEC1-4524-B58B-9E2E24EBA072}" type="presParOf" srcId="{D53C2E33-9F15-41F4-A89F-74E34ADBA27E}" destId="{FEF4F706-0248-4447-B8B6-A7CDE57416C4}" srcOrd="2" destOrd="0" presId="urn:microsoft.com/office/officeart/2011/layout/TabList"/>
    <dgm:cxn modelId="{598BBDB6-761E-4691-94BB-0CA77A26D90A}" type="presParOf" srcId="{DAB1D8CE-67C4-4E43-9223-EAEA01DE8AD3}" destId="{B932D40E-BC9D-478C-9034-94BEC9519BE5}" srcOrd="1" destOrd="0" presId="urn:microsoft.com/office/officeart/2011/layout/TabList"/>
    <dgm:cxn modelId="{E9B06B5D-F2D5-48B4-899D-F4E4AA88A420}" type="presParOf" srcId="{DAB1D8CE-67C4-4E43-9223-EAEA01DE8AD3}" destId="{F78C33C2-B1E6-4AD5-B7E1-AF50D415997E}" srcOrd="2" destOrd="0" presId="urn:microsoft.com/office/officeart/2011/layout/TabList"/>
    <dgm:cxn modelId="{3D357A7A-E6E8-4F9B-BC06-AF9E02737EB8}" type="presParOf" srcId="{DAB1D8CE-67C4-4E43-9223-EAEA01DE8AD3}" destId="{3DFF665F-7036-4BBA-8D95-9452A62E59C3}" srcOrd="3" destOrd="0" presId="urn:microsoft.com/office/officeart/2011/layout/TabList"/>
    <dgm:cxn modelId="{38DB71C2-3B3E-4407-A975-7EAC36CCFC9C}" type="presParOf" srcId="{3DFF665F-7036-4BBA-8D95-9452A62E59C3}" destId="{39BAED9F-D40B-4E2C-B4B6-69CAD62A8B31}" srcOrd="0" destOrd="0" presId="urn:microsoft.com/office/officeart/2011/layout/TabList"/>
    <dgm:cxn modelId="{681935E4-732D-4C86-84FD-3B2D08EB2423}" type="presParOf" srcId="{3DFF665F-7036-4BBA-8D95-9452A62E59C3}" destId="{6DDD5B02-21BB-46C4-A618-227842E66CDF}" srcOrd="1" destOrd="0" presId="urn:microsoft.com/office/officeart/2011/layout/TabList"/>
    <dgm:cxn modelId="{B7B682D4-7C43-432B-B726-212A7DD602BA}" type="presParOf" srcId="{3DFF665F-7036-4BBA-8D95-9452A62E59C3}" destId="{12E281FD-A764-4BCA-B4DA-B993CDBAD8E2}" srcOrd="2" destOrd="0" presId="urn:microsoft.com/office/officeart/2011/layout/TabList"/>
    <dgm:cxn modelId="{73EB31C5-CFDA-44FA-B169-85D8F3341DFA}" type="presParOf" srcId="{DAB1D8CE-67C4-4E43-9223-EAEA01DE8AD3}" destId="{A060C72A-9DA0-4DE2-A8F7-6A3666682153}" srcOrd="4" destOrd="0" presId="urn:microsoft.com/office/officeart/2011/layout/Tab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281FD-A764-4BCA-B4DA-B993CDBAD8E2}">
      <dsp:nvSpPr>
        <dsp:cNvPr id="0" name=""/>
        <dsp:cNvSpPr/>
      </dsp:nvSpPr>
      <dsp:spPr>
        <a:xfrm>
          <a:off x="0" y="3217271"/>
          <a:ext cx="5403668"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4F706-0248-4447-B8B6-A7CDE57416C4}">
      <dsp:nvSpPr>
        <dsp:cNvPr id="0" name=""/>
        <dsp:cNvSpPr/>
      </dsp:nvSpPr>
      <dsp:spPr>
        <a:xfrm>
          <a:off x="0" y="795288"/>
          <a:ext cx="5403668"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82313F-9A3A-4654-B7C6-CF5ED182B93F}">
      <dsp:nvSpPr>
        <dsp:cNvPr id="0" name=""/>
        <dsp:cNvSpPr/>
      </dsp:nvSpPr>
      <dsp:spPr>
        <a:xfrm>
          <a:off x="1404953" y="1273"/>
          <a:ext cx="3998715" cy="79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Program Coordinator</a:t>
          </a:r>
        </a:p>
      </dsp:txBody>
      <dsp:txXfrm>
        <a:off x="1404953" y="1273"/>
        <a:ext cx="3998715" cy="794014"/>
      </dsp:txXfrm>
    </dsp:sp>
    <dsp:sp modelId="{1DA8F55C-9299-4313-B6F8-4D77814E2760}">
      <dsp:nvSpPr>
        <dsp:cNvPr id="0" name=""/>
        <dsp:cNvSpPr/>
      </dsp:nvSpPr>
      <dsp:spPr>
        <a:xfrm>
          <a:off x="0" y="1273"/>
          <a:ext cx="1404953" cy="794014"/>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Christine Greene</a:t>
          </a:r>
        </a:p>
      </dsp:txBody>
      <dsp:txXfrm>
        <a:off x="38768" y="40041"/>
        <a:ext cx="1327417" cy="755246"/>
      </dsp:txXfrm>
    </dsp:sp>
    <dsp:sp modelId="{B932D40E-BC9D-478C-9034-94BEC9519BE5}">
      <dsp:nvSpPr>
        <dsp:cNvPr id="0" name=""/>
        <dsp:cNvSpPr/>
      </dsp:nvSpPr>
      <dsp:spPr>
        <a:xfrm>
          <a:off x="0" y="795288"/>
          <a:ext cx="5403668" cy="158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latin typeface="Arial" panose="020B0604020202020204" pitchFamily="34" charset="0"/>
              <a:cs typeface="Arial" panose="020B0604020202020204" pitchFamily="34" charset="0"/>
            </a:rPr>
            <a:t>Primary focus: day-to-day program operations </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Application intake and processing</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Assessment scheduling and coordination</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Appliance retrofit project support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Customer issue resolution</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eSuite troubleshooting and user support</a:t>
          </a:r>
        </a:p>
      </dsp:txBody>
      <dsp:txXfrm>
        <a:off x="0" y="795288"/>
        <a:ext cx="5403668" cy="1588267"/>
      </dsp:txXfrm>
    </dsp:sp>
    <dsp:sp modelId="{39BAED9F-D40B-4E2C-B4B6-69CAD62A8B31}">
      <dsp:nvSpPr>
        <dsp:cNvPr id="0" name=""/>
        <dsp:cNvSpPr/>
      </dsp:nvSpPr>
      <dsp:spPr>
        <a:xfrm>
          <a:off x="1404953" y="2423256"/>
          <a:ext cx="3998715" cy="79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Outreach &amp; CAA Management</a:t>
          </a:r>
        </a:p>
      </dsp:txBody>
      <dsp:txXfrm>
        <a:off x="1404953" y="2423256"/>
        <a:ext cx="3998715" cy="794014"/>
      </dsp:txXfrm>
    </dsp:sp>
    <dsp:sp modelId="{6DDD5B02-21BB-46C4-A618-227842E66CDF}">
      <dsp:nvSpPr>
        <dsp:cNvPr id="0" name=""/>
        <dsp:cNvSpPr/>
      </dsp:nvSpPr>
      <dsp:spPr>
        <a:xfrm>
          <a:off x="0" y="2423256"/>
          <a:ext cx="1404953" cy="794014"/>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Tim Petrides</a:t>
          </a:r>
        </a:p>
      </dsp:txBody>
      <dsp:txXfrm>
        <a:off x="38768" y="2462024"/>
        <a:ext cx="1327417" cy="755246"/>
      </dsp:txXfrm>
    </dsp:sp>
    <dsp:sp modelId="{A060C72A-9DA0-4DE2-A8F7-6A3666682153}">
      <dsp:nvSpPr>
        <dsp:cNvPr id="0" name=""/>
        <dsp:cNvSpPr/>
      </dsp:nvSpPr>
      <dsp:spPr>
        <a:xfrm>
          <a:off x="0" y="3217271"/>
          <a:ext cx="5403668" cy="158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latin typeface="Arial" panose="020B0604020202020204" pitchFamily="34" charset="0"/>
              <a:cs typeface="Arial" panose="020B0604020202020204" pitchFamily="34" charset="0"/>
            </a:rPr>
            <a:t>Primary focus: training, communication, and CAA support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Outreach and marketing materials</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Onboarding and in-field training</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Assessments &amp; inspections</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Weatherization retrofit project support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eSuite troubleshooting and user support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Quality assurance and compliance with program standards and specifications</a:t>
          </a:r>
        </a:p>
      </dsp:txBody>
      <dsp:txXfrm>
        <a:off x="0" y="3217271"/>
        <a:ext cx="5403668" cy="1588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281FD-A764-4BCA-B4DA-B993CDBAD8E2}">
      <dsp:nvSpPr>
        <dsp:cNvPr id="0" name=""/>
        <dsp:cNvSpPr/>
      </dsp:nvSpPr>
      <dsp:spPr>
        <a:xfrm>
          <a:off x="0" y="3217271"/>
          <a:ext cx="5544457"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F4F706-0248-4447-B8B6-A7CDE57416C4}">
      <dsp:nvSpPr>
        <dsp:cNvPr id="0" name=""/>
        <dsp:cNvSpPr/>
      </dsp:nvSpPr>
      <dsp:spPr>
        <a:xfrm>
          <a:off x="0" y="795288"/>
          <a:ext cx="5544457"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82313F-9A3A-4654-B7C6-CF5ED182B93F}">
      <dsp:nvSpPr>
        <dsp:cNvPr id="0" name=""/>
        <dsp:cNvSpPr/>
      </dsp:nvSpPr>
      <dsp:spPr>
        <a:xfrm>
          <a:off x="1441558" y="1273"/>
          <a:ext cx="4102898" cy="79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Contractor Management</a:t>
          </a:r>
        </a:p>
      </dsp:txBody>
      <dsp:txXfrm>
        <a:off x="1441558" y="1273"/>
        <a:ext cx="4102898" cy="794014"/>
      </dsp:txXfrm>
    </dsp:sp>
    <dsp:sp modelId="{1DA8F55C-9299-4313-B6F8-4D77814E2760}">
      <dsp:nvSpPr>
        <dsp:cNvPr id="0" name=""/>
        <dsp:cNvSpPr/>
      </dsp:nvSpPr>
      <dsp:spPr>
        <a:xfrm>
          <a:off x="0" y="1273"/>
          <a:ext cx="1441558" cy="794014"/>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David Richard</a:t>
          </a:r>
        </a:p>
      </dsp:txBody>
      <dsp:txXfrm>
        <a:off x="38768" y="40041"/>
        <a:ext cx="1364022" cy="755246"/>
      </dsp:txXfrm>
    </dsp:sp>
    <dsp:sp modelId="{B932D40E-BC9D-478C-9034-94BEC9519BE5}">
      <dsp:nvSpPr>
        <dsp:cNvPr id="0" name=""/>
        <dsp:cNvSpPr/>
      </dsp:nvSpPr>
      <dsp:spPr>
        <a:xfrm>
          <a:off x="0" y="795288"/>
          <a:ext cx="5544457" cy="158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latin typeface="Arial" panose="020B0604020202020204" pitchFamily="34" charset="0"/>
              <a:cs typeface="Arial" panose="020B0604020202020204" pitchFamily="34" charset="0"/>
            </a:rPr>
            <a:t>Primary focus: contractor oversight &amp; project support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Contractor onboarding</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HVAC &amp; HPWH retrofit project support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In-field project related escalations</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Quality assurance and compliance with program standards and specifications</a:t>
          </a:r>
        </a:p>
        <a:p>
          <a:pPr marL="228600" lvl="1" indent="-228600" algn="l" defTabSz="1066800">
            <a:lnSpc>
              <a:spcPct val="90000"/>
            </a:lnSpc>
            <a:spcBef>
              <a:spcPct val="0"/>
            </a:spcBef>
            <a:spcAft>
              <a:spcPct val="15000"/>
            </a:spcAft>
            <a:buChar char="•"/>
          </a:pPr>
          <a:endParaRPr lang="en-US" sz="2400" kern="1200">
            <a:latin typeface="Arial" panose="020B0604020202020204" pitchFamily="34" charset="0"/>
            <a:cs typeface="Arial" panose="020B0604020202020204" pitchFamily="34" charset="0"/>
          </a:endParaRPr>
        </a:p>
      </dsp:txBody>
      <dsp:txXfrm>
        <a:off x="0" y="795288"/>
        <a:ext cx="5544457" cy="1588267"/>
      </dsp:txXfrm>
    </dsp:sp>
    <dsp:sp modelId="{39BAED9F-D40B-4E2C-B4B6-69CAD62A8B31}">
      <dsp:nvSpPr>
        <dsp:cNvPr id="0" name=""/>
        <dsp:cNvSpPr/>
      </dsp:nvSpPr>
      <dsp:spPr>
        <a:xfrm>
          <a:off x="1441558" y="2423256"/>
          <a:ext cx="4102898" cy="79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Program Manager</a:t>
          </a:r>
        </a:p>
      </dsp:txBody>
      <dsp:txXfrm>
        <a:off x="1441558" y="2423256"/>
        <a:ext cx="4102898" cy="794014"/>
      </dsp:txXfrm>
    </dsp:sp>
    <dsp:sp modelId="{6DDD5B02-21BB-46C4-A618-227842E66CDF}">
      <dsp:nvSpPr>
        <dsp:cNvPr id="0" name=""/>
        <dsp:cNvSpPr/>
      </dsp:nvSpPr>
      <dsp:spPr>
        <a:xfrm>
          <a:off x="0" y="2423256"/>
          <a:ext cx="1441558" cy="794014"/>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Dani Kissel</a:t>
          </a:r>
        </a:p>
      </dsp:txBody>
      <dsp:txXfrm>
        <a:off x="38768" y="2462024"/>
        <a:ext cx="1364022" cy="755246"/>
      </dsp:txXfrm>
    </dsp:sp>
    <dsp:sp modelId="{A060C72A-9DA0-4DE2-A8F7-6A3666682153}">
      <dsp:nvSpPr>
        <dsp:cNvPr id="0" name=""/>
        <dsp:cNvSpPr/>
      </dsp:nvSpPr>
      <dsp:spPr>
        <a:xfrm>
          <a:off x="0" y="3217271"/>
          <a:ext cx="5544457" cy="158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a:latin typeface="Arial" panose="020B0604020202020204" pitchFamily="34" charset="0"/>
              <a:cs typeface="Arial" panose="020B0604020202020204" pitchFamily="34" charset="0"/>
            </a:rPr>
            <a:t>Primary focus: program delivery &amp; performance</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Program reporting</a:t>
          </a:r>
          <a:endParaRPr lang="en-US" sz="1400" b="1" kern="1200">
            <a:latin typeface="Arial" panose="020B0604020202020204" pitchFamily="34" charset="0"/>
            <a:cs typeface="Arial" panose="020B0604020202020204" pitchFamily="34" charset="0"/>
          </a:endParaRP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Process improvement</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Program communications and updates</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Resolution of issues impacting program delivery</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Project exception request review</a:t>
          </a:r>
        </a:p>
        <a:p>
          <a:pPr marL="228600" lvl="2" indent="-114300" algn="l" defTabSz="533400">
            <a:lnSpc>
              <a:spcPct val="90000"/>
            </a:lnSpc>
            <a:spcBef>
              <a:spcPct val="0"/>
            </a:spcBef>
            <a:spcAft>
              <a:spcPct val="15000"/>
            </a:spcAft>
            <a:buChar char="•"/>
          </a:pPr>
          <a:r>
            <a:rPr lang="en-US" sz="1200" kern="1200">
              <a:latin typeface="Arial" panose="020B0604020202020204" pitchFamily="34" charset="0"/>
              <a:cs typeface="Arial" panose="020B0604020202020204" pitchFamily="34" charset="0"/>
            </a:rPr>
            <a:t>Incentive processing and payment</a:t>
          </a:r>
        </a:p>
        <a:p>
          <a:pPr marL="228600" lvl="1" indent="-228600" algn="l" defTabSz="1066800">
            <a:lnSpc>
              <a:spcPct val="90000"/>
            </a:lnSpc>
            <a:spcBef>
              <a:spcPct val="0"/>
            </a:spcBef>
            <a:spcAft>
              <a:spcPct val="15000"/>
            </a:spcAft>
            <a:buChar char="•"/>
          </a:pPr>
          <a:endParaRPr lang="en-US" sz="2400" kern="1200">
            <a:latin typeface="Arial" panose="020B0604020202020204" pitchFamily="34" charset="0"/>
            <a:cs typeface="Arial" panose="020B0604020202020204" pitchFamily="34" charset="0"/>
          </a:endParaRPr>
        </a:p>
      </dsp:txBody>
      <dsp:txXfrm>
        <a:off x="0" y="3217271"/>
        <a:ext cx="5544457" cy="1588267"/>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7F4E87C-1FBC-4184-9E76-5DFA0F153D66}" type="datetimeFigureOut">
              <a:rPr lang="en-US" smtClean="0"/>
              <a:t>6/17/26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3197358-34D1-4CE7-8A25-F97F41D7E26B}" type="slidenum">
              <a:rPr lang="en-US" smtClean="0"/>
              <a:t>‹#›</a:t>
            </a:fld>
            <a:endParaRPr lang="en-US"/>
          </a:p>
        </p:txBody>
      </p:sp>
    </p:spTree>
    <p:extLst>
      <p:ext uri="{BB962C8B-B14F-4D97-AF65-F5344CB8AC3E}">
        <p14:creationId xmlns:p14="http://schemas.microsoft.com/office/powerpoint/2010/main" val="1089539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Tim to lead introduction</a:t>
            </a:r>
          </a:p>
        </p:txBody>
      </p:sp>
      <p:sp>
        <p:nvSpPr>
          <p:cNvPr id="4" name="Header Placeholder 3"/>
          <p:cNvSpPr>
            <a:spLocks noGrp="1"/>
          </p:cNvSpPr>
          <p:nvPr>
            <p:ph type="hdr" sz="quarter" idx="10"/>
          </p:nvPr>
        </p:nvSpPr>
        <p:spPr/>
        <p:txBody>
          <a:bodyPr/>
          <a:lstStyle/>
          <a:p>
            <a:pPr defTabSz="483306">
              <a:defRPr/>
            </a:pPr>
            <a:endParaRPr lang="en-US">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483306">
              <a:defRPr/>
            </a:pPr>
            <a:endParaRPr lang="en-US">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483306">
              <a:defRPr/>
            </a:pPr>
            <a:fld id="{8E561D99-E4D8-4EEE-BDA3-BAE998843D2D}" type="slidenum">
              <a:rPr lang="en-US">
                <a:solidFill>
                  <a:prstClr val="black"/>
                </a:solidFill>
                <a:latin typeface="Calibri" panose="020F0502020204030204"/>
              </a:rPr>
              <a:pPr defTabSz="483306">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238281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Dave to present this section</a:t>
            </a:r>
          </a:p>
        </p:txBody>
      </p:sp>
      <p:sp>
        <p:nvSpPr>
          <p:cNvPr id="4" name="Slide Number Placeholder 3"/>
          <p:cNvSpPr>
            <a:spLocks noGrp="1"/>
          </p:cNvSpPr>
          <p:nvPr>
            <p:ph type="sldNum" sz="quarter" idx="5"/>
          </p:nvPr>
        </p:nvSpPr>
        <p:spPr/>
        <p:txBody>
          <a:bodyPr/>
          <a:lstStyle/>
          <a:p>
            <a:fld id="{43197358-34D1-4CE7-8A25-F97F41D7E26B}" type="slidenum">
              <a:rPr lang="en-US" smtClean="0"/>
              <a:t>19</a:t>
            </a:fld>
            <a:endParaRPr lang="en-US"/>
          </a:p>
        </p:txBody>
      </p:sp>
    </p:spTree>
    <p:extLst>
      <p:ext uri="{BB962C8B-B14F-4D97-AF65-F5344CB8AC3E}">
        <p14:creationId xmlns:p14="http://schemas.microsoft.com/office/powerpoint/2010/main" val="289922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97358-34D1-4CE7-8A25-F97F41D7E26B}" type="slidenum">
              <a:rPr lang="en-US" smtClean="0"/>
              <a:t>21</a:t>
            </a:fld>
            <a:endParaRPr lang="en-US"/>
          </a:p>
        </p:txBody>
      </p:sp>
    </p:spTree>
    <p:extLst>
      <p:ext uri="{BB962C8B-B14F-4D97-AF65-F5344CB8AC3E}">
        <p14:creationId xmlns:p14="http://schemas.microsoft.com/office/powerpoint/2010/main" val="3225324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97358-34D1-4CE7-8A25-F97F41D7E26B}" type="slidenum">
              <a:rPr lang="en-US" smtClean="0"/>
              <a:t>22</a:t>
            </a:fld>
            <a:endParaRPr lang="en-US"/>
          </a:p>
        </p:txBody>
      </p:sp>
    </p:spTree>
    <p:extLst>
      <p:ext uri="{BB962C8B-B14F-4D97-AF65-F5344CB8AC3E}">
        <p14:creationId xmlns:p14="http://schemas.microsoft.com/office/powerpoint/2010/main" val="2352753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7F0DC-0A1B-E3DD-A741-22763BA454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CAF8D-B285-FFDF-295C-079EC4944D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F2BA70-C365-A932-792A-AF473654F277}"/>
              </a:ext>
            </a:extLst>
          </p:cNvPr>
          <p:cNvSpPr>
            <a:spLocks noGrp="1"/>
          </p:cNvSpPr>
          <p:nvPr>
            <p:ph type="body" idx="1"/>
          </p:nvPr>
        </p:nvSpPr>
        <p:spPr/>
        <p:txBody>
          <a:bodyPr/>
          <a:lstStyle/>
          <a:p>
            <a:r>
              <a:rPr lang="en-US"/>
              <a:t>*Add post install required documentation</a:t>
            </a:r>
          </a:p>
        </p:txBody>
      </p:sp>
      <p:sp>
        <p:nvSpPr>
          <p:cNvPr id="4" name="Slide Number Placeholder 3">
            <a:extLst>
              <a:ext uri="{FF2B5EF4-FFF2-40B4-BE49-F238E27FC236}">
                <a16:creationId xmlns:a16="http://schemas.microsoft.com/office/drawing/2014/main" id="{32063334-73A9-A7A8-BC16-6C305587A31C}"/>
              </a:ext>
            </a:extLst>
          </p:cNvPr>
          <p:cNvSpPr>
            <a:spLocks noGrp="1"/>
          </p:cNvSpPr>
          <p:nvPr>
            <p:ph type="sldNum" sz="quarter" idx="5"/>
          </p:nvPr>
        </p:nvSpPr>
        <p:spPr/>
        <p:txBody>
          <a:bodyPr/>
          <a:lstStyle/>
          <a:p>
            <a:fld id="{43197358-34D1-4CE7-8A25-F97F41D7E26B}" type="slidenum">
              <a:rPr lang="en-US" smtClean="0"/>
              <a:t>24</a:t>
            </a:fld>
            <a:endParaRPr lang="en-US"/>
          </a:p>
        </p:txBody>
      </p:sp>
    </p:spTree>
    <p:extLst>
      <p:ext uri="{BB962C8B-B14F-4D97-AF65-F5344CB8AC3E}">
        <p14:creationId xmlns:p14="http://schemas.microsoft.com/office/powerpoint/2010/main" val="1271934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Tim to present this section</a:t>
            </a:r>
          </a:p>
        </p:txBody>
      </p:sp>
      <p:sp>
        <p:nvSpPr>
          <p:cNvPr id="4" name="Slide Number Placeholder 3"/>
          <p:cNvSpPr>
            <a:spLocks noGrp="1"/>
          </p:cNvSpPr>
          <p:nvPr>
            <p:ph type="sldNum" sz="quarter" idx="5"/>
          </p:nvPr>
        </p:nvSpPr>
        <p:spPr/>
        <p:txBody>
          <a:bodyPr/>
          <a:lstStyle/>
          <a:p>
            <a:fld id="{43197358-34D1-4CE7-8A25-F97F41D7E26B}" type="slidenum">
              <a:rPr lang="en-US" smtClean="0"/>
              <a:t>30</a:t>
            </a:fld>
            <a:endParaRPr lang="en-US"/>
          </a:p>
        </p:txBody>
      </p:sp>
    </p:spTree>
    <p:extLst>
      <p:ext uri="{BB962C8B-B14F-4D97-AF65-F5344CB8AC3E}">
        <p14:creationId xmlns:p14="http://schemas.microsoft.com/office/powerpoint/2010/main" val="1366844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a:buChar char="•"/>
            </a:pPr>
            <a:r>
              <a:rPr lang="en-US"/>
              <a:t>Pre and post photos of area to be air sealed</a:t>
            </a:r>
          </a:p>
          <a:p>
            <a:pPr marL="285750" indent="-285750">
              <a:buFont typeface="Arial"/>
              <a:buChar char="•"/>
            </a:pPr>
            <a:r>
              <a:rPr lang="en-US"/>
              <a:t>Pre and post photos of manometer </a:t>
            </a:r>
          </a:p>
          <a:p>
            <a:pPr marL="285750" indent="-285750">
              <a:buFont typeface="Arial"/>
              <a:buChar char="•"/>
            </a:pPr>
            <a:r>
              <a:rPr lang="en-US"/>
              <a:t>Make sure to seal attic access</a:t>
            </a:r>
          </a:p>
          <a:p>
            <a:pPr marL="285750" indent="-285750">
              <a:buFont typeface="Arial"/>
              <a:buChar char="•"/>
            </a:pPr>
            <a:r>
              <a:rPr lang="en-US"/>
              <a:t>Use blower door directed air sealing</a:t>
            </a:r>
          </a:p>
          <a:p>
            <a:pPr marL="285750" indent="-285750">
              <a:buFont typeface="Arial"/>
              <a:buChar char="•"/>
            </a:pPr>
            <a:r>
              <a:rPr lang="en-US"/>
              <a:t>Check exterior doors and areas under sinks on exterior walls</a:t>
            </a:r>
          </a:p>
          <a:p>
            <a:pPr marL="285750" indent="-285750">
              <a:buFont typeface="Arial"/>
              <a:buChar char="•"/>
            </a:pPr>
            <a:r>
              <a:rPr lang="en-US">
                <a:latin typeface="Aptos"/>
                <a:ea typeface="Calibri"/>
                <a:cs typeface="Calibri"/>
              </a:rPr>
              <a:t>Seal duct boots on mobile homes while doing air sealing</a:t>
            </a:r>
          </a:p>
          <a:p>
            <a:pPr marL="285750" indent="-285750">
              <a:buFont typeface="Arial"/>
              <a:buChar char="•"/>
            </a:pPr>
            <a:r>
              <a:rPr lang="en-US">
                <a:latin typeface="Aptos"/>
                <a:ea typeface="Calibri"/>
                <a:cs typeface="Calibri"/>
              </a:rPr>
              <a:t>Don’t forget rim joist air sealing prior to insulating rim joist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3197358-34D1-4CE7-8A25-F97F41D7E26B}" type="slidenum">
              <a:rPr lang="en-US" smtClean="0"/>
              <a:t>33</a:t>
            </a:fld>
            <a:endParaRPr lang="en-US"/>
          </a:p>
        </p:txBody>
      </p:sp>
    </p:spTree>
    <p:extLst>
      <p:ext uri="{BB962C8B-B14F-4D97-AF65-F5344CB8AC3E}">
        <p14:creationId xmlns:p14="http://schemas.microsoft.com/office/powerpoint/2010/main" val="2225364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atin typeface="Calibri"/>
                <a:ea typeface="Calibri"/>
                <a:cs typeface="Calibri"/>
              </a:rPr>
              <a:t>When sealing duct boots, mastic and fiberglass tape will be used to ensure proper sealing.</a:t>
            </a:r>
          </a:p>
          <a:p>
            <a:r>
              <a:rPr lang="en-US">
                <a:latin typeface="Calibri"/>
                <a:ea typeface="Calibri"/>
                <a:cs typeface="Calibri"/>
              </a:rPr>
              <a:t> Make sure to allow mastic to dry completely before reinstalling vent cover</a:t>
            </a:r>
          </a:p>
        </p:txBody>
      </p:sp>
      <p:sp>
        <p:nvSpPr>
          <p:cNvPr id="4" name="Slide Number Placeholder 3"/>
          <p:cNvSpPr>
            <a:spLocks noGrp="1"/>
          </p:cNvSpPr>
          <p:nvPr>
            <p:ph type="sldNum" sz="quarter" idx="5"/>
          </p:nvPr>
        </p:nvSpPr>
        <p:spPr/>
        <p:txBody>
          <a:bodyPr/>
          <a:lstStyle/>
          <a:p>
            <a:fld id="{43197358-34D1-4CE7-8A25-F97F41D7E26B}" type="slidenum">
              <a:rPr lang="en-US" smtClean="0"/>
              <a:t>34</a:t>
            </a:fld>
            <a:endParaRPr lang="en-US"/>
          </a:p>
        </p:txBody>
      </p:sp>
    </p:spTree>
    <p:extLst>
      <p:ext uri="{BB962C8B-B14F-4D97-AF65-F5344CB8AC3E}">
        <p14:creationId xmlns:p14="http://schemas.microsoft.com/office/powerpoint/2010/main" val="1200531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a:buChar char="•"/>
            </a:pPr>
            <a:r>
              <a:rPr lang="en-US"/>
              <a:t>Pre and post photos of area to be insulated</a:t>
            </a:r>
          </a:p>
          <a:p>
            <a:pPr marL="285750" indent="-285750">
              <a:buFont typeface="Arial"/>
              <a:buChar char="•"/>
            </a:pPr>
            <a:r>
              <a:rPr lang="en-US"/>
              <a:t>Photos of information on material being installed</a:t>
            </a:r>
          </a:p>
          <a:p>
            <a:pPr marL="285750" indent="-285750">
              <a:buFont typeface="Arial"/>
              <a:buChar char="•"/>
            </a:pPr>
            <a:r>
              <a:rPr lang="en-US"/>
              <a:t> insulation bags, batts, spray foam or foam board</a:t>
            </a:r>
          </a:p>
          <a:p>
            <a:pPr marL="285750" indent="-285750">
              <a:buFont typeface="Arial"/>
              <a:buChar char="•"/>
            </a:pPr>
            <a:endParaRPr lang="en-US">
              <a:latin typeface="Aptos"/>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3197358-34D1-4CE7-8A25-F97F41D7E26B}" type="slidenum">
              <a:rPr lang="en-US" smtClean="0"/>
              <a:t>35</a:t>
            </a:fld>
            <a:endParaRPr lang="en-US"/>
          </a:p>
        </p:txBody>
      </p:sp>
    </p:spTree>
    <p:extLst>
      <p:ext uri="{BB962C8B-B14F-4D97-AF65-F5344CB8AC3E}">
        <p14:creationId xmlns:p14="http://schemas.microsoft.com/office/powerpoint/2010/main" val="1992343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a:buChar char="•"/>
            </a:pPr>
            <a:r>
              <a:rPr lang="en-US"/>
              <a:t>Air sealing needs to be completed before Rim Joist insulation is installed  </a:t>
            </a:r>
          </a:p>
          <a:p>
            <a:pPr marL="285750" indent="-285750">
              <a:buFont typeface="Arial"/>
              <a:buChar char="•"/>
            </a:pPr>
            <a:r>
              <a:rPr lang="en-US"/>
              <a:t>Pre and post photos of rim joist area to be insulated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3197358-34D1-4CE7-8A25-F97F41D7E26B}" type="slidenum">
              <a:rPr lang="en-US" smtClean="0"/>
              <a:t>36</a:t>
            </a:fld>
            <a:endParaRPr lang="en-US"/>
          </a:p>
        </p:txBody>
      </p:sp>
    </p:spTree>
    <p:extLst>
      <p:ext uri="{BB962C8B-B14F-4D97-AF65-F5344CB8AC3E}">
        <p14:creationId xmlns:p14="http://schemas.microsoft.com/office/powerpoint/2010/main" val="133028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a:buChar char="•"/>
            </a:pPr>
            <a:r>
              <a:rPr lang="en-US"/>
              <a:t>Pre and post photos of area to be insulated</a:t>
            </a:r>
          </a:p>
          <a:p>
            <a:pPr marL="285750" indent="-285750">
              <a:buFont typeface="Arial"/>
              <a:buChar char="•"/>
            </a:pPr>
            <a:r>
              <a:rPr lang="en-US"/>
              <a:t>Photos of information on insulation batts</a:t>
            </a:r>
          </a:p>
          <a:p>
            <a:r>
              <a:rPr lang="en-US">
                <a:latin typeface="Calibri"/>
                <a:ea typeface="Calibri"/>
                <a:cs typeface="Calibri"/>
              </a:rPr>
              <a:t>** Mobile home bellies are eligible for repair, replacement on insulation install</a:t>
            </a:r>
          </a:p>
        </p:txBody>
      </p:sp>
      <p:sp>
        <p:nvSpPr>
          <p:cNvPr id="4" name="Slide Number Placeholder 3"/>
          <p:cNvSpPr>
            <a:spLocks noGrp="1"/>
          </p:cNvSpPr>
          <p:nvPr>
            <p:ph type="sldNum" sz="quarter" idx="5"/>
          </p:nvPr>
        </p:nvSpPr>
        <p:spPr/>
        <p:txBody>
          <a:bodyPr/>
          <a:lstStyle/>
          <a:p>
            <a:fld id="{43197358-34D1-4CE7-8A25-F97F41D7E26B}" type="slidenum">
              <a:rPr lang="en-US" smtClean="0"/>
              <a:t>37</a:t>
            </a:fld>
            <a:endParaRPr lang="en-US"/>
          </a:p>
        </p:txBody>
      </p:sp>
    </p:spTree>
    <p:extLst>
      <p:ext uri="{BB962C8B-B14F-4D97-AF65-F5344CB8AC3E}">
        <p14:creationId xmlns:p14="http://schemas.microsoft.com/office/powerpoint/2010/main" val="194473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48D73-E707-39AE-FB5A-5B01F4470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38849-DE11-9B36-0198-44FDFFAD16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47127C9-C980-6F95-CC96-AB4DB3AF0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6C72A3-0437-AFD4-286B-7730501DD3F5}"/>
              </a:ext>
            </a:extLst>
          </p:cNvPr>
          <p:cNvSpPr>
            <a:spLocks noGrp="1"/>
          </p:cNvSpPr>
          <p:nvPr>
            <p:ph type="sldNum" sz="quarter" idx="5"/>
          </p:nvPr>
        </p:nvSpPr>
        <p:spPr/>
        <p:txBody>
          <a:bodyPr/>
          <a:lstStyle/>
          <a:p>
            <a:fld id="{43197358-34D1-4CE7-8A25-F97F41D7E26B}" type="slidenum">
              <a:rPr lang="en-US" smtClean="0"/>
              <a:t>2</a:t>
            </a:fld>
            <a:endParaRPr lang="en-US"/>
          </a:p>
        </p:txBody>
      </p:sp>
    </p:spTree>
    <p:extLst>
      <p:ext uri="{BB962C8B-B14F-4D97-AF65-F5344CB8AC3E}">
        <p14:creationId xmlns:p14="http://schemas.microsoft.com/office/powerpoint/2010/main" val="1521932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atin typeface="Calibri"/>
                <a:ea typeface="Calibri"/>
                <a:cs typeface="Calibri"/>
              </a:rPr>
              <a:t>Pre and Post photos of area to be insulated</a:t>
            </a:r>
          </a:p>
          <a:p>
            <a:r>
              <a:rPr lang="en-US">
                <a:latin typeface="Calibri"/>
                <a:ea typeface="Calibri"/>
                <a:cs typeface="Calibri"/>
              </a:rPr>
              <a:t>Photos of information on Insulation Bags</a:t>
            </a:r>
          </a:p>
        </p:txBody>
      </p:sp>
      <p:sp>
        <p:nvSpPr>
          <p:cNvPr id="4" name="Slide Number Placeholder 3"/>
          <p:cNvSpPr>
            <a:spLocks noGrp="1"/>
          </p:cNvSpPr>
          <p:nvPr>
            <p:ph type="sldNum" sz="quarter" idx="5"/>
          </p:nvPr>
        </p:nvSpPr>
        <p:spPr/>
        <p:txBody>
          <a:bodyPr/>
          <a:lstStyle/>
          <a:p>
            <a:fld id="{43197358-34D1-4CE7-8A25-F97F41D7E26B}" type="slidenum">
              <a:rPr lang="en-US" smtClean="0"/>
              <a:t>38</a:t>
            </a:fld>
            <a:endParaRPr lang="en-US"/>
          </a:p>
        </p:txBody>
      </p:sp>
    </p:spTree>
    <p:extLst>
      <p:ext uri="{BB962C8B-B14F-4D97-AF65-F5344CB8AC3E}">
        <p14:creationId xmlns:p14="http://schemas.microsoft.com/office/powerpoint/2010/main" val="178826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a:buChar char="•"/>
            </a:pPr>
            <a:r>
              <a:rPr lang="en-US"/>
              <a:t>Air sealing needs to be completed before attic insulation is installed  </a:t>
            </a:r>
          </a:p>
          <a:p>
            <a:pPr marL="285750" indent="-285750">
              <a:buFont typeface="Arial"/>
              <a:buChar char="•"/>
            </a:pPr>
            <a:r>
              <a:rPr lang="en-US"/>
              <a:t>Pre and post photos of area to be insulated</a:t>
            </a:r>
          </a:p>
          <a:p>
            <a:pPr marL="285750" indent="-285750">
              <a:buFont typeface="Arial"/>
              <a:buChar char="•"/>
            </a:pPr>
            <a:r>
              <a:rPr lang="en-US"/>
              <a:t>Photos of information on insulation bags</a:t>
            </a:r>
          </a:p>
          <a:p>
            <a:pPr marL="285750" indent="-285750">
              <a:buFont typeface="Arial"/>
              <a:buChar char="•"/>
            </a:pPr>
            <a:r>
              <a:rPr lang="en-US"/>
              <a:t>Install rulers</a:t>
            </a:r>
          </a:p>
          <a:p>
            <a:pPr marL="285750" indent="-285750">
              <a:buFont typeface="Arial"/>
              <a:buChar char="•"/>
            </a:pPr>
            <a:r>
              <a:rPr lang="en-US"/>
              <a:t>Install certificate of insulation</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3197358-34D1-4CE7-8A25-F97F41D7E26B}" type="slidenum">
              <a:rPr lang="en-US" smtClean="0"/>
              <a:t>39</a:t>
            </a:fld>
            <a:endParaRPr lang="en-US"/>
          </a:p>
        </p:txBody>
      </p:sp>
    </p:spTree>
    <p:extLst>
      <p:ext uri="{BB962C8B-B14F-4D97-AF65-F5344CB8AC3E}">
        <p14:creationId xmlns:p14="http://schemas.microsoft.com/office/powerpoint/2010/main" val="1365722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A3FD-50DD-83C8-EE3E-24DD365A68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64438-7826-A24F-6AB3-809951C9A4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64F405E-99F7-C1F1-B5D5-8E37A6C11FD8}"/>
              </a:ext>
            </a:extLst>
          </p:cNvPr>
          <p:cNvSpPr>
            <a:spLocks noGrp="1"/>
          </p:cNvSpPr>
          <p:nvPr>
            <p:ph type="body" idx="1"/>
          </p:nvPr>
        </p:nvSpPr>
        <p:spPr/>
        <p:txBody>
          <a:bodyPr/>
          <a:lstStyle/>
          <a:p>
            <a:r>
              <a:rPr lang="en-US"/>
              <a:t>Dave to present</a:t>
            </a:r>
          </a:p>
        </p:txBody>
      </p:sp>
      <p:sp>
        <p:nvSpPr>
          <p:cNvPr id="4" name="Slide Number Placeholder 3">
            <a:extLst>
              <a:ext uri="{FF2B5EF4-FFF2-40B4-BE49-F238E27FC236}">
                <a16:creationId xmlns:a16="http://schemas.microsoft.com/office/drawing/2014/main" id="{A98F0489-3394-8D8F-2794-DAF4AD6FAB3E}"/>
              </a:ext>
            </a:extLst>
          </p:cNvPr>
          <p:cNvSpPr>
            <a:spLocks noGrp="1"/>
          </p:cNvSpPr>
          <p:nvPr>
            <p:ph type="sldNum" sz="quarter" idx="5"/>
          </p:nvPr>
        </p:nvSpPr>
        <p:spPr/>
        <p:txBody>
          <a:bodyPr/>
          <a:lstStyle/>
          <a:p>
            <a:fld id="{43197358-34D1-4CE7-8A25-F97F41D7E26B}" type="slidenum">
              <a:rPr lang="en-US" smtClean="0"/>
              <a:t>40</a:t>
            </a:fld>
            <a:endParaRPr lang="en-US"/>
          </a:p>
        </p:txBody>
      </p:sp>
    </p:spTree>
    <p:extLst>
      <p:ext uri="{BB962C8B-B14F-4D97-AF65-F5344CB8AC3E}">
        <p14:creationId xmlns:p14="http://schemas.microsoft.com/office/powerpoint/2010/main" val="2090126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97358-34D1-4CE7-8A25-F97F41D7E26B}" type="slidenum">
              <a:rPr lang="en-US" smtClean="0"/>
              <a:t>41</a:t>
            </a:fld>
            <a:endParaRPr lang="en-US"/>
          </a:p>
        </p:txBody>
      </p:sp>
    </p:spTree>
    <p:extLst>
      <p:ext uri="{BB962C8B-B14F-4D97-AF65-F5344CB8AC3E}">
        <p14:creationId xmlns:p14="http://schemas.microsoft.com/office/powerpoint/2010/main" val="503465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A1AF-F5FE-C792-B803-491CF235B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5347E-C65D-F38D-3B25-A25416D339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CE0EC0-8620-2F17-B34B-3B58F93F09AF}"/>
              </a:ext>
            </a:extLst>
          </p:cNvPr>
          <p:cNvSpPr>
            <a:spLocks noGrp="1"/>
          </p:cNvSpPr>
          <p:nvPr>
            <p:ph type="body" idx="1"/>
          </p:nvPr>
        </p:nvSpPr>
        <p:spPr/>
        <p:txBody>
          <a:bodyPr/>
          <a:lstStyle/>
          <a:p>
            <a:r>
              <a:rPr lang="en-US"/>
              <a:t>Dani to cover this section</a:t>
            </a:r>
          </a:p>
        </p:txBody>
      </p:sp>
      <p:sp>
        <p:nvSpPr>
          <p:cNvPr id="4" name="Slide Number Placeholder 3">
            <a:extLst>
              <a:ext uri="{FF2B5EF4-FFF2-40B4-BE49-F238E27FC236}">
                <a16:creationId xmlns:a16="http://schemas.microsoft.com/office/drawing/2014/main" id="{16E1E803-BD69-C397-35C9-65D903A0CBD6}"/>
              </a:ext>
            </a:extLst>
          </p:cNvPr>
          <p:cNvSpPr>
            <a:spLocks noGrp="1"/>
          </p:cNvSpPr>
          <p:nvPr>
            <p:ph type="sldNum" sz="quarter" idx="5"/>
          </p:nvPr>
        </p:nvSpPr>
        <p:spPr/>
        <p:txBody>
          <a:bodyPr/>
          <a:lstStyle/>
          <a:p>
            <a:fld id="{43197358-34D1-4CE7-8A25-F97F41D7E26B}" type="slidenum">
              <a:rPr lang="en-US" smtClean="0"/>
              <a:t>43</a:t>
            </a:fld>
            <a:endParaRPr lang="en-US"/>
          </a:p>
        </p:txBody>
      </p:sp>
    </p:spTree>
    <p:extLst>
      <p:ext uri="{BB962C8B-B14F-4D97-AF65-F5344CB8AC3E}">
        <p14:creationId xmlns:p14="http://schemas.microsoft.com/office/powerpoint/2010/main" val="3719013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Dani to cover this section</a:t>
            </a:r>
          </a:p>
        </p:txBody>
      </p:sp>
      <p:sp>
        <p:nvSpPr>
          <p:cNvPr id="4" name="Slide Number Placeholder 3"/>
          <p:cNvSpPr>
            <a:spLocks noGrp="1"/>
          </p:cNvSpPr>
          <p:nvPr>
            <p:ph type="sldNum" sz="quarter" idx="5"/>
          </p:nvPr>
        </p:nvSpPr>
        <p:spPr/>
        <p:txBody>
          <a:bodyPr/>
          <a:lstStyle/>
          <a:p>
            <a:fld id="{43197358-34D1-4CE7-8A25-F97F41D7E26B}" type="slidenum">
              <a:rPr lang="en-US" smtClean="0"/>
              <a:t>45</a:t>
            </a:fld>
            <a:endParaRPr lang="en-US"/>
          </a:p>
        </p:txBody>
      </p:sp>
    </p:spTree>
    <p:extLst>
      <p:ext uri="{BB962C8B-B14F-4D97-AF65-F5344CB8AC3E}">
        <p14:creationId xmlns:p14="http://schemas.microsoft.com/office/powerpoint/2010/main" val="3848314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ABFD-E956-5482-176D-05A8284CF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2C085-40B4-E2A0-CDF7-ECC425275DF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38C17D-8B16-8702-1CC6-5A8BC4147C8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AD5D701-8B79-4EC3-4A7F-FF774D9B6085}"/>
              </a:ext>
            </a:extLst>
          </p:cNvPr>
          <p:cNvSpPr>
            <a:spLocks noGrp="1"/>
          </p:cNvSpPr>
          <p:nvPr>
            <p:ph type="hdr" sz="quarter" idx="10"/>
          </p:nvPr>
        </p:nvSpPr>
        <p:spPr/>
        <p:txBody>
          <a:bodyPr/>
          <a:lstStyle/>
          <a:p>
            <a:pPr defTabSz="483306">
              <a:defRPr/>
            </a:pPr>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51C06DC1-0916-826C-715E-83CBFAAE5C52}"/>
              </a:ext>
            </a:extLst>
          </p:cNvPr>
          <p:cNvSpPr>
            <a:spLocks noGrp="1"/>
          </p:cNvSpPr>
          <p:nvPr>
            <p:ph type="ftr" sz="quarter" idx="11"/>
          </p:nvPr>
        </p:nvSpPr>
        <p:spPr/>
        <p:txBody>
          <a:bodyPr/>
          <a:lstStyle/>
          <a:p>
            <a:pPr defTabSz="483306">
              <a:defRPr/>
            </a:pPr>
            <a:endParaRPr lang="en-US">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BCA39896-868E-281B-E5AA-1DCACBEC0B7E}"/>
              </a:ext>
            </a:extLst>
          </p:cNvPr>
          <p:cNvSpPr>
            <a:spLocks noGrp="1"/>
          </p:cNvSpPr>
          <p:nvPr>
            <p:ph type="sldNum" sz="quarter" idx="12"/>
          </p:nvPr>
        </p:nvSpPr>
        <p:spPr/>
        <p:txBody>
          <a:bodyPr/>
          <a:lstStyle/>
          <a:p>
            <a:pPr defTabSz="483306">
              <a:defRPr/>
            </a:pPr>
            <a:fld id="{8E561D99-E4D8-4EEE-BDA3-BAE998843D2D}" type="slidenum">
              <a:rPr lang="en-US">
                <a:solidFill>
                  <a:prstClr val="black"/>
                </a:solidFill>
                <a:latin typeface="Calibri" panose="020F0502020204030204"/>
              </a:rPr>
              <a:pPr defTabSz="483306">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008856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Tim to cover this section</a:t>
            </a:r>
          </a:p>
        </p:txBody>
      </p:sp>
      <p:sp>
        <p:nvSpPr>
          <p:cNvPr id="4" name="Slide Number Placeholder 3"/>
          <p:cNvSpPr>
            <a:spLocks noGrp="1"/>
          </p:cNvSpPr>
          <p:nvPr>
            <p:ph type="sldNum" sz="quarter" idx="5"/>
          </p:nvPr>
        </p:nvSpPr>
        <p:spPr/>
        <p:txBody>
          <a:bodyPr/>
          <a:lstStyle/>
          <a:p>
            <a:fld id="{43197358-34D1-4CE7-8A25-F97F41D7E26B}" type="slidenum">
              <a:rPr lang="en-US" smtClean="0"/>
              <a:t>5</a:t>
            </a:fld>
            <a:endParaRPr lang="en-US"/>
          </a:p>
        </p:txBody>
      </p:sp>
    </p:spTree>
    <p:extLst>
      <p:ext uri="{BB962C8B-B14F-4D97-AF65-F5344CB8AC3E}">
        <p14:creationId xmlns:p14="http://schemas.microsoft.com/office/powerpoint/2010/main" val="2843925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FDB7-4447-924E-0D91-B5B904216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744CE-28C9-D7A5-EA85-52DA761D4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CE494-78D5-7350-A7AC-79C3AF02EB8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33D6F9FC-72FB-7B0E-3E0B-2F052AFE7407}"/>
              </a:ext>
            </a:extLst>
          </p:cNvPr>
          <p:cNvSpPr>
            <a:spLocks noGrp="1"/>
          </p:cNvSpPr>
          <p:nvPr>
            <p:ph type="hdr" sz="quarter" idx="10"/>
          </p:nvPr>
        </p:nvSpPr>
        <p:spPr/>
        <p:txBody>
          <a:bodyPr/>
          <a:lstStyle/>
          <a:p>
            <a:pPr defTabSz="483306">
              <a:defRPr/>
            </a:pPr>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FAFC1C17-F7E8-6D9E-2027-E14AA29696C3}"/>
              </a:ext>
            </a:extLst>
          </p:cNvPr>
          <p:cNvSpPr>
            <a:spLocks noGrp="1"/>
          </p:cNvSpPr>
          <p:nvPr>
            <p:ph type="ftr" sz="quarter" idx="11"/>
          </p:nvPr>
        </p:nvSpPr>
        <p:spPr/>
        <p:txBody>
          <a:bodyPr/>
          <a:lstStyle/>
          <a:p>
            <a:pPr defTabSz="483306">
              <a:defRPr/>
            </a:pPr>
            <a:endParaRPr lang="en-US">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CD575E72-F667-68E0-44CC-1D180B1A055B}"/>
              </a:ext>
            </a:extLst>
          </p:cNvPr>
          <p:cNvSpPr>
            <a:spLocks noGrp="1"/>
          </p:cNvSpPr>
          <p:nvPr>
            <p:ph type="sldNum" sz="quarter" idx="12"/>
          </p:nvPr>
        </p:nvSpPr>
        <p:spPr/>
        <p:txBody>
          <a:bodyPr/>
          <a:lstStyle/>
          <a:p>
            <a:pPr defTabSz="483306">
              <a:defRPr/>
            </a:pPr>
            <a:fld id="{8E561D99-E4D8-4EEE-BDA3-BAE998843D2D}" type="slidenum">
              <a:rPr lang="en-US">
                <a:solidFill>
                  <a:prstClr val="black"/>
                </a:solidFill>
                <a:latin typeface="Calibri" panose="020F0502020204030204"/>
              </a:rPr>
              <a:pPr defTabSz="483306">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89234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CF0BB-52F0-87DC-6802-F44A6E92F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A01C7-A155-2974-36BA-E839E4A75A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5D50EA-657E-2F5D-0A17-625EFCA3D77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FC5EFF7-6EB9-FE47-F2EF-53D82F2447F5}"/>
              </a:ext>
            </a:extLst>
          </p:cNvPr>
          <p:cNvSpPr>
            <a:spLocks noGrp="1"/>
          </p:cNvSpPr>
          <p:nvPr>
            <p:ph type="hdr" sz="quarter" idx="10"/>
          </p:nvPr>
        </p:nvSpPr>
        <p:spPr/>
        <p:txBody>
          <a:bodyPr/>
          <a:lstStyle/>
          <a:p>
            <a:pPr defTabSz="483306">
              <a:defRPr/>
            </a:pPr>
            <a:endParaRPr lang="en-US">
              <a:solidFill>
                <a:prstClr val="black"/>
              </a:solidFill>
              <a:latin typeface="Calibri" panose="020F0502020204030204"/>
            </a:endParaRPr>
          </a:p>
        </p:txBody>
      </p:sp>
      <p:sp>
        <p:nvSpPr>
          <p:cNvPr id="5" name="Footer Placeholder 4">
            <a:extLst>
              <a:ext uri="{FF2B5EF4-FFF2-40B4-BE49-F238E27FC236}">
                <a16:creationId xmlns:a16="http://schemas.microsoft.com/office/drawing/2014/main" id="{04F6E315-2DDD-985C-59B2-595D6A4DC56F}"/>
              </a:ext>
            </a:extLst>
          </p:cNvPr>
          <p:cNvSpPr>
            <a:spLocks noGrp="1"/>
          </p:cNvSpPr>
          <p:nvPr>
            <p:ph type="ftr" sz="quarter" idx="11"/>
          </p:nvPr>
        </p:nvSpPr>
        <p:spPr/>
        <p:txBody>
          <a:bodyPr/>
          <a:lstStyle/>
          <a:p>
            <a:pPr defTabSz="483306">
              <a:defRPr/>
            </a:pPr>
            <a:endParaRPr lang="en-US">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CD9D08BE-B3D5-7C52-3FCA-C53E509684FB}"/>
              </a:ext>
            </a:extLst>
          </p:cNvPr>
          <p:cNvSpPr>
            <a:spLocks noGrp="1"/>
          </p:cNvSpPr>
          <p:nvPr>
            <p:ph type="sldNum" sz="quarter" idx="12"/>
          </p:nvPr>
        </p:nvSpPr>
        <p:spPr/>
        <p:txBody>
          <a:bodyPr/>
          <a:lstStyle/>
          <a:p>
            <a:pPr defTabSz="483306">
              <a:defRPr/>
            </a:pPr>
            <a:fld id="{8E561D99-E4D8-4EEE-BDA3-BAE998843D2D}" type="slidenum">
              <a:rPr lang="en-US">
                <a:solidFill>
                  <a:prstClr val="black"/>
                </a:solidFill>
                <a:latin typeface="Calibri" panose="020F0502020204030204"/>
              </a:rPr>
              <a:pPr defTabSz="483306">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0520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Dani to cover this section</a:t>
            </a:r>
          </a:p>
        </p:txBody>
      </p:sp>
      <p:sp>
        <p:nvSpPr>
          <p:cNvPr id="4" name="Slide Number Placeholder 3"/>
          <p:cNvSpPr>
            <a:spLocks noGrp="1"/>
          </p:cNvSpPr>
          <p:nvPr>
            <p:ph type="sldNum" sz="quarter" idx="5"/>
          </p:nvPr>
        </p:nvSpPr>
        <p:spPr/>
        <p:txBody>
          <a:bodyPr/>
          <a:lstStyle/>
          <a:p>
            <a:fld id="{43197358-34D1-4CE7-8A25-F97F41D7E26B}" type="slidenum">
              <a:rPr lang="en-US" smtClean="0"/>
              <a:t>9</a:t>
            </a:fld>
            <a:endParaRPr lang="en-US"/>
          </a:p>
        </p:txBody>
      </p:sp>
    </p:spTree>
    <p:extLst>
      <p:ext uri="{BB962C8B-B14F-4D97-AF65-F5344CB8AC3E}">
        <p14:creationId xmlns:p14="http://schemas.microsoft.com/office/powerpoint/2010/main" val="251955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97358-34D1-4CE7-8A25-F97F41D7E26B}" type="slidenum">
              <a:rPr lang="en-US" smtClean="0"/>
              <a:t>11</a:t>
            </a:fld>
            <a:endParaRPr lang="en-US"/>
          </a:p>
        </p:txBody>
      </p:sp>
    </p:spTree>
    <p:extLst>
      <p:ext uri="{BB962C8B-B14F-4D97-AF65-F5344CB8AC3E}">
        <p14:creationId xmlns:p14="http://schemas.microsoft.com/office/powerpoint/2010/main" val="2736239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97358-34D1-4CE7-8A25-F97F41D7E26B}" type="slidenum">
              <a:rPr lang="en-US" smtClean="0"/>
              <a:t>13</a:t>
            </a:fld>
            <a:endParaRPr lang="en-US"/>
          </a:p>
        </p:txBody>
      </p:sp>
    </p:spTree>
    <p:extLst>
      <p:ext uri="{BB962C8B-B14F-4D97-AF65-F5344CB8AC3E}">
        <p14:creationId xmlns:p14="http://schemas.microsoft.com/office/powerpoint/2010/main" val="246798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Call out HP Clothes Dryer are only eligible replacement for existing dryer units</a:t>
            </a:r>
          </a:p>
        </p:txBody>
      </p:sp>
      <p:sp>
        <p:nvSpPr>
          <p:cNvPr id="4" name="Slide Number Placeholder 3"/>
          <p:cNvSpPr>
            <a:spLocks noGrp="1"/>
          </p:cNvSpPr>
          <p:nvPr>
            <p:ph type="sldNum" sz="quarter" idx="5"/>
          </p:nvPr>
        </p:nvSpPr>
        <p:spPr/>
        <p:txBody>
          <a:bodyPr/>
          <a:lstStyle/>
          <a:p>
            <a:fld id="{43197358-34D1-4CE7-8A25-F97F41D7E26B}" type="slidenum">
              <a:rPr lang="en-US" smtClean="0"/>
              <a:t>16</a:t>
            </a:fld>
            <a:endParaRPr lang="en-US"/>
          </a:p>
        </p:txBody>
      </p:sp>
    </p:spTree>
    <p:extLst>
      <p:ext uri="{BB962C8B-B14F-4D97-AF65-F5344CB8AC3E}">
        <p14:creationId xmlns:p14="http://schemas.microsoft.com/office/powerpoint/2010/main" val="239623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lvl1pPr>
              <a:defRPr>
                <a:solidFill>
                  <a:srgbClr val="0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937004"/>
            <a:ext cx="8534400" cy="1134533"/>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3FC94FA2-3B34-4DC7-B2F2-377B53267515}" type="datetimeFigureOut">
              <a:rPr lang="en-US" smtClean="0"/>
              <a:t>6/17/26</a:t>
            </a:fld>
            <a:endParaRPr lang="en-US"/>
          </a:p>
        </p:txBody>
      </p:sp>
      <p:sp>
        <p:nvSpPr>
          <p:cNvPr id="5" name="Slide Number Placeholder 5"/>
          <p:cNvSpPr>
            <a:spLocks noGrp="1"/>
          </p:cNvSpPr>
          <p:nvPr>
            <p:ph type="sldNum" sz="quarter" idx="11"/>
          </p:nvPr>
        </p:nvSpPr>
        <p:spPr/>
        <p:txBody>
          <a:bodyPr/>
          <a:lstStyle>
            <a:lvl1pPr>
              <a:defRPr>
                <a:solidFill>
                  <a:srgbClr val="000000"/>
                </a:solidFill>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455060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878440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7"/>
          <p:cNvCxnSpPr>
            <a:cxnSpLocks noChangeShapeType="1"/>
          </p:cNvCxnSpPr>
          <p:nvPr/>
        </p:nvCxnSpPr>
        <p:spPr bwMode="auto">
          <a:xfrm>
            <a:off x="366186" y="6446838"/>
            <a:ext cx="11459633" cy="0"/>
          </a:xfrm>
          <a:prstGeom prst="line">
            <a:avLst/>
          </a:prstGeom>
          <a:noFill/>
          <a:ln w="9525" algn="ctr">
            <a:solidFill>
              <a:srgbClr val="D1D1D1"/>
            </a:solidFill>
            <a:round/>
            <a:headEnd/>
            <a:tailEnd/>
          </a:ln>
          <a:extLst>
            <a:ext uri="{909E8E84-426E-40DD-AFC4-6F175D3DCCD1}">
              <a14:hiddenFill xmlns:a14="http://schemas.microsoft.com/office/drawing/2010/main">
                <a:noFill/>
              </a14:hiddenFill>
            </a:ext>
          </a:extLst>
        </p:spPr>
      </p:cxnSp>
      <p:sp>
        <p:nvSpPr>
          <p:cNvPr id="5" name="Text Box 47"/>
          <p:cNvSpPr txBox="1">
            <a:spLocks noChangeArrowheads="1"/>
          </p:cNvSpPr>
          <p:nvPr/>
        </p:nvSpPr>
        <p:spPr bwMode="auto">
          <a:xfrm>
            <a:off x="5974016" y="6583364"/>
            <a:ext cx="1965603"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defRPr/>
            </a:pPr>
            <a:r>
              <a:rPr lang="en-US" altLang="en-US" sz="525">
                <a:solidFill>
                  <a:srgbClr val="7F7F7F"/>
                </a:solidFill>
              </a:rPr>
              <a:t>© 2017 Electric Power Research Institute, Inc. All rights reserved.</a:t>
            </a:r>
          </a:p>
        </p:txBody>
      </p:sp>
      <p:pic>
        <p:nvPicPr>
          <p:cNvPr id="6" name="Picture 10" descr="EPRI logo 2014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3602" y="6492875"/>
            <a:ext cx="207221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hasCustomPrompt="1"/>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10826753" y="6194428"/>
            <a:ext cx="755649" cy="365125"/>
          </a:xfrm>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68707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2671263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1180840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2268285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3524191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2263687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1480213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296843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defRPr>
                <a:solidFill>
                  <a:srgbClr val="000000"/>
                </a:solidFill>
              </a:defRPr>
            </a:lvl1pPr>
          </a:lstStyle>
          <a:p>
            <a:r>
              <a:rPr lang="en-US"/>
              <a:t>Click to edit Master title style</a:t>
            </a:r>
          </a:p>
        </p:txBody>
      </p:sp>
      <p:sp>
        <p:nvSpPr>
          <p:cNvPr id="3" name="Subtitle 2"/>
          <p:cNvSpPr>
            <a:spLocks noGrp="1"/>
          </p:cNvSpPr>
          <p:nvPr>
            <p:ph type="subTitle" idx="1"/>
          </p:nvPr>
        </p:nvSpPr>
        <p:spPr>
          <a:xfrm>
            <a:off x="1828800" y="3937004"/>
            <a:ext cx="8534400" cy="1134533"/>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000000"/>
                </a:solidFill>
              </a:defRPr>
            </a:lvl1pPr>
          </a:lstStyle>
          <a:p>
            <a:fld id="{3FC94FA2-3B34-4DC7-B2F2-377B53267515}" type="datetimeFigureOut">
              <a:rPr lang="en-US" smtClean="0"/>
              <a:t>6/17/26</a:t>
            </a:fld>
            <a:endParaRPr lang="en-US"/>
          </a:p>
        </p:txBody>
      </p:sp>
      <p:sp>
        <p:nvSpPr>
          <p:cNvPr id="5" name="Slide Number Placeholder 5"/>
          <p:cNvSpPr>
            <a:spLocks noGrp="1"/>
          </p:cNvSpPr>
          <p:nvPr>
            <p:ph type="sldNum" sz="quarter" idx="11"/>
          </p:nvPr>
        </p:nvSpPr>
        <p:spPr/>
        <p:txBody>
          <a:bodyPr/>
          <a:lstStyle>
            <a:lvl1pPr>
              <a:defRPr>
                <a:solidFill>
                  <a:srgbClr val="000000"/>
                </a:solidFill>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92787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01900" y="274639"/>
            <a:ext cx="6781800" cy="1218200"/>
          </a:xfrm>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3517026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1900" y="274639"/>
            <a:ext cx="6781800" cy="1218200"/>
          </a:xfrm>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2567669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107790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169072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408008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4167973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301988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075171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664840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019844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7"/>
          <p:cNvCxnSpPr>
            <a:cxnSpLocks noChangeShapeType="1"/>
          </p:cNvCxnSpPr>
          <p:nvPr/>
        </p:nvCxnSpPr>
        <p:spPr bwMode="auto">
          <a:xfrm>
            <a:off x="366186" y="6446838"/>
            <a:ext cx="11459633" cy="0"/>
          </a:xfrm>
          <a:prstGeom prst="line">
            <a:avLst/>
          </a:prstGeom>
          <a:noFill/>
          <a:ln w="9525" algn="ctr">
            <a:solidFill>
              <a:srgbClr val="D1D1D1"/>
            </a:solidFill>
            <a:round/>
            <a:headEnd/>
            <a:tailEnd/>
          </a:ln>
          <a:extLst>
            <a:ext uri="{909E8E84-426E-40DD-AFC4-6F175D3DCCD1}">
              <a14:hiddenFill xmlns:a14="http://schemas.microsoft.com/office/drawing/2010/main">
                <a:noFill/>
              </a14:hiddenFill>
            </a:ext>
          </a:extLst>
        </p:spPr>
      </p:cxnSp>
      <p:sp>
        <p:nvSpPr>
          <p:cNvPr id="5" name="Text Box 47"/>
          <p:cNvSpPr txBox="1">
            <a:spLocks noChangeArrowheads="1"/>
          </p:cNvSpPr>
          <p:nvPr/>
        </p:nvSpPr>
        <p:spPr bwMode="auto">
          <a:xfrm>
            <a:off x="5974016" y="6583364"/>
            <a:ext cx="1965603"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defRPr/>
            </a:pPr>
            <a:r>
              <a:rPr lang="en-US" altLang="en-US" sz="525">
                <a:solidFill>
                  <a:srgbClr val="7F7F7F"/>
                </a:solidFill>
              </a:rPr>
              <a:t>© 2017 Electric Power Research Institute, Inc. All rights reserved.</a:t>
            </a:r>
          </a:p>
        </p:txBody>
      </p:sp>
      <p:pic>
        <p:nvPicPr>
          <p:cNvPr id="6" name="Picture 10" descr="EPRI logo 2014_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53602" y="6492875"/>
            <a:ext cx="207221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10826753" y="6194428"/>
            <a:ext cx="755649" cy="365125"/>
          </a:xfrm>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1460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DD54C0-E3E0-2ABD-2A94-59D08BD6A796}"/>
              </a:ext>
            </a:extLst>
          </p:cNvPr>
          <p:cNvSpPr/>
          <p:nvPr userDrawn="1"/>
        </p:nvSpPr>
        <p:spPr>
          <a:xfrm>
            <a:off x="0" y="0"/>
            <a:ext cx="12192000" cy="68580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63084" y="4406905"/>
            <a:ext cx="10363200" cy="1362075"/>
          </a:xfrm>
        </p:spPr>
        <p:txBody>
          <a:bodyPr anchor="t"/>
          <a:lstStyle>
            <a:lvl1pPr algn="l">
              <a:defRPr sz="3000"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pic>
        <p:nvPicPr>
          <p:cNvPr id="8" name="Picture 6">
            <a:extLst>
              <a:ext uri="{FF2B5EF4-FFF2-40B4-BE49-F238E27FC236}">
                <a16:creationId xmlns:a16="http://schemas.microsoft.com/office/drawing/2014/main" id="{3E58996C-0EBC-4D7A-C532-A995478958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auto">
          <a:xfrm>
            <a:off x="904854" y="274641"/>
            <a:ext cx="1227710" cy="105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CC96786-0515-46AE-CD99-99AE0767649A}"/>
              </a:ext>
            </a:extLst>
          </p:cNvPr>
          <p:cNvSpPr/>
          <p:nvPr userDrawn="1"/>
        </p:nvSpPr>
        <p:spPr>
          <a:xfrm>
            <a:off x="609600" y="1447800"/>
            <a:ext cx="10668000" cy="44450"/>
          </a:xfrm>
          <a:prstGeom prst="rect">
            <a:avLst/>
          </a:prstGeom>
          <a:gradFill flip="none" rotWithShape="1">
            <a:gsLst>
              <a:gs pos="0">
                <a:srgbClr val="FF0000"/>
              </a:gs>
              <a:gs pos="99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335914637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1386327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1510709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1911825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3012269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21005677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2458968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4003302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4190556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3"/>
          <p:cNvSpPr>
            <a:spLocks noGrp="1"/>
          </p:cNvSpPr>
          <p:nvPr>
            <p:ph idx="1"/>
          </p:nvPr>
        </p:nvSpPr>
        <p:spPr>
          <a:xfrm>
            <a:off x="609600" y="1284270"/>
            <a:ext cx="10972800" cy="4841893"/>
          </a:xfrm>
        </p:spPr>
        <p:txBody>
          <a:bodyPr/>
          <a:lstStyle/>
          <a:p>
            <a:endParaRPr lang="en-US"/>
          </a:p>
        </p:txBody>
      </p:sp>
    </p:spTree>
    <p:extLst>
      <p:ext uri="{BB962C8B-B14F-4D97-AF65-F5344CB8AC3E}">
        <p14:creationId xmlns:p14="http://schemas.microsoft.com/office/powerpoint/2010/main" val="35955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a:t>
            </a:r>
            <a:r>
              <a:rPr lang="en-US" err="1"/>
              <a:t>levelc</a:t>
            </a:r>
            <a:endParaRPr lang="en-US"/>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15602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lvl1pPr eaLnBrk="1" hangingPunct="1">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96742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192317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3FC94FA2-3B34-4DC7-B2F2-377B53267515}" type="datetimeFigureOut">
              <a:rPr lang="en-US" smtClean="0"/>
              <a:pPr/>
              <a:t>6/17/26</a:t>
            </a:fld>
            <a:endParaRPr lang="en-US"/>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E2FECEC-C406-4FCA-9DA9-8E7136CAA90C}" type="slidenum">
              <a:rPr lang="en-US" smtClean="0"/>
              <a:pPr/>
              <a:t>‹#›</a:t>
            </a:fld>
            <a:endParaRPr lang="en-US"/>
          </a:p>
        </p:txBody>
      </p:sp>
    </p:spTree>
    <p:extLst>
      <p:ext uri="{BB962C8B-B14F-4D97-AF65-F5344CB8AC3E}">
        <p14:creationId xmlns:p14="http://schemas.microsoft.com/office/powerpoint/2010/main" val="229072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55443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FC94FA2-3B34-4DC7-B2F2-377B53267515}" type="datetimeFigureOut">
              <a:rPr lang="en-US" smtClean="0"/>
              <a:t>6/17/26</a:t>
            </a:fld>
            <a:endParaRPr lang="en-US"/>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lvl1pPr eaLnBrk="1" hangingPunct="1">
              <a:defRPr>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2FECEC-C406-4FCA-9DA9-8E7136CAA90C}" type="slidenum">
              <a:rPr lang="en-US" smtClean="0"/>
              <a:t>‹#›</a:t>
            </a:fld>
            <a:endParaRPr lang="en-US"/>
          </a:p>
        </p:txBody>
      </p:sp>
    </p:spTree>
    <p:extLst>
      <p:ext uri="{BB962C8B-B14F-4D97-AF65-F5344CB8AC3E}">
        <p14:creationId xmlns:p14="http://schemas.microsoft.com/office/powerpoint/2010/main" val="3019380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20">
            <a:extLst>
              <a:ext uri="{28A0092B-C50C-407E-A947-70E740481C1C}">
                <a14:useLocalDpi xmlns:a14="http://schemas.microsoft.com/office/drawing/2010/main" val="0"/>
              </a:ext>
            </a:extLst>
          </a:blip>
          <a:srcRect/>
          <a:stretch/>
        </p:blipFill>
        <p:spPr bwMode="auto">
          <a:xfrm>
            <a:off x="904854" y="274641"/>
            <a:ext cx="122771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736852" y="274638"/>
            <a:ext cx="8845549"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09600" y="1811339"/>
            <a:ext cx="109728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2" y="6356353"/>
            <a:ext cx="944033"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panose="020B0604020202020204" pitchFamily="34" charset="0"/>
                <a:cs typeface="Arial" panose="020B0604020202020204" pitchFamily="34" charset="0"/>
              </a:defRPr>
            </a:lvl1pPr>
          </a:lstStyle>
          <a:p>
            <a:fld id="{3FC94FA2-3B34-4DC7-B2F2-377B53267515}" type="datetimeFigureOut">
              <a:rPr lang="en-US" smtClean="0"/>
              <a:pPr/>
              <a:t>6/17/26</a:t>
            </a:fld>
            <a:endParaRPr lang="en-US"/>
          </a:p>
        </p:txBody>
      </p:sp>
      <p:sp>
        <p:nvSpPr>
          <p:cNvPr id="6" name="Slide Number Placeholder 5"/>
          <p:cNvSpPr>
            <a:spLocks noGrp="1"/>
          </p:cNvSpPr>
          <p:nvPr>
            <p:ph type="sldNum" sz="quarter" idx="4"/>
          </p:nvPr>
        </p:nvSpPr>
        <p:spPr>
          <a:xfrm>
            <a:off x="10826753" y="6356353"/>
            <a:ext cx="75564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Arial" panose="020B0604020202020204" pitchFamily="34" charset="0"/>
                <a:cs typeface="Arial" panose="020B0604020202020204" pitchFamily="34" charset="0"/>
              </a:defRPr>
            </a:lvl1pPr>
          </a:lstStyle>
          <a:p>
            <a:fld id="{0E2FECEC-C406-4FCA-9DA9-8E7136CAA90C}" type="slidenum">
              <a:rPr lang="en-US" smtClean="0"/>
              <a:pPr/>
              <a:t>‹#›</a:t>
            </a:fld>
            <a:endParaRPr lang="en-US"/>
          </a:p>
        </p:txBody>
      </p:sp>
      <p:sp>
        <p:nvSpPr>
          <p:cNvPr id="10" name="Rectangle 9"/>
          <p:cNvSpPr/>
          <p:nvPr/>
        </p:nvSpPr>
        <p:spPr>
          <a:xfrm>
            <a:off x="609600" y="1447800"/>
            <a:ext cx="10668000" cy="44450"/>
          </a:xfrm>
          <a:prstGeom prst="rect">
            <a:avLst/>
          </a:prstGeom>
          <a:gradFill flip="none" rotWithShape="1">
            <a:gsLst>
              <a:gs pos="0">
                <a:srgbClr val="FF0000"/>
              </a:gs>
              <a:gs pos="99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5088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9" r:id="rId17"/>
    <p:sldLayoutId id="2147483680" r:id="rId18"/>
  </p:sldLayoutIdLst>
  <p:txStyles>
    <p:titleStyle>
      <a:lvl1pPr algn="ctr" defTabSz="342900" rtl="0" eaLnBrk="0" fontAlgn="base" hangingPunct="0">
        <a:spcBef>
          <a:spcPct val="0"/>
        </a:spcBef>
        <a:spcAft>
          <a:spcPct val="0"/>
        </a:spcAft>
        <a:defRPr sz="2700" b="1" kern="1200">
          <a:solidFill>
            <a:schemeClr val="tx1"/>
          </a:solidFill>
          <a:latin typeface="Arial" panose="020B0604020202020204" pitchFamily="34" charset="0"/>
          <a:ea typeface="+mj-ea"/>
          <a:cs typeface="Arial" panose="020B0604020202020204" pitchFamily="34" charset="0"/>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rgbClr val="000000"/>
          </a:solidFill>
          <a:latin typeface="Arial" panose="020B0604020202020204" pitchFamily="34" charset="0"/>
          <a:ea typeface="+mn-ea"/>
          <a:cs typeface="Arial" panose="020B0604020202020204" pitchFamily="34" charset="0"/>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rgbClr val="000000"/>
          </a:solidFill>
          <a:latin typeface="Arial" panose="020B0604020202020204" pitchFamily="34" charset="0"/>
          <a:ea typeface="+mn-ea"/>
          <a:cs typeface="Arial" panose="020B0604020202020204" pitchFamily="34"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rgbClr val="000000"/>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22818" y="274641"/>
            <a:ext cx="199178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736852" y="274638"/>
            <a:ext cx="8845549"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09600" y="1811339"/>
            <a:ext cx="109728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2" y="6356353"/>
            <a:ext cx="944033"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fld id="{3FC94FA2-3B34-4DC7-B2F2-377B53267515}" type="datetimeFigureOut">
              <a:rPr lang="en-US" smtClean="0"/>
              <a:t>6/17/26</a:t>
            </a:fld>
            <a:endParaRPr lang="en-US"/>
          </a:p>
        </p:txBody>
      </p:sp>
      <p:sp>
        <p:nvSpPr>
          <p:cNvPr id="6" name="Slide Number Placeholder 5"/>
          <p:cNvSpPr>
            <a:spLocks noGrp="1"/>
          </p:cNvSpPr>
          <p:nvPr>
            <p:ph type="sldNum" sz="quarter" idx="4"/>
          </p:nvPr>
        </p:nvSpPr>
        <p:spPr>
          <a:xfrm>
            <a:off x="10826753" y="6356353"/>
            <a:ext cx="755649"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0E2FECEC-C406-4FCA-9DA9-8E7136CAA90C}" type="slidenum">
              <a:rPr lang="en-US" smtClean="0"/>
              <a:t>‹#›</a:t>
            </a:fld>
            <a:endParaRPr lang="en-US"/>
          </a:p>
        </p:txBody>
      </p:sp>
      <p:sp>
        <p:nvSpPr>
          <p:cNvPr id="10" name="Rectangle 9"/>
          <p:cNvSpPr/>
          <p:nvPr/>
        </p:nvSpPr>
        <p:spPr>
          <a:xfrm>
            <a:off x="609600" y="1447800"/>
            <a:ext cx="10668000" cy="44450"/>
          </a:xfrm>
          <a:prstGeom prst="rect">
            <a:avLst/>
          </a:prstGeom>
          <a:gradFill flip="none" rotWithShape="1">
            <a:gsLst>
              <a:gs pos="0">
                <a:srgbClr val="FF0000"/>
              </a:gs>
              <a:gs pos="99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Tree>
    <p:extLst>
      <p:ext uri="{BB962C8B-B14F-4D97-AF65-F5344CB8AC3E}">
        <p14:creationId xmlns:p14="http://schemas.microsoft.com/office/powerpoint/2010/main" val="108930712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ctr" defTabSz="342900" rtl="0" eaLnBrk="0" fontAlgn="base" hangingPunct="0">
        <a:spcBef>
          <a:spcPct val="0"/>
        </a:spcBef>
        <a:spcAft>
          <a:spcPct val="0"/>
        </a:spcAft>
        <a:defRPr sz="2700" b="1" kern="1200">
          <a:solidFill>
            <a:schemeClr val="tx1"/>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rgbClr val="000000"/>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rgbClr val="000000"/>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rgbClr val="000000"/>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Dmatthews@resource-innovations.com" TargetMode="External"/><Relationship Id="rId7" Type="http://schemas.openxmlformats.org/officeDocument/2006/relationships/hyperlink" Target="mailto:drichard@resource-innovations.com" TargetMode="External"/><Relationship Id="rId2" Type="http://schemas.openxmlformats.org/officeDocument/2006/relationships/hyperlink" Target="mailto:dmgilliland@aep.com" TargetMode="External"/><Relationship Id="rId1" Type="http://schemas.openxmlformats.org/officeDocument/2006/relationships/slideLayout" Target="../slideLayouts/slideLayout2.xml"/><Relationship Id="rId6" Type="http://schemas.openxmlformats.org/officeDocument/2006/relationships/hyperlink" Target="mailto:cgreene@resource-innovations.com" TargetMode="External"/><Relationship Id="rId5" Type="http://schemas.openxmlformats.org/officeDocument/2006/relationships/hyperlink" Target="mailto:tpetrides@resource-innovations.com" TargetMode="External"/><Relationship Id="rId4" Type="http://schemas.openxmlformats.org/officeDocument/2006/relationships/hyperlink" Target="mailto:Dkissel@resource-innovations.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epohhelp.com/help-resource-hub/"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7F44B4-487E-A1F5-B276-E70F660331DF}"/>
              </a:ext>
            </a:extLst>
          </p:cNvPr>
          <p:cNvSpPr>
            <a:spLocks noGrp="1"/>
          </p:cNvSpPr>
          <p:nvPr>
            <p:ph type="title"/>
          </p:nvPr>
        </p:nvSpPr>
        <p:spPr>
          <a:xfrm>
            <a:off x="2242509" y="401638"/>
            <a:ext cx="9349661" cy="899644"/>
          </a:xfrm>
        </p:spPr>
        <p:txBody>
          <a:bodyPr wrap="square" anchor="ctr">
            <a:normAutofit/>
          </a:bodyPr>
          <a:lstStyle/>
          <a:p>
            <a:pPr>
              <a:lnSpc>
                <a:spcPct val="90000"/>
              </a:lnSpc>
            </a:pPr>
            <a:r>
              <a:rPr lang="en-US" sz="2800">
                <a:latin typeface="Arial"/>
                <a:cs typeface="Arial"/>
              </a:rPr>
              <a:t>HIGH EFFICIENCY FOR LOW-INCOME PROGRAM (HELP)</a:t>
            </a:r>
          </a:p>
        </p:txBody>
      </p:sp>
      <p:sp>
        <p:nvSpPr>
          <p:cNvPr id="3" name="Subtitle 2"/>
          <p:cNvSpPr>
            <a:spLocks noGrp="1"/>
          </p:cNvSpPr>
          <p:nvPr>
            <p:ph sz="half" idx="1"/>
          </p:nvPr>
        </p:nvSpPr>
        <p:spPr>
          <a:xfrm>
            <a:off x="609600" y="1600205"/>
            <a:ext cx="5384800" cy="4525963"/>
          </a:xfrm>
        </p:spPr>
        <p:txBody>
          <a:bodyPr vert="horz" wrap="square" lIns="91440" tIns="45720" rIns="91440" bIns="45720" numCol="1" anchor="ctr" anchorCtr="0" compatLnSpc="1">
            <a:prstTxWarp prst="textNoShape">
              <a:avLst/>
            </a:prstTxWarp>
            <a:normAutofit/>
          </a:bodyPr>
          <a:lstStyle/>
          <a:p>
            <a:pPr marL="0" indent="0" algn="ctr">
              <a:buNone/>
            </a:pPr>
            <a:r>
              <a:rPr lang="en-US" sz="3200" b="1">
                <a:latin typeface="Arial"/>
                <a:cs typeface="Arial"/>
              </a:rPr>
              <a:t>AEP Ohio HELP Program </a:t>
            </a:r>
          </a:p>
          <a:p>
            <a:pPr marL="0" indent="0" algn="ctr">
              <a:buNone/>
            </a:pPr>
            <a:r>
              <a:rPr lang="en-US" sz="3200" b="1">
                <a:latin typeface="Arial"/>
                <a:cs typeface="Arial"/>
              </a:rPr>
              <a:t>2026 Contractor Meeting</a:t>
            </a:r>
            <a:endParaRPr lang="en-US" sz="3200" b="1"/>
          </a:p>
          <a:p>
            <a:pPr marL="0" indent="0" algn="ctr">
              <a:buNone/>
            </a:pPr>
            <a:r>
              <a:rPr lang="en-US" sz="3200">
                <a:latin typeface="Arial"/>
                <a:cs typeface="Arial"/>
              </a:rPr>
              <a:t>March 26, 2026</a:t>
            </a:r>
          </a:p>
        </p:txBody>
      </p:sp>
      <p:pic>
        <p:nvPicPr>
          <p:cNvPr id="7" name="Picture 6" descr="Light bulb on green grass">
            <a:extLst>
              <a:ext uri="{FF2B5EF4-FFF2-40B4-BE49-F238E27FC236}">
                <a16:creationId xmlns:a16="http://schemas.microsoft.com/office/drawing/2014/main" id="{46543D01-842C-D168-0AD5-E7785BE8FF22}"/>
              </a:ext>
            </a:extLst>
          </p:cNvPr>
          <p:cNvPicPr>
            <a:picLocks noChangeAspect="1"/>
          </p:cNvPicPr>
          <p:nvPr/>
        </p:nvPicPr>
        <p:blipFill>
          <a:blip r:embed="rId4">
            <a:extLst>
              <a:ext uri="{28A0092B-C50C-407E-A947-70E740481C1C}">
                <a14:useLocalDpi xmlns:a14="http://schemas.microsoft.com/office/drawing/2010/main" val="0"/>
              </a:ext>
            </a:extLst>
          </a:blip>
          <a:srcRect l="11592" r="8991" b="-1"/>
          <a:stretch/>
        </p:blipFill>
        <p:spPr>
          <a:xfrm>
            <a:off x="6197603" y="1866423"/>
            <a:ext cx="5384794" cy="4525963"/>
          </a:xfrm>
          <a:prstGeom prst="rect">
            <a:avLst/>
          </a:prstGeom>
          <a:noFill/>
        </p:spPr>
      </p:pic>
    </p:spTree>
    <p:extLst>
      <p:ext uri="{BB962C8B-B14F-4D97-AF65-F5344CB8AC3E}">
        <p14:creationId xmlns:p14="http://schemas.microsoft.com/office/powerpoint/2010/main" val="1749446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0D26-54BC-36F4-1A8B-598CBAB23CDE}"/>
              </a:ext>
            </a:extLst>
          </p:cNvPr>
          <p:cNvSpPr>
            <a:spLocks noGrp="1"/>
          </p:cNvSpPr>
          <p:nvPr>
            <p:ph type="title"/>
          </p:nvPr>
        </p:nvSpPr>
        <p:spPr>
          <a:xfrm>
            <a:off x="2501900" y="274639"/>
            <a:ext cx="7612184" cy="1218200"/>
          </a:xfrm>
        </p:spPr>
        <p:txBody>
          <a:bodyPr/>
          <a:lstStyle/>
          <a:p>
            <a:r>
              <a:rPr lang="en-US" sz="3200">
                <a:latin typeface="Arial"/>
                <a:cs typeface="Arial"/>
              </a:rPr>
              <a:t>Project Workflow - Appliances</a:t>
            </a:r>
            <a:endParaRPr lang="en-US" sz="3200"/>
          </a:p>
        </p:txBody>
      </p:sp>
      <p:sp>
        <p:nvSpPr>
          <p:cNvPr id="19" name="Rectangle: Rounded Corners 18">
            <a:extLst>
              <a:ext uri="{FF2B5EF4-FFF2-40B4-BE49-F238E27FC236}">
                <a16:creationId xmlns:a16="http://schemas.microsoft.com/office/drawing/2014/main" id="{5AD072AA-DDD3-906A-D557-9E348B860877}"/>
              </a:ext>
            </a:extLst>
          </p:cNvPr>
          <p:cNvSpPr/>
          <p:nvPr/>
        </p:nvSpPr>
        <p:spPr>
          <a:xfrm>
            <a:off x="558800" y="1858108"/>
            <a:ext cx="1100016" cy="699478"/>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ea typeface="Calibri"/>
                <a:cs typeface="Calibri"/>
              </a:rPr>
              <a:t>Customer  Submits Application</a:t>
            </a:r>
          </a:p>
        </p:txBody>
      </p:sp>
      <p:sp>
        <p:nvSpPr>
          <p:cNvPr id="20" name="Rectangle: Rounded Corners 19">
            <a:extLst>
              <a:ext uri="{FF2B5EF4-FFF2-40B4-BE49-F238E27FC236}">
                <a16:creationId xmlns:a16="http://schemas.microsoft.com/office/drawing/2014/main" id="{EE3767AC-48AE-B9EC-6B20-2EDFDD9D384B}"/>
              </a:ext>
            </a:extLst>
          </p:cNvPr>
          <p:cNvSpPr/>
          <p:nvPr/>
        </p:nvSpPr>
        <p:spPr>
          <a:xfrm>
            <a:off x="2053491" y="1926493"/>
            <a:ext cx="1705705" cy="611555"/>
          </a:xfrm>
          <a:prstGeom prst="roundRect">
            <a:avLst/>
          </a:prstGeom>
          <a:solidFill>
            <a:schemeClr val="accent6"/>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ea typeface="Calibri"/>
                <a:cs typeface="Calibri"/>
              </a:rPr>
              <a:t>Application Review &amp; Approval</a:t>
            </a:r>
            <a:endParaRPr lang="en-US" sz="1600" b="1">
              <a:ea typeface="Calibri"/>
              <a:cs typeface="Calibri"/>
            </a:endParaRPr>
          </a:p>
        </p:txBody>
      </p:sp>
      <p:sp>
        <p:nvSpPr>
          <p:cNvPr id="21" name="Rectangle: Rounded Corners 20">
            <a:extLst>
              <a:ext uri="{FF2B5EF4-FFF2-40B4-BE49-F238E27FC236}">
                <a16:creationId xmlns:a16="http://schemas.microsoft.com/office/drawing/2014/main" id="{55F5721A-F98B-1C5D-561D-D97A900133E7}"/>
              </a:ext>
            </a:extLst>
          </p:cNvPr>
          <p:cNvSpPr/>
          <p:nvPr/>
        </p:nvSpPr>
        <p:spPr>
          <a:xfrm>
            <a:off x="2053491" y="2913183"/>
            <a:ext cx="1705706" cy="66040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Home Energy Assessment</a:t>
            </a:r>
            <a:endParaRPr lang="en-US" sz="1400" b="1"/>
          </a:p>
        </p:txBody>
      </p:sp>
      <p:sp>
        <p:nvSpPr>
          <p:cNvPr id="22" name="Rectangle: Rounded Corners 21">
            <a:extLst>
              <a:ext uri="{FF2B5EF4-FFF2-40B4-BE49-F238E27FC236}">
                <a16:creationId xmlns:a16="http://schemas.microsoft.com/office/drawing/2014/main" id="{43CA8E0A-4135-CF8C-FC2E-1F78E7833DA4}"/>
              </a:ext>
            </a:extLst>
          </p:cNvPr>
          <p:cNvSpPr/>
          <p:nvPr/>
        </p:nvSpPr>
        <p:spPr>
          <a:xfrm>
            <a:off x="2053491" y="3958491"/>
            <a:ext cx="1705705" cy="67994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Identifies Eligible Retrofit Measures</a:t>
            </a:r>
          </a:p>
        </p:txBody>
      </p:sp>
      <p:sp>
        <p:nvSpPr>
          <p:cNvPr id="23" name="Rectangle: Rounded Corners 22">
            <a:extLst>
              <a:ext uri="{FF2B5EF4-FFF2-40B4-BE49-F238E27FC236}">
                <a16:creationId xmlns:a16="http://schemas.microsoft.com/office/drawing/2014/main" id="{D05009FF-27B0-0D58-0599-DA4FC956A009}"/>
              </a:ext>
            </a:extLst>
          </p:cNvPr>
          <p:cNvSpPr/>
          <p:nvPr/>
        </p:nvSpPr>
        <p:spPr>
          <a:xfrm>
            <a:off x="4319954" y="4017106"/>
            <a:ext cx="2018321" cy="631094"/>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Review &amp; Pre-Approval of Appliance Measures</a:t>
            </a:r>
          </a:p>
        </p:txBody>
      </p:sp>
      <p:sp>
        <p:nvSpPr>
          <p:cNvPr id="24" name="Rectangle: Rounded Corners 23">
            <a:extLst>
              <a:ext uri="{FF2B5EF4-FFF2-40B4-BE49-F238E27FC236}">
                <a16:creationId xmlns:a16="http://schemas.microsoft.com/office/drawing/2014/main" id="{8E578B0C-BAD5-BBCD-74CC-95922E62C1B2}"/>
              </a:ext>
            </a:extLst>
          </p:cNvPr>
          <p:cNvSpPr/>
          <p:nvPr/>
        </p:nvSpPr>
        <p:spPr>
          <a:xfrm>
            <a:off x="9605106" y="3958491"/>
            <a:ext cx="1647091" cy="679938"/>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Program Review &amp; Approval</a:t>
            </a:r>
            <a:endParaRPr lang="en-US"/>
          </a:p>
        </p:txBody>
      </p:sp>
      <p:sp>
        <p:nvSpPr>
          <p:cNvPr id="25" name="Rectangle: Rounded Corners 24">
            <a:extLst>
              <a:ext uri="{FF2B5EF4-FFF2-40B4-BE49-F238E27FC236}">
                <a16:creationId xmlns:a16="http://schemas.microsoft.com/office/drawing/2014/main" id="{4C26AF82-AFC6-6CCA-F0FB-890B7D8DF7F5}"/>
              </a:ext>
            </a:extLst>
          </p:cNvPr>
          <p:cNvSpPr/>
          <p:nvPr/>
        </p:nvSpPr>
        <p:spPr>
          <a:xfrm>
            <a:off x="4300414" y="5052646"/>
            <a:ext cx="1998783" cy="54317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Assigns Project to Appliance Dealer</a:t>
            </a:r>
          </a:p>
        </p:txBody>
      </p:sp>
      <p:sp>
        <p:nvSpPr>
          <p:cNvPr id="26" name="Rectangle: Rounded Corners 25">
            <a:extLst>
              <a:ext uri="{FF2B5EF4-FFF2-40B4-BE49-F238E27FC236}">
                <a16:creationId xmlns:a16="http://schemas.microsoft.com/office/drawing/2014/main" id="{240E961C-A661-005F-5224-6F86906CCF8C}"/>
              </a:ext>
            </a:extLst>
          </p:cNvPr>
          <p:cNvSpPr/>
          <p:nvPr/>
        </p:nvSpPr>
        <p:spPr>
          <a:xfrm>
            <a:off x="6840414" y="5013569"/>
            <a:ext cx="2233242" cy="650632"/>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Schedules Delivery &amp; Installation with</a:t>
            </a:r>
            <a:r>
              <a:rPr lang="en-US" b="1">
                <a:ea typeface="Calibri"/>
                <a:cs typeface="Calibri"/>
              </a:rPr>
              <a:t> </a:t>
            </a:r>
            <a:r>
              <a:rPr lang="en-US" sz="1400" b="1">
                <a:ea typeface="Calibri"/>
                <a:cs typeface="Calibri"/>
              </a:rPr>
              <a:t>Customer</a:t>
            </a:r>
          </a:p>
        </p:txBody>
      </p:sp>
      <p:sp>
        <p:nvSpPr>
          <p:cNvPr id="27" name="Rectangle: Rounded Corners 26">
            <a:extLst>
              <a:ext uri="{FF2B5EF4-FFF2-40B4-BE49-F238E27FC236}">
                <a16:creationId xmlns:a16="http://schemas.microsoft.com/office/drawing/2014/main" id="{07304235-19D5-0562-8E8A-A53E68F15E9C}"/>
              </a:ext>
            </a:extLst>
          </p:cNvPr>
          <p:cNvSpPr/>
          <p:nvPr/>
        </p:nvSpPr>
        <p:spPr>
          <a:xfrm>
            <a:off x="9605108" y="2991340"/>
            <a:ext cx="1647089" cy="504093"/>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Program Issues Payment</a:t>
            </a:r>
            <a:endParaRPr lang="en-US" sz="1400" b="1"/>
          </a:p>
        </p:txBody>
      </p:sp>
      <p:sp>
        <p:nvSpPr>
          <p:cNvPr id="28" name="Rectangle: Rounded Corners 27">
            <a:extLst>
              <a:ext uri="{FF2B5EF4-FFF2-40B4-BE49-F238E27FC236}">
                <a16:creationId xmlns:a16="http://schemas.microsoft.com/office/drawing/2014/main" id="{1AAE7ECD-99C5-54F8-F6E2-1EFD9B8824C7}"/>
              </a:ext>
            </a:extLst>
          </p:cNvPr>
          <p:cNvSpPr/>
          <p:nvPr/>
        </p:nvSpPr>
        <p:spPr>
          <a:xfrm>
            <a:off x="9624644" y="5023339"/>
            <a:ext cx="1608015" cy="650631"/>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Submits Completed Project Data</a:t>
            </a:r>
            <a:endParaRPr lang="en-US"/>
          </a:p>
        </p:txBody>
      </p:sp>
      <p:sp>
        <p:nvSpPr>
          <p:cNvPr id="29" name="Rectangle: Rounded Corners 28">
            <a:extLst>
              <a:ext uri="{FF2B5EF4-FFF2-40B4-BE49-F238E27FC236}">
                <a16:creationId xmlns:a16="http://schemas.microsoft.com/office/drawing/2014/main" id="{1F0AD35F-65AC-1058-A4CA-00C1FD2F04C9}"/>
              </a:ext>
            </a:extLst>
          </p:cNvPr>
          <p:cNvSpPr/>
          <p:nvPr/>
        </p:nvSpPr>
        <p:spPr>
          <a:xfrm>
            <a:off x="2053491" y="5052646"/>
            <a:ext cx="1705707" cy="54317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Installs DI Measures</a:t>
            </a:r>
            <a:endParaRPr lang="en-US" sz="1400">
              <a:ea typeface="Calibri"/>
              <a:cs typeface="Calibri"/>
            </a:endParaRPr>
          </a:p>
        </p:txBody>
      </p:sp>
      <p:sp>
        <p:nvSpPr>
          <p:cNvPr id="31" name="Arrow: Right 30">
            <a:extLst>
              <a:ext uri="{FF2B5EF4-FFF2-40B4-BE49-F238E27FC236}">
                <a16:creationId xmlns:a16="http://schemas.microsoft.com/office/drawing/2014/main" id="{EE9ACE9E-855D-8114-C71C-F945995FD552}"/>
              </a:ext>
            </a:extLst>
          </p:cNvPr>
          <p:cNvSpPr/>
          <p:nvPr/>
        </p:nvSpPr>
        <p:spPr>
          <a:xfrm>
            <a:off x="3809257" y="4183145"/>
            <a:ext cx="489946" cy="240402"/>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79DA916C-A06F-D36D-B66C-752704F4619E}"/>
              </a:ext>
            </a:extLst>
          </p:cNvPr>
          <p:cNvSpPr/>
          <p:nvPr/>
        </p:nvSpPr>
        <p:spPr>
          <a:xfrm>
            <a:off x="9113948" y="5228452"/>
            <a:ext cx="489946" cy="240402"/>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5B0DC240-4BC3-D686-11ED-1CEDE9CFCC7F}"/>
              </a:ext>
            </a:extLst>
          </p:cNvPr>
          <p:cNvSpPr/>
          <p:nvPr/>
        </p:nvSpPr>
        <p:spPr>
          <a:xfrm rot="16200000">
            <a:off x="10271600" y="4705799"/>
            <a:ext cx="304331" cy="259940"/>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572CCA15-0597-DEB8-7B8C-AB463803C869}"/>
              </a:ext>
            </a:extLst>
          </p:cNvPr>
          <p:cNvSpPr/>
          <p:nvPr/>
        </p:nvSpPr>
        <p:spPr>
          <a:xfrm>
            <a:off x="6339489" y="5208915"/>
            <a:ext cx="489946" cy="240402"/>
          </a:xfrm>
          <a:prstGeom prst="rightArrow">
            <a:avLst/>
          </a:prstGeom>
          <a:solidFill>
            <a:schemeClr val="bg1">
              <a:lumMod val="50000"/>
            </a:schemeClr>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839AAAC1-9362-A881-D61F-E5D173326F5A}"/>
              </a:ext>
            </a:extLst>
          </p:cNvPr>
          <p:cNvSpPr/>
          <p:nvPr/>
        </p:nvSpPr>
        <p:spPr>
          <a:xfrm rot="5400000">
            <a:off x="2729757" y="3660491"/>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1212375F-F126-0857-A618-2EB359315684}"/>
              </a:ext>
            </a:extLst>
          </p:cNvPr>
          <p:cNvSpPr/>
          <p:nvPr/>
        </p:nvSpPr>
        <p:spPr>
          <a:xfrm rot="5400000">
            <a:off x="5172064" y="4735106"/>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93DD8D9F-EACA-33F1-3518-CDF5AE745950}"/>
              </a:ext>
            </a:extLst>
          </p:cNvPr>
          <p:cNvSpPr/>
          <p:nvPr/>
        </p:nvSpPr>
        <p:spPr>
          <a:xfrm rot="5400000">
            <a:off x="2749294" y="4735106"/>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4914E95-D12D-3D7D-8291-C1C87ED0220B}"/>
              </a:ext>
            </a:extLst>
          </p:cNvPr>
          <p:cNvSpPr/>
          <p:nvPr/>
        </p:nvSpPr>
        <p:spPr>
          <a:xfrm>
            <a:off x="1703986" y="2107184"/>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020E52F-7917-4843-4BE2-4E72D3A99545}"/>
              </a:ext>
            </a:extLst>
          </p:cNvPr>
          <p:cNvSpPr/>
          <p:nvPr/>
        </p:nvSpPr>
        <p:spPr>
          <a:xfrm rot="-5400000">
            <a:off x="10252064" y="3621414"/>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C9ED036-9D3D-2279-EBE0-3307CB58770D}"/>
              </a:ext>
            </a:extLst>
          </p:cNvPr>
          <p:cNvSpPr/>
          <p:nvPr/>
        </p:nvSpPr>
        <p:spPr>
          <a:xfrm rot="5400000">
            <a:off x="2729756" y="2624953"/>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AA8A13E-F431-600B-70EA-600602A915D8}"/>
              </a:ext>
            </a:extLst>
          </p:cNvPr>
          <p:cNvSpPr/>
          <p:nvPr/>
        </p:nvSpPr>
        <p:spPr>
          <a:xfrm>
            <a:off x="2024184" y="6351953"/>
            <a:ext cx="1695938" cy="230555"/>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ea typeface="Calibri"/>
                <a:cs typeface="Calibri"/>
              </a:rPr>
              <a:t>Resource Innovations</a:t>
            </a:r>
          </a:p>
        </p:txBody>
      </p:sp>
      <p:sp>
        <p:nvSpPr>
          <p:cNvPr id="7" name="Rectangle: Rounded Corners 6">
            <a:extLst>
              <a:ext uri="{FF2B5EF4-FFF2-40B4-BE49-F238E27FC236}">
                <a16:creationId xmlns:a16="http://schemas.microsoft.com/office/drawing/2014/main" id="{D5920135-FA85-8FDC-0E85-A6E0CFFAF6AE}"/>
              </a:ext>
            </a:extLst>
          </p:cNvPr>
          <p:cNvSpPr/>
          <p:nvPr/>
        </p:nvSpPr>
        <p:spPr>
          <a:xfrm>
            <a:off x="3811953" y="6351953"/>
            <a:ext cx="1989014" cy="24032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a:ea typeface="Calibri"/>
                <a:cs typeface="Calibri"/>
              </a:rPr>
              <a:t>HELP Home Energy Assessor</a:t>
            </a:r>
            <a:endParaRPr lang="en-US"/>
          </a:p>
        </p:txBody>
      </p:sp>
      <p:sp>
        <p:nvSpPr>
          <p:cNvPr id="8" name="Rectangle: Rounded Corners 7">
            <a:extLst>
              <a:ext uri="{FF2B5EF4-FFF2-40B4-BE49-F238E27FC236}">
                <a16:creationId xmlns:a16="http://schemas.microsoft.com/office/drawing/2014/main" id="{D5A11625-BD4A-406B-9DA7-A3EE9BCE7ECD}"/>
              </a:ext>
            </a:extLst>
          </p:cNvPr>
          <p:cNvSpPr/>
          <p:nvPr/>
        </p:nvSpPr>
        <p:spPr>
          <a:xfrm>
            <a:off x="5883031" y="6351952"/>
            <a:ext cx="1695938" cy="230555"/>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a:ea typeface="Calibri"/>
                <a:cs typeface="Calibri"/>
              </a:rPr>
              <a:t>Appliance Dealer</a:t>
            </a:r>
          </a:p>
        </p:txBody>
      </p:sp>
    </p:spTree>
    <p:extLst>
      <p:ext uri="{BB962C8B-B14F-4D97-AF65-F5344CB8AC3E}">
        <p14:creationId xmlns:p14="http://schemas.microsoft.com/office/powerpoint/2010/main" val="187384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AF619-4463-30B7-75C0-347B8930B6B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81FBE41-7AD6-1202-8CF7-3B7571759422}"/>
              </a:ext>
            </a:extLst>
          </p:cNvPr>
          <p:cNvSpPr txBox="1">
            <a:spLocks noGrp="1"/>
          </p:cNvSpPr>
          <p:nvPr>
            <p:ph type="title"/>
          </p:nvPr>
        </p:nvSpPr>
        <p:spPr bwMode="auto">
          <a:xfrm>
            <a:off x="1900518" y="274638"/>
            <a:ext cx="9466729" cy="1217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normAutofit/>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pPr>
              <a:spcAft>
                <a:spcPts val="600"/>
              </a:spcAft>
            </a:pPr>
            <a:r>
              <a:rPr lang="en-US" sz="2400">
                <a:solidFill>
                  <a:schemeClr val="tx1"/>
                </a:solidFill>
                <a:latin typeface="Arial"/>
                <a:cs typeface="Arial"/>
              </a:rPr>
              <a:t>APPLIANCE - RETROFIT MEASURE INCENTIVES</a:t>
            </a:r>
            <a:endParaRPr lang="en-US" sz="2400" b="1" kern="1200">
              <a:solidFill>
                <a:schemeClr val="tx1"/>
              </a:solidFill>
              <a:latin typeface="Arial"/>
              <a:cs typeface="Arial"/>
            </a:endParaRPr>
          </a:p>
        </p:txBody>
      </p:sp>
      <p:graphicFrame>
        <p:nvGraphicFramePr>
          <p:cNvPr id="6" name="Table 5">
            <a:extLst>
              <a:ext uri="{FF2B5EF4-FFF2-40B4-BE49-F238E27FC236}">
                <a16:creationId xmlns:a16="http://schemas.microsoft.com/office/drawing/2014/main" id="{D1A58F4F-44EB-22A0-9313-2A00D01E1DFB}"/>
              </a:ext>
            </a:extLst>
          </p:cNvPr>
          <p:cNvGraphicFramePr>
            <a:graphicFrameLocks noGrp="1"/>
          </p:cNvGraphicFramePr>
          <p:nvPr>
            <p:extLst>
              <p:ext uri="{D42A27DB-BD31-4B8C-83A1-F6EECF244321}">
                <p14:modId xmlns:p14="http://schemas.microsoft.com/office/powerpoint/2010/main" val="2325271656"/>
              </p:ext>
            </p:extLst>
          </p:nvPr>
        </p:nvGraphicFramePr>
        <p:xfrm>
          <a:off x="294130" y="1674873"/>
          <a:ext cx="11603737" cy="3597940"/>
        </p:xfrm>
        <a:graphic>
          <a:graphicData uri="http://schemas.openxmlformats.org/drawingml/2006/table">
            <a:tbl>
              <a:tblPr firstRow="1" bandRow="1">
                <a:tableStyleId>{5C22544A-7EE6-4342-B048-85BDC9FD1C3A}</a:tableStyleId>
              </a:tblPr>
              <a:tblGrid>
                <a:gridCol w="4495862">
                  <a:extLst>
                    <a:ext uri="{9D8B030D-6E8A-4147-A177-3AD203B41FA5}">
                      <a16:colId xmlns:a16="http://schemas.microsoft.com/office/drawing/2014/main" val="782720245"/>
                    </a:ext>
                  </a:extLst>
                </a:gridCol>
                <a:gridCol w="831433">
                  <a:extLst>
                    <a:ext uri="{9D8B030D-6E8A-4147-A177-3AD203B41FA5}">
                      <a16:colId xmlns:a16="http://schemas.microsoft.com/office/drawing/2014/main" val="219392275"/>
                    </a:ext>
                  </a:extLst>
                </a:gridCol>
                <a:gridCol w="1084174">
                  <a:extLst>
                    <a:ext uri="{9D8B030D-6E8A-4147-A177-3AD203B41FA5}">
                      <a16:colId xmlns:a16="http://schemas.microsoft.com/office/drawing/2014/main" val="3754957136"/>
                    </a:ext>
                  </a:extLst>
                </a:gridCol>
                <a:gridCol w="1016000">
                  <a:extLst>
                    <a:ext uri="{9D8B030D-6E8A-4147-A177-3AD203B41FA5}">
                      <a16:colId xmlns:a16="http://schemas.microsoft.com/office/drawing/2014/main" val="3215966794"/>
                    </a:ext>
                  </a:extLst>
                </a:gridCol>
                <a:gridCol w="1050518">
                  <a:extLst>
                    <a:ext uri="{9D8B030D-6E8A-4147-A177-3AD203B41FA5}">
                      <a16:colId xmlns:a16="http://schemas.microsoft.com/office/drawing/2014/main" val="211826331"/>
                    </a:ext>
                  </a:extLst>
                </a:gridCol>
                <a:gridCol w="1608166">
                  <a:extLst>
                    <a:ext uri="{9D8B030D-6E8A-4147-A177-3AD203B41FA5}">
                      <a16:colId xmlns:a16="http://schemas.microsoft.com/office/drawing/2014/main" val="2754441627"/>
                    </a:ext>
                  </a:extLst>
                </a:gridCol>
                <a:gridCol w="1517584">
                  <a:extLst>
                    <a:ext uri="{9D8B030D-6E8A-4147-A177-3AD203B41FA5}">
                      <a16:colId xmlns:a16="http://schemas.microsoft.com/office/drawing/2014/main" val="316555728"/>
                    </a:ext>
                  </a:extLst>
                </a:gridCol>
              </a:tblGrid>
              <a:tr h="517674">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Retrofit Measure Name</a:t>
                      </a:r>
                      <a:endParaRPr lang="en-US" sz="1300" b="1" i="0" u="none" strike="noStrike">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sz="1300" b="1" i="0" u="none" strike="noStrike">
                          <a:solidFill>
                            <a:schemeClr val="bg1"/>
                          </a:solidFill>
                          <a:effectLst/>
                          <a:latin typeface="Arial" panose="020B0604020202020204" pitchFamily="34" charset="0"/>
                          <a:cs typeface="Arial" panose="020B0604020202020204" pitchFamily="34" charset="0"/>
                        </a:rPr>
                        <a:t>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Measure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Labor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marL="0" algn="ctr" defTabSz="342900" rtl="0" eaLnBrk="1" fontAlgn="ctr" latinLnBrk="0" hangingPunct="1"/>
                      <a:r>
                        <a:rPr lang="en-US" sz="1300" b="1" u="none" strike="noStrike" kern="1200">
                          <a:solidFill>
                            <a:schemeClr val="bg1"/>
                          </a:solidFill>
                          <a:effectLst/>
                          <a:latin typeface="Arial" panose="020B0604020202020204" pitchFamily="34" charset="0"/>
                          <a:ea typeface="+mn-ea"/>
                          <a:cs typeface="Arial" panose="020B0604020202020204" pitchFamily="34" charset="0"/>
                        </a:rPr>
                        <a:t>Total Incentive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CAP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(90% of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SLP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(65% of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extLst>
                  <a:ext uri="{0D108BD9-81ED-4DB2-BD59-A6C34878D82A}">
                    <a16:rowId xmlns:a16="http://schemas.microsoft.com/office/drawing/2014/main" val="3481934787"/>
                  </a:ext>
                </a:extLst>
              </a:tr>
              <a:tr h="515437">
                <a:tc>
                  <a:txBody>
                    <a:bodyPr/>
                    <a:lstStyle/>
                    <a:p>
                      <a:pPr marL="91440" algn="l" fontAlgn="ctr"/>
                      <a:r>
                        <a:rPr lang="en-US" sz="1200" b="0" u="none" strike="noStrike">
                          <a:solidFill>
                            <a:schemeClr val="tx1"/>
                          </a:solidFill>
                          <a:effectLst/>
                          <a:latin typeface="Arial" panose="020B0604020202020204" pitchFamily="34" charset="0"/>
                          <a:cs typeface="Arial" panose="020B0604020202020204" pitchFamily="34" charset="0"/>
                        </a:rPr>
                        <a:t>ENERGY STAR Refrigerator Replacement </a:t>
                      </a:r>
                      <a:r>
                        <a:rPr lang="en-US" sz="1200" kern="1200">
                          <a:solidFill>
                            <a:schemeClr val="dk1"/>
                          </a:solidFill>
                          <a:effectLst/>
                          <a:latin typeface="Arial" panose="020B0604020202020204" pitchFamily="34" charset="0"/>
                          <a:ea typeface="+mn-ea"/>
                          <a:cs typeface="Arial" panose="020B0604020202020204" pitchFamily="34" charset="0"/>
                        </a:rPr>
                        <a:t>20-22 Top Freezer </a:t>
                      </a:r>
                    </a:p>
                    <a:p>
                      <a:pPr marL="91440" algn="l" fontAlgn="ctr"/>
                      <a:r>
                        <a:rPr lang="en-US" sz="1200" kern="1200">
                          <a:solidFill>
                            <a:schemeClr val="dk1"/>
                          </a:solidFill>
                          <a:effectLst/>
                          <a:latin typeface="Arial" panose="020B0604020202020204" pitchFamily="34" charset="0"/>
                          <a:ea typeface="+mn-ea"/>
                          <a:cs typeface="Arial" panose="020B0604020202020204" pitchFamily="34" charset="0"/>
                        </a:rPr>
                        <a:t>(includes icemaker if required)</a:t>
                      </a:r>
                      <a:endParaRPr lang="en-US" sz="1200" b="0" i="0" u="none" strike="noStrike" baseline="3000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Each</a:t>
                      </a:r>
                      <a:endParaRPr lang="en-US" sz="1200" b="0" i="0" u="none" strike="noStrike" baseline="3000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$890.00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$1,115.00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defTabSz="342900" rtl="0" eaLnBrk="1" fontAlgn="b" latinLnBrk="0" hangingPunct="1">
                        <a:buNone/>
                      </a:pPr>
                      <a:r>
                        <a:rPr lang="en-US" sz="1200" kern="1200" spc="-10">
                          <a:solidFill>
                            <a:schemeClr val="dk1"/>
                          </a:solidFill>
                          <a:effectLst/>
                          <a:latin typeface="Arial" panose="020B0604020202020204" pitchFamily="34" charset="0"/>
                          <a:ea typeface="Tahoma" panose="020B0604030504040204" pitchFamily="34" charset="0"/>
                          <a:cs typeface="Arial" panose="020B0604020202020204" pitchFamily="34" charset="0"/>
                        </a:rPr>
                        <a:t>$1,003.50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$724.75</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00690920"/>
                  </a:ext>
                </a:extLst>
              </a:tr>
              <a:tr h="515437">
                <a:tc>
                  <a:txBody>
                    <a:bodyPr/>
                    <a:lstStyle/>
                    <a:p>
                      <a:pPr marL="91440" marR="0" lvl="0" indent="0" algn="l" defTabSz="342900" rtl="0" eaLnBrk="1" fontAlgn="ctr" latinLnBrk="0" hangingPunct="1">
                        <a:lnSpc>
                          <a:spcPct val="100000"/>
                        </a:lnSpc>
                        <a:spcBef>
                          <a:spcPts val="0"/>
                        </a:spcBef>
                        <a:spcAft>
                          <a:spcPts val="0"/>
                        </a:spcAft>
                        <a:buClrTx/>
                        <a:buSzTx/>
                        <a:buFontTx/>
                        <a:buNone/>
                        <a:tabLst/>
                        <a:defRPr/>
                      </a:pPr>
                      <a:r>
                        <a:rPr lang="en-US" sz="1200" b="0" u="none" strike="noStrike">
                          <a:solidFill>
                            <a:schemeClr val="tx1"/>
                          </a:solidFill>
                          <a:effectLst/>
                          <a:latin typeface="Arial" panose="020B0604020202020204" pitchFamily="34" charset="0"/>
                          <a:cs typeface="Arial" panose="020B0604020202020204" pitchFamily="34" charset="0"/>
                        </a:rPr>
                        <a:t>ENERGY STAR Refrigerator Replacement </a:t>
                      </a:r>
                      <a:r>
                        <a:rPr lang="en-US" sz="1200" kern="1200">
                          <a:solidFill>
                            <a:schemeClr val="dk1"/>
                          </a:solidFill>
                          <a:effectLst/>
                          <a:latin typeface="Arial" panose="020B0604020202020204" pitchFamily="34" charset="0"/>
                          <a:ea typeface="+mn-ea"/>
                          <a:cs typeface="Arial" panose="020B0604020202020204" pitchFamily="34" charset="0"/>
                        </a:rPr>
                        <a:t>19-22 Bottom Freezer </a:t>
                      </a:r>
                    </a:p>
                    <a:p>
                      <a:pPr marL="91440" marR="0" lvl="0" indent="0" algn="l" defTabSz="342900" rtl="0" eaLnBrk="1" fontAlgn="ctr" latinLnBrk="0" hangingPunct="1">
                        <a:lnSpc>
                          <a:spcPct val="100000"/>
                        </a:lnSpc>
                        <a:spcBef>
                          <a:spcPts val="0"/>
                        </a:spcBef>
                        <a:spcAft>
                          <a:spcPts val="0"/>
                        </a:spcAft>
                        <a:buClrTx/>
                        <a:buSzTx/>
                        <a:buFontTx/>
                        <a:buNone/>
                        <a:tabLst/>
                        <a:defRPr/>
                      </a:pPr>
                      <a:r>
                        <a:rPr lang="en-US" sz="1200" kern="1200">
                          <a:solidFill>
                            <a:schemeClr val="dk1"/>
                          </a:solidFill>
                          <a:effectLst/>
                          <a:latin typeface="Arial" panose="020B0604020202020204" pitchFamily="34" charset="0"/>
                          <a:ea typeface="+mn-ea"/>
                          <a:cs typeface="Arial" panose="020B0604020202020204" pitchFamily="34" charset="0"/>
                        </a:rPr>
                        <a:t>(includes icemaker if required)</a:t>
                      </a:r>
                      <a:endParaRPr lang="en-US" sz="1200" b="0" i="0" u="none" strike="noStrike" baseline="3000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endParaRPr kumimoji="0" 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$1,150.00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$1,375.00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342900" rtl="0" eaLnBrk="1" fontAlgn="b" latinLnBrk="0" hangingPunct="1">
                        <a:buNone/>
                      </a:pPr>
                      <a:r>
                        <a:rPr lang="en-US" sz="1200" kern="1200" spc="-10">
                          <a:solidFill>
                            <a:schemeClr val="dk1"/>
                          </a:solidFill>
                          <a:effectLst/>
                          <a:latin typeface="Arial" panose="020B0604020202020204" pitchFamily="34" charset="0"/>
                          <a:ea typeface="Tahoma" panose="020B0604030504040204" pitchFamily="34" charset="0"/>
                          <a:cs typeface="Arial" panose="020B0604020202020204" pitchFamily="34" charset="0"/>
                        </a:rPr>
                        <a:t>$1,237.50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$893.75</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5927085"/>
                  </a:ext>
                </a:extLst>
              </a:tr>
              <a:tr h="631002">
                <a:tc>
                  <a:txBody>
                    <a:bodyPr/>
                    <a:lstStyle/>
                    <a:p>
                      <a:pPr marL="91440" marR="0" lvl="0" indent="0" algn="l" defTabSz="342900" rtl="0" eaLnBrk="1" fontAlgn="ctr" latinLnBrk="0" hangingPunct="1">
                        <a:lnSpc>
                          <a:spcPct val="100000"/>
                        </a:lnSpc>
                        <a:spcBef>
                          <a:spcPts val="0"/>
                        </a:spcBef>
                        <a:spcAft>
                          <a:spcPts val="0"/>
                        </a:spcAft>
                        <a:buClrTx/>
                        <a:buSzTx/>
                        <a:buFontTx/>
                        <a:buNone/>
                        <a:tabLst/>
                        <a:defRPr/>
                      </a:pPr>
                      <a:r>
                        <a:rPr lang="en-US" sz="1200" b="0" u="none" strike="noStrike">
                          <a:solidFill>
                            <a:schemeClr val="tx1"/>
                          </a:solidFill>
                          <a:effectLst/>
                          <a:latin typeface="Arial" panose="020B0604020202020204" pitchFamily="34" charset="0"/>
                          <a:cs typeface="Arial" panose="020B0604020202020204" pitchFamily="34" charset="0"/>
                        </a:rPr>
                        <a:t>ENERGY STAR Refrigerator Replacement </a:t>
                      </a:r>
                      <a:r>
                        <a:rPr lang="en-US" sz="1200" kern="1200">
                          <a:solidFill>
                            <a:schemeClr val="dk1"/>
                          </a:solidFill>
                          <a:effectLst/>
                          <a:latin typeface="Arial" panose="020B0604020202020204" pitchFamily="34" charset="0"/>
                          <a:ea typeface="+mn-ea"/>
                          <a:cs typeface="Arial" panose="020B0604020202020204" pitchFamily="34" charset="0"/>
                        </a:rPr>
                        <a:t>20-23 Side by Side or French Door</a:t>
                      </a:r>
                    </a:p>
                    <a:p>
                      <a:pPr marL="91440" marR="0" lvl="0" indent="0" algn="l" defTabSz="342900" rtl="0" eaLnBrk="1" fontAlgn="ctr" latinLnBrk="0" hangingPunct="1">
                        <a:lnSpc>
                          <a:spcPct val="100000"/>
                        </a:lnSpc>
                        <a:spcBef>
                          <a:spcPts val="0"/>
                        </a:spcBef>
                        <a:spcAft>
                          <a:spcPts val="0"/>
                        </a:spcAft>
                        <a:buClrTx/>
                        <a:buSzTx/>
                        <a:buFontTx/>
                        <a:buNone/>
                        <a:tabLst/>
                        <a:defRPr/>
                      </a:pPr>
                      <a:r>
                        <a:rPr lang="en-US" sz="1200" kern="1200">
                          <a:solidFill>
                            <a:schemeClr val="dk1"/>
                          </a:solidFill>
                          <a:effectLst/>
                          <a:latin typeface="Arial" panose="020B0604020202020204" pitchFamily="34" charset="0"/>
                          <a:ea typeface="+mn-ea"/>
                          <a:cs typeface="Arial" panose="020B0604020202020204" pitchFamily="34" charset="0"/>
                        </a:rPr>
                        <a:t>(always includes icemaker)</a:t>
                      </a:r>
                      <a:endParaRPr lang="en-US" sz="1200" b="0" i="0" u="none" strike="noStrike" baseline="3000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endParaRPr kumimoji="0" 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$1,300.00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$1,525.00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defTabSz="342900" rtl="0" eaLnBrk="1" fontAlgn="b" latinLnBrk="0" hangingPunct="1">
                        <a:buNone/>
                      </a:pPr>
                      <a:r>
                        <a:rPr lang="en-US" sz="1200" kern="1200" spc="-10">
                          <a:solidFill>
                            <a:schemeClr val="dk1"/>
                          </a:solidFill>
                          <a:effectLst/>
                          <a:latin typeface="Arial" panose="020B0604020202020204" pitchFamily="34" charset="0"/>
                          <a:ea typeface="Tahoma" panose="020B0604030504040204" pitchFamily="34" charset="0"/>
                          <a:cs typeface="Arial" panose="020B0604020202020204" pitchFamily="34" charset="0"/>
                        </a:rPr>
                        <a:t>$1,372.50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$991.25</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89897356"/>
                  </a:ext>
                </a:extLst>
              </a:tr>
              <a:tr h="515437">
                <a:tc>
                  <a:txBody>
                    <a:bodyPr/>
                    <a:lstStyle/>
                    <a:p>
                      <a:pPr marL="91440" marR="0" lvl="0" indent="0" algn="l" defTabSz="342900" rtl="0" eaLnBrk="1" fontAlgn="ctr" latinLnBrk="0" hangingPunct="1">
                        <a:lnSpc>
                          <a:spcPct val="100000"/>
                        </a:lnSpc>
                        <a:spcBef>
                          <a:spcPts val="0"/>
                        </a:spcBef>
                        <a:spcAft>
                          <a:spcPts val="0"/>
                        </a:spcAft>
                        <a:buClrTx/>
                        <a:buSzTx/>
                        <a:buFontTx/>
                        <a:buNone/>
                        <a:tabLst/>
                        <a:defRPr/>
                      </a:pPr>
                      <a:r>
                        <a:rPr lang="en-US" sz="1200" b="0" u="none" strike="noStrike">
                          <a:solidFill>
                            <a:schemeClr val="tx1"/>
                          </a:solidFill>
                          <a:effectLst/>
                          <a:latin typeface="Arial" panose="020B0604020202020204" pitchFamily="34" charset="0"/>
                          <a:cs typeface="Arial" panose="020B0604020202020204" pitchFamily="34" charset="0"/>
                        </a:rPr>
                        <a:t>ENERGY STAR Refrigerator Replacement </a:t>
                      </a:r>
                      <a:r>
                        <a:rPr lang="en-US" sz="1200" kern="1200">
                          <a:solidFill>
                            <a:schemeClr val="dk1"/>
                          </a:solidFill>
                          <a:effectLst/>
                          <a:latin typeface="Arial" panose="020B0604020202020204" pitchFamily="34" charset="0"/>
                          <a:ea typeface="+mn-ea"/>
                          <a:cs typeface="Arial" panose="020B0604020202020204" pitchFamily="34" charset="0"/>
                        </a:rPr>
                        <a:t>24-26 Side by Side </a:t>
                      </a:r>
                    </a:p>
                    <a:p>
                      <a:pPr marL="91440" marR="0" lvl="0" indent="0" algn="l" defTabSz="342900" rtl="0" eaLnBrk="1" fontAlgn="ctr" latinLnBrk="0" hangingPunct="1">
                        <a:lnSpc>
                          <a:spcPct val="100000"/>
                        </a:lnSpc>
                        <a:spcBef>
                          <a:spcPts val="0"/>
                        </a:spcBef>
                        <a:spcAft>
                          <a:spcPts val="0"/>
                        </a:spcAft>
                        <a:buClrTx/>
                        <a:buSzTx/>
                        <a:buFontTx/>
                        <a:buNone/>
                        <a:tabLst/>
                        <a:defRPr/>
                      </a:pPr>
                      <a:r>
                        <a:rPr lang="en-US" sz="1200" kern="1200">
                          <a:solidFill>
                            <a:schemeClr val="dk1"/>
                          </a:solidFill>
                          <a:effectLst/>
                          <a:latin typeface="Arial" panose="020B0604020202020204" pitchFamily="34" charset="0"/>
                          <a:ea typeface="+mn-ea"/>
                          <a:cs typeface="Arial" panose="020B0604020202020204" pitchFamily="34" charset="0"/>
                        </a:rPr>
                        <a:t>(always includes icemaker)</a:t>
                      </a:r>
                      <a:endParaRPr lang="en-US" sz="1200" b="0" i="0" u="none" strike="noStrike" baseline="30000">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endParaRPr kumimoji="0" 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$1,325.00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$1,550.00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342900" rtl="0" eaLnBrk="1" fontAlgn="b" latinLnBrk="0" hangingPunct="1">
                        <a:buNone/>
                      </a:pPr>
                      <a:r>
                        <a:rPr lang="en-US" sz="1200" kern="1200" spc="-10">
                          <a:solidFill>
                            <a:schemeClr val="dk1"/>
                          </a:solidFill>
                          <a:effectLst/>
                          <a:latin typeface="Arial" panose="020B0604020202020204" pitchFamily="34" charset="0"/>
                          <a:ea typeface="Tahoma" panose="020B0604030504040204" pitchFamily="34" charset="0"/>
                          <a:cs typeface="Arial" panose="020B0604020202020204" pitchFamily="34" charset="0"/>
                        </a:rPr>
                        <a:t>$1,395.00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$1,007.50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8237728"/>
                  </a:ext>
                </a:extLst>
              </a:tr>
              <a:tr h="500593">
                <a:tc>
                  <a:txBody>
                    <a:bodyPr/>
                    <a:lstStyle/>
                    <a:p>
                      <a:pPr marL="91440" marR="0" lvl="0" indent="0" algn="l"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ENERGY STAR Refrigerator Replacement 24-26 French Door</a:t>
                      </a:r>
                    </a:p>
                    <a:p>
                      <a:pPr marL="91440" marR="0" lvl="0" indent="0" algn="l"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includes icemaker)</a:t>
                      </a:r>
                      <a:endParaRPr kumimoji="0" 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endParaRPr kumimoji="0" lang="en-US" sz="12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$1,500.00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$1,725.00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defTabSz="342900" rtl="0" eaLnBrk="1" fontAlgn="b" latinLnBrk="0" hangingPunct="1">
                        <a:buNone/>
                      </a:pPr>
                      <a:r>
                        <a:rPr lang="en-US" sz="1200" kern="1200" spc="-10">
                          <a:solidFill>
                            <a:schemeClr val="dk1"/>
                          </a:solidFill>
                          <a:effectLst/>
                          <a:latin typeface="Arial" panose="020B0604020202020204" pitchFamily="34" charset="0"/>
                          <a:ea typeface="Tahoma" panose="020B0604030504040204" pitchFamily="34" charset="0"/>
                          <a:cs typeface="Arial" panose="020B0604020202020204" pitchFamily="34" charset="0"/>
                        </a:rPr>
                        <a:t>$1,552.50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$1,121.25</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2280530"/>
                  </a:ext>
                </a:extLst>
              </a:tr>
              <a:tr h="402360">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a:t>
                      </a:r>
                      <a:r>
                        <a:rPr lang="en-US" sz="1200" b="0" i="0" u="none" strike="noStrike">
                          <a:solidFill>
                            <a:schemeClr val="tx1"/>
                          </a:solidFill>
                          <a:effectLst/>
                          <a:latin typeface="Arial" panose="020B0604020202020204" pitchFamily="34" charset="0"/>
                          <a:cs typeface="Arial" panose="020B0604020202020204" pitchFamily="34" charset="0"/>
                        </a:rPr>
                        <a:t>Heat Pump Clothes Dryer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$1,500.00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$1,700.00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defTabSz="342900" rtl="0" eaLnBrk="1" fontAlgn="b" latinLnBrk="0" hangingPunct="1">
                        <a:buNone/>
                      </a:pPr>
                      <a:r>
                        <a:rPr lang="en-US" sz="1200" kern="1200" spc="-10">
                          <a:solidFill>
                            <a:schemeClr val="dk1"/>
                          </a:solidFill>
                          <a:effectLst/>
                          <a:latin typeface="Arial" panose="020B0604020202020204" pitchFamily="34" charset="0"/>
                          <a:ea typeface="Tahoma" panose="020B0604030504040204" pitchFamily="34" charset="0"/>
                          <a:cs typeface="Arial" panose="020B0604020202020204" pitchFamily="34" charset="0"/>
                        </a:rPr>
                        <a:t>$1,530.00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$1,105.00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7132120"/>
                  </a:ext>
                </a:extLst>
              </a:tr>
            </a:tbl>
          </a:graphicData>
        </a:graphic>
      </p:graphicFrame>
      <p:sp>
        <p:nvSpPr>
          <p:cNvPr id="2" name="TextBox 1">
            <a:extLst>
              <a:ext uri="{FF2B5EF4-FFF2-40B4-BE49-F238E27FC236}">
                <a16:creationId xmlns:a16="http://schemas.microsoft.com/office/drawing/2014/main" id="{97547662-E4C1-3F20-3308-6420D9B0B00B}"/>
              </a:ext>
            </a:extLst>
          </p:cNvPr>
          <p:cNvSpPr txBox="1"/>
          <p:nvPr/>
        </p:nvSpPr>
        <p:spPr>
          <a:xfrm>
            <a:off x="294130" y="5272813"/>
            <a:ext cx="11603737" cy="1284967"/>
          </a:xfrm>
          <a:prstGeom prst="rect">
            <a:avLst/>
          </a:prstGeom>
          <a:noFill/>
        </p:spPr>
        <p:txBody>
          <a:bodyPr wrap="square" rtlCol="0">
            <a:spAutoFit/>
          </a:bodyPr>
          <a:lstStyle/>
          <a:p>
            <a:r>
              <a:rPr lang="en-US" sz="1050" i="1">
                <a:latin typeface="Arial" panose="020B0604020202020204" pitchFamily="34" charset="0"/>
                <a:cs typeface="Arial" panose="020B0604020202020204" pitchFamily="34" charset="0"/>
              </a:rPr>
              <a:t>*Previously offered 27-28 cu. ft. French Door refrigerator replacements will no longer be included as an eligible measure due to cost effectiveness. Customers with this size and style unit may be eligible for replacement if they are willing to downsize to a 24–26 cu. ft. French door refrigerator.</a:t>
            </a:r>
          </a:p>
          <a:p>
            <a:endParaRPr lang="en-US" sz="1050" i="1">
              <a:latin typeface="Arial" panose="020B0604020202020204" pitchFamily="34" charset="0"/>
              <a:cs typeface="Arial" panose="020B0604020202020204" pitchFamily="34" charset="0"/>
            </a:endParaRPr>
          </a:p>
          <a:p>
            <a:r>
              <a:rPr lang="en-US" sz="1050" i="1">
                <a:latin typeface="Arial" panose="020B0604020202020204" pitchFamily="34" charset="0"/>
                <a:cs typeface="Arial" panose="020B0604020202020204" pitchFamily="34" charset="0"/>
              </a:rPr>
              <a:t>*For measures not fully covered by the program, customers are responsible to pay the remaining costs. The customer’s cost share is to be coordinated directly between the customer and the contractor. The program will issue incentives in accordance with program guidelines, and contractors are responsible for collecting any outstanding balance from the customer.</a:t>
            </a:r>
          </a:p>
          <a:p>
            <a:endParaRPr lang="en-US" sz="200" i="1">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sz="1050" i="1">
                <a:latin typeface="Arial" panose="020B0604020202020204" pitchFamily="34" charset="0"/>
                <a:cs typeface="Arial" panose="020B0604020202020204" pitchFamily="34" charset="0"/>
              </a:rPr>
              <a:t>For example, if the total cost of a heat pump clothes dryer for a CAP customer is $1,700, the program would cover 90% ($1,530), leaving the customer responsible for the remaining $170.</a:t>
            </a:r>
          </a:p>
        </p:txBody>
      </p:sp>
    </p:spTree>
    <p:extLst>
      <p:ext uri="{BB962C8B-B14F-4D97-AF65-F5344CB8AC3E}">
        <p14:creationId xmlns:p14="http://schemas.microsoft.com/office/powerpoint/2010/main" val="730821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A1681D8-4E87-B4DA-231F-877681EA4226}"/>
              </a:ext>
            </a:extLst>
          </p:cNvPr>
          <p:cNvSpPr txBox="1">
            <a:spLocks noGrp="1"/>
          </p:cNvSpPr>
          <p:nvPr>
            <p:ph type="title"/>
          </p:nvPr>
        </p:nvSpPr>
        <p:spPr bwMode="auto">
          <a:xfrm>
            <a:off x="1900518" y="274638"/>
            <a:ext cx="9466729" cy="1217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normAutofit/>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pPr>
              <a:spcAft>
                <a:spcPts val="600"/>
              </a:spcAft>
            </a:pPr>
            <a:r>
              <a:rPr lang="en-US" sz="2400">
                <a:solidFill>
                  <a:schemeClr val="tx1"/>
                </a:solidFill>
                <a:latin typeface="Arial"/>
                <a:cs typeface="Arial"/>
              </a:rPr>
              <a:t>APPLIANCE - RETROFIT MEASURE INCENTIVES</a:t>
            </a:r>
            <a:endParaRPr lang="en-US" sz="2400" b="1" kern="1200">
              <a:solidFill>
                <a:schemeClr val="tx1"/>
              </a:solidFill>
              <a:latin typeface="Arial"/>
              <a:cs typeface="Arial"/>
            </a:endParaRPr>
          </a:p>
        </p:txBody>
      </p:sp>
      <p:graphicFrame>
        <p:nvGraphicFramePr>
          <p:cNvPr id="6" name="Table 5">
            <a:extLst>
              <a:ext uri="{FF2B5EF4-FFF2-40B4-BE49-F238E27FC236}">
                <a16:creationId xmlns:a16="http://schemas.microsoft.com/office/drawing/2014/main" id="{3EAE0366-9811-217A-56E3-38CBB0D32BEB}"/>
              </a:ext>
            </a:extLst>
          </p:cNvPr>
          <p:cNvGraphicFramePr>
            <a:graphicFrameLocks noGrp="1"/>
          </p:cNvGraphicFramePr>
          <p:nvPr>
            <p:extLst>
              <p:ext uri="{D42A27DB-BD31-4B8C-83A1-F6EECF244321}">
                <p14:modId xmlns:p14="http://schemas.microsoft.com/office/powerpoint/2010/main" val="1296826709"/>
              </p:ext>
            </p:extLst>
          </p:nvPr>
        </p:nvGraphicFramePr>
        <p:xfrm>
          <a:off x="294131" y="1685924"/>
          <a:ext cx="11622787" cy="2058592"/>
        </p:xfrm>
        <a:graphic>
          <a:graphicData uri="http://schemas.openxmlformats.org/drawingml/2006/table">
            <a:tbl>
              <a:tblPr firstRow="1" bandRow="1">
                <a:tableStyleId>{5C22544A-7EE6-4342-B048-85BDC9FD1C3A}</a:tableStyleId>
              </a:tblPr>
              <a:tblGrid>
                <a:gridCol w="3677794">
                  <a:extLst>
                    <a:ext uri="{9D8B030D-6E8A-4147-A177-3AD203B41FA5}">
                      <a16:colId xmlns:a16="http://schemas.microsoft.com/office/drawing/2014/main" val="782720245"/>
                    </a:ext>
                  </a:extLst>
                </a:gridCol>
                <a:gridCol w="1343025">
                  <a:extLst>
                    <a:ext uri="{9D8B030D-6E8A-4147-A177-3AD203B41FA5}">
                      <a16:colId xmlns:a16="http://schemas.microsoft.com/office/drawing/2014/main" val="219392275"/>
                    </a:ext>
                  </a:extLst>
                </a:gridCol>
                <a:gridCol w="1485900">
                  <a:extLst>
                    <a:ext uri="{9D8B030D-6E8A-4147-A177-3AD203B41FA5}">
                      <a16:colId xmlns:a16="http://schemas.microsoft.com/office/drawing/2014/main" val="3754957136"/>
                    </a:ext>
                  </a:extLst>
                </a:gridCol>
                <a:gridCol w="1487423">
                  <a:extLst>
                    <a:ext uri="{9D8B030D-6E8A-4147-A177-3AD203B41FA5}">
                      <a16:colId xmlns:a16="http://schemas.microsoft.com/office/drawing/2014/main" val="3396382148"/>
                    </a:ext>
                  </a:extLst>
                </a:gridCol>
                <a:gridCol w="1866900">
                  <a:extLst>
                    <a:ext uri="{9D8B030D-6E8A-4147-A177-3AD203B41FA5}">
                      <a16:colId xmlns:a16="http://schemas.microsoft.com/office/drawing/2014/main" val="2754441627"/>
                    </a:ext>
                  </a:extLst>
                </a:gridCol>
                <a:gridCol w="1761745">
                  <a:extLst>
                    <a:ext uri="{9D8B030D-6E8A-4147-A177-3AD203B41FA5}">
                      <a16:colId xmlns:a16="http://schemas.microsoft.com/office/drawing/2014/main" val="316555728"/>
                    </a:ext>
                  </a:extLst>
                </a:gridCol>
              </a:tblGrid>
              <a:tr h="758428">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Retrofit Measure Name</a:t>
                      </a:r>
                      <a:endParaRPr lang="en-US" sz="1300" b="1" i="0" u="none" strike="noStrike">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sz="1300" b="1" i="0" u="none" strike="noStrike">
                          <a:solidFill>
                            <a:schemeClr val="bg1"/>
                          </a:solidFill>
                          <a:effectLst/>
                          <a:latin typeface="Arial" panose="020B0604020202020204" pitchFamily="34" charset="0"/>
                          <a:cs typeface="Arial" panose="020B0604020202020204" pitchFamily="34" charset="0"/>
                        </a:rPr>
                        <a:t>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Measure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Labor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Cost</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CAP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(100% of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SLP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(65% of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extLst>
                  <a:ext uri="{0D108BD9-81ED-4DB2-BD59-A6C34878D82A}">
                    <a16:rowId xmlns:a16="http://schemas.microsoft.com/office/drawing/2014/main" val="3481934787"/>
                  </a:ext>
                </a:extLst>
              </a:tr>
              <a:tr h="325041">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Freezer Replacement</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$675.00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$225.00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$900.00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$585.00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246122600"/>
                  </a:ext>
                </a:extLst>
              </a:tr>
              <a:tr h="325041">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a:t>
                      </a:r>
                      <a:r>
                        <a:rPr lang="en-US" sz="1200" b="0" i="0" u="none" strike="noStrike">
                          <a:solidFill>
                            <a:schemeClr val="tx1"/>
                          </a:solidFill>
                          <a:effectLst/>
                          <a:latin typeface="Arial" panose="020B0604020202020204" pitchFamily="34" charset="0"/>
                          <a:cs typeface="Arial" panose="020B0604020202020204" pitchFamily="34" charset="0"/>
                        </a:rPr>
                        <a:t>Ceiling Fan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$225.00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$125.00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$350.00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$227.50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750660"/>
                  </a:ext>
                </a:extLst>
              </a:tr>
              <a:tr h="325041">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a:t>
                      </a:r>
                      <a:r>
                        <a:rPr lang="en-US" sz="1200" b="0" i="0" u="none" strike="noStrike">
                          <a:solidFill>
                            <a:schemeClr val="tx1"/>
                          </a:solidFill>
                          <a:effectLst/>
                          <a:latin typeface="Arial" panose="020B0604020202020204" pitchFamily="34" charset="0"/>
                          <a:cs typeface="Arial" panose="020B0604020202020204" pitchFamily="34" charset="0"/>
                        </a:rPr>
                        <a:t>All-in-One Clothes Washer-Dryer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$2,300.00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$2,500.00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$1,625.00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039165413"/>
                  </a:ext>
                </a:extLst>
              </a:tr>
              <a:tr h="325041">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a:t>
                      </a:r>
                      <a:r>
                        <a:rPr lang="en-US" sz="1200" b="0" i="0" u="none" strike="noStrike">
                          <a:solidFill>
                            <a:schemeClr val="tx1"/>
                          </a:solidFill>
                          <a:effectLst/>
                          <a:latin typeface="Arial" panose="020B0604020202020204" pitchFamily="34" charset="0"/>
                          <a:cs typeface="Arial" panose="020B0604020202020204" pitchFamily="34" charset="0"/>
                        </a:rPr>
                        <a:t>Clothes Washer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$1,000.00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$1,200.00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$780.00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5734620"/>
                  </a:ext>
                </a:extLst>
              </a:tr>
            </a:tbl>
          </a:graphicData>
        </a:graphic>
      </p:graphicFrame>
    </p:spTree>
    <p:extLst>
      <p:ext uri="{BB962C8B-B14F-4D97-AF65-F5344CB8AC3E}">
        <p14:creationId xmlns:p14="http://schemas.microsoft.com/office/powerpoint/2010/main" val="95343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857C-C845-7488-0D8C-46808FB560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F77ED-AAC9-3B94-62AB-234C5EA820FA}"/>
              </a:ext>
            </a:extLst>
          </p:cNvPr>
          <p:cNvSpPr>
            <a:spLocks noGrp="1"/>
          </p:cNvSpPr>
          <p:nvPr>
            <p:ph type="title"/>
          </p:nvPr>
        </p:nvSpPr>
        <p:spPr/>
        <p:txBody>
          <a:bodyPr/>
          <a:lstStyle/>
          <a:p>
            <a:r>
              <a:rPr lang="en-US">
                <a:latin typeface="Arial"/>
                <a:cs typeface="Arial"/>
              </a:rPr>
              <a:t>Appliance - Retrofit Measure Requirements</a:t>
            </a:r>
            <a:endParaRPr lang="en-US"/>
          </a:p>
        </p:txBody>
      </p:sp>
      <p:graphicFrame>
        <p:nvGraphicFramePr>
          <p:cNvPr id="3" name="Table 2">
            <a:extLst>
              <a:ext uri="{FF2B5EF4-FFF2-40B4-BE49-F238E27FC236}">
                <a16:creationId xmlns:a16="http://schemas.microsoft.com/office/drawing/2014/main" id="{802EC8BB-B148-5159-E0FC-F70CB513A580}"/>
              </a:ext>
            </a:extLst>
          </p:cNvPr>
          <p:cNvGraphicFramePr>
            <a:graphicFrameLocks noGrp="1"/>
          </p:cNvGraphicFramePr>
          <p:nvPr>
            <p:extLst>
              <p:ext uri="{D42A27DB-BD31-4B8C-83A1-F6EECF244321}">
                <p14:modId xmlns:p14="http://schemas.microsoft.com/office/powerpoint/2010/main" val="895912064"/>
              </p:ext>
            </p:extLst>
          </p:nvPr>
        </p:nvGraphicFramePr>
        <p:xfrm>
          <a:off x="625540" y="1655535"/>
          <a:ext cx="10956861" cy="4907280"/>
        </p:xfrm>
        <a:graphic>
          <a:graphicData uri="http://schemas.openxmlformats.org/drawingml/2006/table">
            <a:tbl>
              <a:tblPr firstRow="1" bandRow="1">
                <a:tableStyleId>{5C22544A-7EE6-4342-B048-85BDC9FD1C3A}</a:tableStyleId>
              </a:tblPr>
              <a:tblGrid>
                <a:gridCol w="2501903">
                  <a:extLst>
                    <a:ext uri="{9D8B030D-6E8A-4147-A177-3AD203B41FA5}">
                      <a16:colId xmlns:a16="http://schemas.microsoft.com/office/drawing/2014/main" val="3549996321"/>
                    </a:ext>
                  </a:extLst>
                </a:gridCol>
                <a:gridCol w="4227479">
                  <a:extLst>
                    <a:ext uri="{9D8B030D-6E8A-4147-A177-3AD203B41FA5}">
                      <a16:colId xmlns:a16="http://schemas.microsoft.com/office/drawing/2014/main" val="3269653310"/>
                    </a:ext>
                  </a:extLst>
                </a:gridCol>
                <a:gridCol w="4227479">
                  <a:extLst>
                    <a:ext uri="{9D8B030D-6E8A-4147-A177-3AD203B41FA5}">
                      <a16:colId xmlns:a16="http://schemas.microsoft.com/office/drawing/2014/main" val="3672628882"/>
                    </a:ext>
                  </a:extLst>
                </a:gridCol>
              </a:tblGrid>
              <a:tr h="178440">
                <a:tc>
                  <a:txBody>
                    <a:bodyPr/>
                    <a:lstStyle/>
                    <a:p>
                      <a:endParaRPr lang="en-US" sz="14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Energy Star</a:t>
                      </a:r>
                      <a:r>
                        <a:rPr lang="en-US" sz="1600" b="1" i="0" u="none" strike="noStrike" kern="1200" baseline="0">
                          <a:solidFill>
                            <a:schemeClr val="bg1"/>
                          </a:solidFill>
                          <a:latin typeface="+mn-lt"/>
                          <a:ea typeface="+mn-ea"/>
                          <a:cs typeface="+mn-cs"/>
                        </a:rPr>
                        <a:t>®</a:t>
                      </a:r>
                      <a:r>
                        <a:rPr lang="en-US" sz="1600" b="1">
                          <a:solidFill>
                            <a:schemeClr val="bg1"/>
                          </a:solidFill>
                        </a:rPr>
                        <a:t> Refrigerator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178440">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Water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Space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7155125"/>
                  </a:ext>
                </a:extLst>
              </a:tr>
              <a:tr h="178440">
                <a:tc>
                  <a:txBody>
                    <a:bodyPr/>
                    <a:lstStyle/>
                    <a:p>
                      <a:pPr marL="0" indent="0" algn="ctr">
                        <a:buFont typeface="Arial" panose="020B0604020202020204" pitchFamily="34" charset="0"/>
                        <a:buNone/>
                      </a:pPr>
                      <a:r>
                        <a:rPr lang="en-US" sz="11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a:t>
                      </a:r>
                      <a:r>
                        <a:rPr lang="en-US" sz="1100" b="1" i="0" u="sng" strike="noStrike" kern="1200" baseline="0">
                          <a:solidFill>
                            <a:schemeClr val="dk1"/>
                          </a:solidFill>
                          <a:latin typeface="+mn-lt"/>
                          <a:ea typeface="+mn-ea"/>
                          <a:cs typeface="+mn-cs"/>
                        </a:rPr>
                        <a:t>primary</a:t>
                      </a:r>
                      <a:r>
                        <a:rPr lang="en-US" sz="1100" b="0" i="0" u="none" strike="noStrike" kern="1200" baseline="0">
                          <a:solidFill>
                            <a:schemeClr val="dk1"/>
                          </a:solidFill>
                          <a:latin typeface="+mn-lt"/>
                          <a:ea typeface="+mn-ea"/>
                          <a:cs typeface="+mn-cs"/>
                        </a:rPr>
                        <a:t> refrigerator must be operational or in need of minor repairs and manufactured 10 years or more prior to the current calendar year. </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Refrigerator must be owned by the property owner at the time of replacement. Renters are eligible to replace unit with landlord written approval. </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solidFill>
                            <a:schemeClr val="dk1"/>
                          </a:solidFill>
                          <a:effectLst/>
                          <a:latin typeface="+mn-lt"/>
                          <a:ea typeface="+mn-ea"/>
                          <a:cs typeface="+mn-cs"/>
                        </a:rPr>
                        <a:t>Water line repair, replacement, or modification is not covered by the program. Any required water line work must be addressed by the customer prior to installation.</a:t>
                      </a:r>
                      <a:endParaRPr lang="en-US" sz="1100" b="0" i="0" u="none" strike="noStrike" kern="1200" baseline="0">
                        <a:solidFill>
                          <a:schemeClr val="dk1"/>
                        </a:solidFill>
                        <a:latin typeface="+mn-lt"/>
                        <a:ea typeface="+mn-ea"/>
                        <a:cs typeface="+mn-cs"/>
                      </a:endParaRP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Approval may be requested on a case-by-case basis for non-operational units or those requiring major repairs, including units less than 10 years old</a:t>
                      </a:r>
                      <a:endParaRPr lang="en-US" sz="1100" b="0" i="0" u="none" strike="noStrike" kern="1200" baseline="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08530312"/>
                  </a:ext>
                </a:extLst>
              </a:tr>
              <a:tr h="278754">
                <a:tc>
                  <a:txBody>
                    <a:bodyPr/>
                    <a:lstStyle/>
                    <a:p>
                      <a:pPr marL="0" indent="0" algn="ctr">
                        <a:buFont typeface="Arial" panose="020B0604020202020204" pitchFamily="34" charset="0"/>
                        <a:buNone/>
                      </a:pPr>
                      <a:r>
                        <a:rPr lang="en-US" sz="11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 will be Energy Star certified and equivalent to the size of the unit currently installed (in ft³), including features such as through-door ice and water, if applicable.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equipment will be disabled and removed from the property.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178440">
                <a:tc>
                  <a:txBody>
                    <a:bodyPr/>
                    <a:lstStyle/>
                    <a:p>
                      <a:pPr marL="0" indent="0" algn="ctr">
                        <a:buFont typeface="Arial" panose="020B0604020202020204" pitchFamily="34" charset="0"/>
                        <a:buNone/>
                      </a:pPr>
                      <a:r>
                        <a:rPr lang="en-US" sz="11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b="0">
                          <a:solidFill>
                            <a:schemeClr val="tx1"/>
                          </a:solidFill>
                        </a:rPr>
                        <a:t>1 per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80169283"/>
                  </a:ext>
                </a:extLst>
              </a:tr>
              <a:tr h="178440">
                <a:tc>
                  <a:txBody>
                    <a:bodyPr/>
                    <a:lstStyle/>
                    <a:p>
                      <a:pPr marL="0" indent="0" algn="ctr">
                        <a:buFont typeface="Arial" panose="020B0604020202020204" pitchFamily="34" charset="0"/>
                        <a:buNone/>
                      </a:pPr>
                      <a:r>
                        <a:rPr lang="en-US" sz="11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a:t>Final Invoice &amp; install date</a:t>
                      </a:r>
                    </a:p>
                    <a:p>
                      <a:pPr marL="171450" indent="-171450" algn="l">
                        <a:buFont typeface="Arial" panose="020B0604020202020204" pitchFamily="34" charset="0"/>
                        <a:buChar char="•"/>
                      </a:pPr>
                      <a:r>
                        <a:rPr lang="en-US" sz="1100"/>
                        <a:t>ENERGY STAR Certificate</a:t>
                      </a:r>
                    </a:p>
                    <a:p>
                      <a:pPr marL="171450" indent="-171450" algn="l">
                        <a:buFont typeface="Arial" panose="020B0604020202020204" pitchFamily="34" charset="0"/>
                        <a:buChar char="•"/>
                      </a:pPr>
                      <a:r>
                        <a:rPr lang="en-US" sz="1100"/>
                        <a:t>Installed refrigerator type </a:t>
                      </a:r>
                    </a:p>
                    <a:p>
                      <a:pPr marL="171450" indent="-171450" algn="l">
                        <a:buFont typeface="Arial" panose="020B0604020202020204" pitchFamily="34" charset="0"/>
                        <a:buChar char="•"/>
                      </a:pPr>
                      <a:r>
                        <a:rPr lang="en-US" sz="1100"/>
                        <a:t>Installed refrigerator model number</a:t>
                      </a:r>
                    </a:p>
                    <a:p>
                      <a:pPr marL="171450" indent="-171450" algn="l">
                        <a:buFont typeface="Arial" panose="020B0604020202020204" pitchFamily="34" charset="0"/>
                        <a:buChar char="•"/>
                      </a:pPr>
                      <a:r>
                        <a:rPr lang="en-US" sz="1100"/>
                        <a:t>Installed refrigerator serial number</a:t>
                      </a:r>
                    </a:p>
                    <a:p>
                      <a:pPr marL="171450" indent="-171450" algn="l">
                        <a:buFont typeface="Arial" panose="020B0604020202020204" pitchFamily="34" charset="0"/>
                        <a:buChar char="•"/>
                      </a:pPr>
                      <a:r>
                        <a:rPr lang="en-US" sz="1100"/>
                        <a:t>Installed refrigerator manufacturer</a:t>
                      </a:r>
                    </a:p>
                    <a:p>
                      <a:pPr marL="171450" indent="-171450" algn="l">
                        <a:buFont typeface="Arial" panose="020B0604020202020204" pitchFamily="34" charset="0"/>
                        <a:buChar char="•"/>
                      </a:pPr>
                      <a:r>
                        <a:rPr lang="en-US" sz="1100"/>
                        <a:t>Installed refrigerator size (cubic feet)</a:t>
                      </a:r>
                    </a:p>
                    <a:p>
                      <a:pPr marL="171450" indent="-171450" algn="l">
                        <a:buFont typeface="Arial" panose="020B0604020202020204" pitchFamily="34" charset="0"/>
                        <a:buChar char="•"/>
                      </a:pPr>
                      <a:r>
                        <a:rPr lang="en-US" sz="1100"/>
                        <a:t>Installed Unit Energy Consumption (UEC)</a:t>
                      </a:r>
                    </a:p>
                    <a:p>
                      <a:pPr marL="171450" indent="-171450" algn="l">
                        <a:buFont typeface="Arial" panose="020B0604020202020204" pitchFamily="34" charset="0"/>
                        <a:buChar char="•"/>
                      </a:pPr>
                      <a:r>
                        <a:rPr lang="en-US" sz="1100"/>
                        <a:t>Photo of new refrigerator and nameplate </a:t>
                      </a:r>
                      <a:r>
                        <a:rPr lang="en-US" sz="1100" u="sng"/>
                        <a:t>or</a:t>
                      </a:r>
                      <a:r>
                        <a:rPr lang="en-US" sz="1100"/>
                        <a:t> customer sign-off form that states the new unit model and serial number</a:t>
                      </a:r>
                      <a:endParaRPr lang="en-US"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55132264"/>
                  </a:ext>
                </a:extLst>
              </a:tr>
              <a:tr h="178440">
                <a:tc>
                  <a:txBody>
                    <a:bodyPr/>
                    <a:lstStyle/>
                    <a:p>
                      <a:pPr marL="0" indent="0" algn="ctr">
                        <a:buFont typeface="Arial" panose="020B0604020202020204" pitchFamily="34" charset="0"/>
                        <a:buNone/>
                      </a:pPr>
                      <a:r>
                        <a:rPr lang="en-US" sz="11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The estimated CAP customer cost, after applying the measure rebate, ranges from $100 to $200 (dependent on refrigerator type).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The estimated SLP customer cost, after applying the measure rebate, ranges from $300 to $800 (dependent on refrigerator type).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68034924"/>
                  </a:ext>
                </a:extLst>
              </a:tr>
            </a:tbl>
          </a:graphicData>
        </a:graphic>
      </p:graphicFrame>
    </p:spTree>
    <p:extLst>
      <p:ext uri="{BB962C8B-B14F-4D97-AF65-F5344CB8AC3E}">
        <p14:creationId xmlns:p14="http://schemas.microsoft.com/office/powerpoint/2010/main" val="3804477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A7A2C-C30A-F98D-12BC-F23599AC8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D686B-2416-794C-9173-9841184AB625}"/>
              </a:ext>
            </a:extLst>
          </p:cNvPr>
          <p:cNvSpPr>
            <a:spLocks noGrp="1"/>
          </p:cNvSpPr>
          <p:nvPr>
            <p:ph type="title"/>
          </p:nvPr>
        </p:nvSpPr>
        <p:spPr/>
        <p:txBody>
          <a:bodyPr/>
          <a:lstStyle/>
          <a:p>
            <a:r>
              <a:rPr lang="en-US">
                <a:latin typeface="Arial"/>
                <a:cs typeface="Arial"/>
              </a:rPr>
              <a:t>Appliance - Retrofit Measure Requirements</a:t>
            </a:r>
            <a:endParaRPr lang="en-US"/>
          </a:p>
        </p:txBody>
      </p:sp>
      <p:graphicFrame>
        <p:nvGraphicFramePr>
          <p:cNvPr id="6" name="Table 5">
            <a:extLst>
              <a:ext uri="{FF2B5EF4-FFF2-40B4-BE49-F238E27FC236}">
                <a16:creationId xmlns:a16="http://schemas.microsoft.com/office/drawing/2014/main" id="{79815CB6-C302-83B8-EA9A-34E0B3DD42C5}"/>
              </a:ext>
            </a:extLst>
          </p:cNvPr>
          <p:cNvGraphicFramePr>
            <a:graphicFrameLocks noGrp="1"/>
          </p:cNvGraphicFramePr>
          <p:nvPr>
            <p:extLst>
              <p:ext uri="{D42A27DB-BD31-4B8C-83A1-F6EECF244321}">
                <p14:modId xmlns:p14="http://schemas.microsoft.com/office/powerpoint/2010/main" val="628079460"/>
              </p:ext>
            </p:extLst>
          </p:nvPr>
        </p:nvGraphicFramePr>
        <p:xfrm>
          <a:off x="617570" y="1738351"/>
          <a:ext cx="10956860" cy="4236720"/>
        </p:xfrm>
        <a:graphic>
          <a:graphicData uri="http://schemas.openxmlformats.org/drawingml/2006/table">
            <a:tbl>
              <a:tblPr firstRow="1" bandRow="1">
                <a:tableStyleId>{5C22544A-7EE6-4342-B048-85BDC9FD1C3A}</a:tableStyleId>
              </a:tblPr>
              <a:tblGrid>
                <a:gridCol w="2461060">
                  <a:extLst>
                    <a:ext uri="{9D8B030D-6E8A-4147-A177-3AD203B41FA5}">
                      <a16:colId xmlns:a16="http://schemas.microsoft.com/office/drawing/2014/main" val="3549996321"/>
                    </a:ext>
                  </a:extLst>
                </a:gridCol>
                <a:gridCol w="4268321">
                  <a:extLst>
                    <a:ext uri="{9D8B030D-6E8A-4147-A177-3AD203B41FA5}">
                      <a16:colId xmlns:a16="http://schemas.microsoft.com/office/drawing/2014/main" val="3269653310"/>
                    </a:ext>
                  </a:extLst>
                </a:gridCol>
                <a:gridCol w="4227479">
                  <a:extLst>
                    <a:ext uri="{9D8B030D-6E8A-4147-A177-3AD203B41FA5}">
                      <a16:colId xmlns:a16="http://schemas.microsoft.com/office/drawing/2014/main" val="3312435600"/>
                    </a:ext>
                  </a:extLst>
                </a:gridCol>
              </a:tblGrid>
              <a:tr h="178440">
                <a:tc>
                  <a:txBody>
                    <a:bodyPr/>
                    <a:lstStyle/>
                    <a:p>
                      <a:endParaRPr lang="en-US" sz="14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Energy Star</a:t>
                      </a:r>
                      <a:r>
                        <a:rPr lang="en-US" sz="1600" b="1" i="0" u="none" strike="noStrike" kern="1200" baseline="0">
                          <a:solidFill>
                            <a:schemeClr val="bg1"/>
                          </a:solidFill>
                          <a:latin typeface="+mn-lt"/>
                          <a:ea typeface="+mn-ea"/>
                          <a:cs typeface="+mn-cs"/>
                        </a:rPr>
                        <a:t>®</a:t>
                      </a:r>
                      <a:r>
                        <a:rPr lang="en-US" sz="1600" b="1">
                          <a:solidFill>
                            <a:schemeClr val="bg1"/>
                          </a:solidFill>
                        </a:rPr>
                        <a:t> Freezer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178440">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Water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Space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1593931"/>
                  </a:ext>
                </a:extLst>
              </a:tr>
              <a:tr h="178440">
                <a:tc>
                  <a:txBody>
                    <a:bodyPr/>
                    <a:lstStyle/>
                    <a:p>
                      <a:pPr marL="0" indent="0" algn="ctr">
                        <a:buFont typeface="Arial" panose="020B0604020202020204" pitchFamily="34" charset="0"/>
                        <a:buNone/>
                      </a:pPr>
                      <a:r>
                        <a:rPr lang="en-US" sz="11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a:t>
                      </a:r>
                      <a:r>
                        <a:rPr lang="en-US" sz="1100" b="1" i="0" u="sng" strike="noStrike" kern="1200" baseline="0">
                          <a:solidFill>
                            <a:schemeClr val="dk1"/>
                          </a:solidFill>
                          <a:latin typeface="+mn-lt"/>
                          <a:ea typeface="+mn-ea"/>
                          <a:cs typeface="+mn-cs"/>
                        </a:rPr>
                        <a:t>primary</a:t>
                      </a:r>
                      <a:r>
                        <a:rPr lang="en-US" sz="1100" b="0" i="0" u="none" strike="noStrike" kern="1200" baseline="0">
                          <a:solidFill>
                            <a:schemeClr val="dk1"/>
                          </a:solidFill>
                          <a:latin typeface="+mn-lt"/>
                          <a:ea typeface="+mn-ea"/>
                          <a:cs typeface="+mn-cs"/>
                        </a:rPr>
                        <a:t> freezer must be operational or in need of minor repairs and manufactured 10 years or more prior to the current calendar year.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Freezer must be owned by the property owner at the time of replacement. Renters are eligible to replace unit with landlord written approval. </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solidFill>
                            <a:schemeClr val="dk1"/>
                          </a:solidFill>
                          <a:effectLst/>
                          <a:latin typeface="+mn-lt"/>
                          <a:ea typeface="+mn-ea"/>
                          <a:cs typeface="+mn-cs"/>
                        </a:rPr>
                        <a:t>Water line repair, replacement, or modification is not covered by the program. Any required water line work must be addressed by the customer prior to installation.</a:t>
                      </a:r>
                      <a:endParaRPr lang="en-US" sz="1100" b="0" i="0" u="none" strike="noStrike" kern="1200" baseline="0">
                        <a:solidFill>
                          <a:schemeClr val="dk1"/>
                        </a:solidFill>
                        <a:latin typeface="+mn-lt"/>
                        <a:ea typeface="+mn-ea"/>
                        <a:cs typeface="+mn-cs"/>
                      </a:endParaRP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Approval may be requested on a case-by-case basis for non-operational units or those requiring major repairs, including units less than 10 years old</a:t>
                      </a:r>
                      <a:endParaRPr lang="en-US" sz="1100" b="0" i="0" u="none" strike="noStrike" kern="1200" baseline="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08530312"/>
                  </a:ext>
                </a:extLst>
              </a:tr>
              <a:tr h="368032">
                <a:tc>
                  <a:txBody>
                    <a:bodyPr/>
                    <a:lstStyle/>
                    <a:p>
                      <a:pPr marL="0" indent="0" algn="ctr">
                        <a:buFont typeface="Arial" panose="020B0604020202020204" pitchFamily="34" charset="0"/>
                        <a:buNone/>
                      </a:pPr>
                      <a:r>
                        <a:rPr lang="en-US" sz="11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 will be Energy Star certified and equivalent in size to the unit currently installed (in ft³).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equipment will be disabled and removed from the property.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178440">
                <a:tc>
                  <a:txBody>
                    <a:bodyPr/>
                    <a:lstStyle/>
                    <a:p>
                      <a:pPr marL="0" indent="0" algn="ctr">
                        <a:buFont typeface="Arial" panose="020B0604020202020204" pitchFamily="34" charset="0"/>
                        <a:buNone/>
                      </a:pPr>
                      <a:r>
                        <a:rPr lang="en-US" sz="11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solidFill>
                            <a:schemeClr val="tx1"/>
                          </a:solidFill>
                        </a:rPr>
                        <a:t>1 per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80169283"/>
                  </a:ext>
                </a:extLst>
              </a:tr>
              <a:tr h="178440">
                <a:tc>
                  <a:txBody>
                    <a:bodyPr/>
                    <a:lstStyle/>
                    <a:p>
                      <a:pPr marL="0" indent="0" algn="ctr">
                        <a:buFont typeface="Arial" panose="020B0604020202020204" pitchFamily="34" charset="0"/>
                        <a:buNone/>
                      </a:pPr>
                      <a:r>
                        <a:rPr lang="en-US" sz="11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a:t>Final invoice &amp; install date</a:t>
                      </a:r>
                    </a:p>
                    <a:p>
                      <a:pPr marL="171450" indent="-171450" algn="l">
                        <a:buFont typeface="Arial" panose="020B0604020202020204" pitchFamily="34" charset="0"/>
                        <a:buChar char="•"/>
                      </a:pPr>
                      <a:r>
                        <a:rPr lang="en-US" sz="1100"/>
                        <a:t>ENERGY STAR Certificate</a:t>
                      </a:r>
                    </a:p>
                    <a:p>
                      <a:pPr marL="171450" indent="-171450" algn="l">
                        <a:buFont typeface="Arial" panose="020B0604020202020204" pitchFamily="34" charset="0"/>
                        <a:buChar char="•"/>
                      </a:pPr>
                      <a:r>
                        <a:rPr lang="en-US" sz="1100"/>
                        <a:t>Installed freezer type </a:t>
                      </a:r>
                    </a:p>
                    <a:p>
                      <a:pPr marL="171450" indent="-171450" algn="l">
                        <a:buFont typeface="Arial" panose="020B0604020202020204" pitchFamily="34" charset="0"/>
                        <a:buChar char="•"/>
                      </a:pPr>
                      <a:r>
                        <a:rPr lang="en-US" sz="1100"/>
                        <a:t>Installed freezer model number</a:t>
                      </a:r>
                    </a:p>
                    <a:p>
                      <a:pPr marL="171450" indent="-171450" algn="l">
                        <a:buFont typeface="Arial" panose="020B0604020202020204" pitchFamily="34" charset="0"/>
                        <a:buChar char="•"/>
                      </a:pPr>
                      <a:r>
                        <a:rPr lang="en-US" sz="1100"/>
                        <a:t>Installed freezer serial number</a:t>
                      </a:r>
                    </a:p>
                    <a:p>
                      <a:pPr marL="171450" indent="-171450" algn="l">
                        <a:buFont typeface="Arial" panose="020B0604020202020204" pitchFamily="34" charset="0"/>
                        <a:buChar char="•"/>
                      </a:pPr>
                      <a:r>
                        <a:rPr lang="en-US" sz="1100"/>
                        <a:t>Installed freezer manufacturer</a:t>
                      </a:r>
                    </a:p>
                    <a:p>
                      <a:pPr marL="171450" indent="-171450" algn="l">
                        <a:buFont typeface="Arial" panose="020B0604020202020204" pitchFamily="34" charset="0"/>
                        <a:buChar char="•"/>
                      </a:pPr>
                      <a:r>
                        <a:rPr lang="en-US" sz="1100"/>
                        <a:t>Installed freezer size (cubic feet)</a:t>
                      </a:r>
                    </a:p>
                    <a:p>
                      <a:pPr marL="171450" indent="-171450" algn="l">
                        <a:buFont typeface="Arial" panose="020B0604020202020204" pitchFamily="34" charset="0"/>
                        <a:buChar char="•"/>
                      </a:pPr>
                      <a:r>
                        <a:rPr lang="en-US" sz="1100"/>
                        <a:t>Installed Unit Energy Consumption (UEC)</a:t>
                      </a:r>
                    </a:p>
                    <a:p>
                      <a:pPr marL="171450" indent="-171450" algn="l">
                        <a:buFont typeface="Arial" panose="020B0604020202020204" pitchFamily="34" charset="0"/>
                        <a:buChar char="•"/>
                      </a:pPr>
                      <a:r>
                        <a:rPr lang="en-US" sz="1100"/>
                        <a:t>Photo of new freezer and nameplate </a:t>
                      </a:r>
                      <a:r>
                        <a:rPr lang="en-US" sz="1100" u="sng"/>
                        <a:t>or</a:t>
                      </a:r>
                      <a:r>
                        <a:rPr lang="en-US" sz="1100"/>
                        <a:t> customer sign-off form that states the new unit model and serial number</a:t>
                      </a:r>
                      <a:endParaRPr lang="en-US"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340461373"/>
                  </a:ext>
                </a:extLst>
              </a:tr>
              <a:tr h="178440">
                <a:tc>
                  <a:txBody>
                    <a:bodyPr/>
                    <a:lstStyle/>
                    <a:p>
                      <a:pPr marL="0" indent="0" algn="ctr">
                        <a:buFont typeface="Arial" panose="020B0604020202020204" pitchFamily="34" charset="0"/>
                        <a:buNone/>
                      </a:pPr>
                      <a:r>
                        <a:rPr lang="en-US" sz="11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The estimated SLP customer cost, after applying the measure rebate, ranges from $300 to $400 (dependent on freezer type).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11156542"/>
                  </a:ext>
                </a:extLst>
              </a:tr>
            </a:tbl>
          </a:graphicData>
        </a:graphic>
      </p:graphicFrame>
    </p:spTree>
    <p:extLst>
      <p:ext uri="{BB962C8B-B14F-4D97-AF65-F5344CB8AC3E}">
        <p14:creationId xmlns:p14="http://schemas.microsoft.com/office/powerpoint/2010/main" val="3487050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E0A0-F158-021E-0AC1-788979C516C9}"/>
              </a:ext>
            </a:extLst>
          </p:cNvPr>
          <p:cNvSpPr>
            <a:spLocks noGrp="1"/>
          </p:cNvSpPr>
          <p:nvPr>
            <p:ph type="title"/>
          </p:nvPr>
        </p:nvSpPr>
        <p:spPr/>
        <p:txBody>
          <a:bodyPr/>
          <a:lstStyle/>
          <a:p>
            <a:r>
              <a:rPr lang="en-US">
                <a:latin typeface="Arial"/>
                <a:cs typeface="Arial"/>
              </a:rPr>
              <a:t>Appliance - Retrofit Measure Requirements</a:t>
            </a:r>
            <a:endParaRPr lang="en-US"/>
          </a:p>
        </p:txBody>
      </p:sp>
      <p:graphicFrame>
        <p:nvGraphicFramePr>
          <p:cNvPr id="3" name="Table 2">
            <a:extLst>
              <a:ext uri="{FF2B5EF4-FFF2-40B4-BE49-F238E27FC236}">
                <a16:creationId xmlns:a16="http://schemas.microsoft.com/office/drawing/2014/main" id="{5F3A246C-1C20-59F9-5193-C7ADB5BE266A}"/>
              </a:ext>
            </a:extLst>
          </p:cNvPr>
          <p:cNvGraphicFramePr>
            <a:graphicFrameLocks noGrp="1"/>
          </p:cNvGraphicFramePr>
          <p:nvPr>
            <p:extLst>
              <p:ext uri="{D42A27DB-BD31-4B8C-83A1-F6EECF244321}">
                <p14:modId xmlns:p14="http://schemas.microsoft.com/office/powerpoint/2010/main" val="1006500854"/>
              </p:ext>
            </p:extLst>
          </p:nvPr>
        </p:nvGraphicFramePr>
        <p:xfrm>
          <a:off x="609600" y="1731559"/>
          <a:ext cx="10972800" cy="4291398"/>
        </p:xfrm>
        <a:graphic>
          <a:graphicData uri="http://schemas.openxmlformats.org/drawingml/2006/table">
            <a:tbl>
              <a:tblPr/>
              <a:tblGrid>
                <a:gridCol w="2392017">
                  <a:extLst>
                    <a:ext uri="{9D8B030D-6E8A-4147-A177-3AD203B41FA5}">
                      <a16:colId xmlns:a16="http://schemas.microsoft.com/office/drawing/2014/main" val="3810038933"/>
                    </a:ext>
                  </a:extLst>
                </a:gridCol>
                <a:gridCol w="4343761">
                  <a:extLst>
                    <a:ext uri="{9D8B030D-6E8A-4147-A177-3AD203B41FA5}">
                      <a16:colId xmlns:a16="http://schemas.microsoft.com/office/drawing/2014/main" val="665489858"/>
                    </a:ext>
                  </a:extLst>
                </a:gridCol>
                <a:gridCol w="4237022">
                  <a:extLst>
                    <a:ext uri="{9D8B030D-6E8A-4147-A177-3AD203B41FA5}">
                      <a16:colId xmlns:a16="http://schemas.microsoft.com/office/drawing/2014/main" val="3612840497"/>
                    </a:ext>
                  </a:extLst>
                </a:gridCol>
              </a:tblGrid>
              <a:tr h="285426">
                <a:tc>
                  <a:txBody>
                    <a:bodyPr/>
                    <a:lstStyle/>
                    <a:p>
                      <a:pPr algn="l" fontAlgn="auto">
                        <a:lnSpc>
                          <a:spcPts val="1425"/>
                        </a:lnSpc>
                        <a:buNone/>
                      </a:pPr>
                      <a:r>
                        <a:rPr lang="en-US" sz="1200" b="1" i="0">
                          <a:solidFill>
                            <a:srgbClr val="FFFFFF"/>
                          </a:solidFill>
                          <a:effectLst/>
                          <a:latin typeface="Calibri" panose="020F0502020204030204" pitchFamily="34" charset="0"/>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gridSpan="2">
                  <a:txBody>
                    <a:bodyPr/>
                    <a:lstStyle/>
                    <a:p>
                      <a:pPr algn="ctr" fontAlgn="base">
                        <a:lnSpc>
                          <a:spcPts val="1650"/>
                        </a:lnSpc>
                        <a:buNone/>
                      </a:pPr>
                      <a:r>
                        <a:rPr lang="en-US" sz="1600" b="1" i="0">
                          <a:solidFill>
                            <a:srgbClr val="FFFFFF"/>
                          </a:solidFill>
                          <a:effectLst/>
                          <a:latin typeface="Calibri" panose="020F0502020204030204" pitchFamily="34" charset="0"/>
                        </a:rPr>
                        <a:t>Energy Star</a:t>
                      </a:r>
                      <a:r>
                        <a:rPr lang="en-US" sz="1600" b="1" i="0" u="none" strike="noStrike">
                          <a:solidFill>
                            <a:srgbClr val="FFFFFF"/>
                          </a:solidFill>
                          <a:effectLst/>
                          <a:latin typeface="Calibri" panose="020F0502020204030204" pitchFamily="34" charset="0"/>
                        </a:rPr>
                        <a:t>®</a:t>
                      </a:r>
                      <a:r>
                        <a:rPr lang="en-US" sz="1600" b="1" i="0">
                          <a:solidFill>
                            <a:srgbClr val="FFFFFF"/>
                          </a:solidFill>
                          <a:effectLst/>
                          <a:latin typeface="Calibri" panose="020F0502020204030204" pitchFamily="34" charset="0"/>
                        </a:rPr>
                        <a:t> Clothes Washer​</a:t>
                      </a:r>
                      <a:endParaRPr lang="en-US" sz="1600" b="1" i="0">
                        <a:solidFill>
                          <a:srgbClr val="FFFFFF"/>
                        </a:solidFill>
                        <a:effectLst/>
                      </a:endParaRP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197552820"/>
                  </a:ext>
                </a:extLst>
              </a:tr>
              <a:tr h="238046">
                <a:tc>
                  <a:txBody>
                    <a:bodyPr/>
                    <a:lstStyle/>
                    <a:p>
                      <a:pPr algn="ctr" fontAlgn="base">
                        <a:lnSpc>
                          <a:spcPts val="1275"/>
                        </a:lnSpc>
                        <a:buNone/>
                      </a:pPr>
                      <a:r>
                        <a:rPr lang="en-US" sz="1100" b="1" i="0">
                          <a:solidFill>
                            <a:srgbClr val="FFFFFF"/>
                          </a:solidFill>
                          <a:effectLst/>
                          <a:latin typeface="+mn-lt"/>
                        </a:rPr>
                        <a:t>Residence Requirements</a:t>
                      </a:r>
                      <a:r>
                        <a:rPr lang="en-US" sz="1100" b="0" i="0">
                          <a:solidFill>
                            <a:srgbClr val="000000"/>
                          </a:solidFill>
                          <a:effectLst/>
                          <a:latin typeface="+mn-lt"/>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a:txBody>
                    <a:bodyPr/>
                    <a:lstStyle/>
                    <a:p>
                      <a:pPr marL="171450" indent="-171450" algn="l" fontAlgn="base">
                        <a:lnSpc>
                          <a:spcPts val="1275"/>
                        </a:lnSpc>
                        <a:buFont typeface="Arial" panose="020B0604020202020204" pitchFamily="34" charset="0"/>
                        <a:buChar char="•"/>
                      </a:pPr>
                      <a:r>
                        <a:rPr lang="en-US" sz="1100" b="0" i="0">
                          <a:solidFill>
                            <a:srgbClr val="000000"/>
                          </a:solidFill>
                          <a:effectLst/>
                          <a:latin typeface="+mn-lt"/>
                        </a:rPr>
                        <a:t>Electric Water Heating​</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tc>
                  <a:txBody>
                    <a:bodyPr/>
                    <a:lstStyle/>
                    <a:p>
                      <a:pPr marL="171450" indent="-171450" algn="l" fontAlgn="base">
                        <a:lnSpc>
                          <a:spcPts val="1275"/>
                        </a:lnSpc>
                        <a:buFont typeface="Arial" panose="020B0604020202020204" pitchFamily="34" charset="0"/>
                        <a:buChar char="•"/>
                      </a:pPr>
                      <a:r>
                        <a:rPr lang="en-US" sz="1100" b="0" i="0">
                          <a:solidFill>
                            <a:srgbClr val="000000"/>
                          </a:solidFill>
                          <a:effectLst/>
                          <a:latin typeface="+mn-lt"/>
                        </a:rPr>
                        <a:t>Electric or Non-Electric Space Heating​</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9493805"/>
                  </a:ext>
                </a:extLst>
              </a:tr>
              <a:tr h="864787">
                <a:tc>
                  <a:txBody>
                    <a:bodyPr/>
                    <a:lstStyle/>
                    <a:p>
                      <a:pPr algn="ctr" fontAlgn="base">
                        <a:lnSpc>
                          <a:spcPts val="1275"/>
                        </a:lnSpc>
                        <a:buNone/>
                      </a:pPr>
                      <a:r>
                        <a:rPr lang="en-US" sz="1100" b="1" i="0">
                          <a:solidFill>
                            <a:srgbClr val="FFFFFF"/>
                          </a:solidFill>
                          <a:effectLst/>
                          <a:latin typeface="+mn-lt"/>
                        </a:rPr>
                        <a:t>Measure Eligibility</a:t>
                      </a:r>
                      <a:r>
                        <a:rPr lang="en-US" sz="1100" b="0" i="0">
                          <a:solidFill>
                            <a:srgbClr val="000000"/>
                          </a:solidFill>
                          <a:effectLst/>
                          <a:latin typeface="+mn-lt"/>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gridSpan="2">
                  <a:txBody>
                    <a:bodyPr/>
                    <a:lstStyle/>
                    <a:p>
                      <a:pPr marL="171450" indent="-171450" algn="l" fontAlgn="base">
                        <a:lnSpc>
                          <a:spcPts val="1275"/>
                        </a:lnSpc>
                        <a:buFont typeface="Arial" panose="020B0604020202020204" pitchFamily="34" charset="0"/>
                        <a:buChar char="•"/>
                      </a:pPr>
                      <a:r>
                        <a:rPr lang="en-US" sz="1100" b="0" i="0" u="none" strike="noStrike">
                          <a:solidFill>
                            <a:srgbClr val="000000"/>
                          </a:solidFill>
                          <a:effectLst/>
                          <a:latin typeface="+mn-lt"/>
                        </a:rPr>
                        <a:t>Existing primary washer must be operational or in need of minor repairs and manufactured 14 years or more prior to the current calendar year. </a:t>
                      </a:r>
                      <a:r>
                        <a:rPr lang="en-US" sz="1100" b="0" i="0">
                          <a:solidFill>
                            <a:srgbClr val="000000"/>
                          </a:solidFill>
                          <a:effectLst/>
                          <a:latin typeface="+mn-lt"/>
                        </a:rPr>
                        <a:t>​</a:t>
                      </a:r>
                    </a:p>
                    <a:p>
                      <a:pPr marL="171450" indent="-171450" algn="l" fontAlgn="base">
                        <a:lnSpc>
                          <a:spcPts val="1275"/>
                        </a:lnSpc>
                        <a:buFont typeface="Arial" panose="020B0604020202020204" pitchFamily="34" charset="0"/>
                        <a:buChar char="•"/>
                      </a:pPr>
                      <a:r>
                        <a:rPr lang="en-US" sz="1100" b="0" i="0" u="none" strike="noStrike">
                          <a:solidFill>
                            <a:srgbClr val="000000"/>
                          </a:solidFill>
                          <a:effectLst/>
                          <a:latin typeface="+mn-lt"/>
                        </a:rPr>
                        <a:t>Washer must be owned by the property owner at the time of replacement. Renters are eligible to replace unit with landlord written approval</a:t>
                      </a:r>
                      <a:r>
                        <a:rPr lang="en-US" sz="1100" b="0" i="0">
                          <a:solidFill>
                            <a:srgbClr val="000000"/>
                          </a:solidFill>
                          <a:effectLst/>
                          <a:latin typeface="+mn-lt"/>
                        </a:rPr>
                        <a:t>, and the new appliance must remain in the unit after installation.</a:t>
                      </a:r>
                      <a:r>
                        <a:rPr lang="en-US" sz="1100" b="0" i="0" u="none" strike="noStrike">
                          <a:solidFill>
                            <a:srgbClr val="000000"/>
                          </a:solidFill>
                          <a:effectLst/>
                          <a:latin typeface="+mn-lt"/>
                        </a:rPr>
                        <a:t> </a:t>
                      </a:r>
                      <a:r>
                        <a:rPr lang="en-US" sz="1100" b="0" i="0">
                          <a:solidFill>
                            <a:srgbClr val="000000"/>
                          </a:solidFill>
                          <a:effectLst/>
                          <a:latin typeface="+mn-lt"/>
                        </a:rPr>
                        <a:t>​</a:t>
                      </a:r>
                    </a:p>
                    <a:p>
                      <a:pPr marL="171450" indent="-171450" algn="l" fontAlgn="base">
                        <a:lnSpc>
                          <a:spcPts val="1275"/>
                        </a:lnSpc>
                        <a:buFont typeface="Arial" panose="020B0604020202020204" pitchFamily="34" charset="0"/>
                        <a:buChar char="•"/>
                      </a:pPr>
                      <a:r>
                        <a:rPr lang="en-US" sz="1100" b="0" i="0">
                          <a:solidFill>
                            <a:srgbClr val="000000"/>
                          </a:solidFill>
                          <a:effectLst/>
                          <a:latin typeface="+mn-lt"/>
                        </a:rPr>
                        <a:t>Water line repair, replacement, or modification is not covered by the program. Any required water line work must be addressed by the customer prior to installation.​</a:t>
                      </a:r>
                    </a:p>
                    <a:p>
                      <a:pPr marL="171450" indent="-171450" algn="l" fontAlgn="base">
                        <a:lnSpc>
                          <a:spcPts val="1275"/>
                        </a:lnSpc>
                        <a:buFont typeface="Arial" panose="020B0604020202020204" pitchFamily="34" charset="0"/>
                        <a:buChar char="•"/>
                      </a:pPr>
                      <a:r>
                        <a:rPr lang="en-US" sz="1100" b="0" i="0">
                          <a:solidFill>
                            <a:srgbClr val="000000"/>
                          </a:solidFill>
                          <a:effectLst/>
                          <a:latin typeface="+mn-lt"/>
                        </a:rPr>
                        <a:t>Approval may be requested on a case-by-case basis for non-operational units or those requiring major repairs, including units less than 14 years old​</a:t>
                      </a:r>
                    </a:p>
                  </a:txBody>
                  <a:tcPr marL="86913" marR="86913" marT="43457" marB="43457">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104063811"/>
                  </a:ext>
                </a:extLst>
              </a:tr>
              <a:tr h="394007">
                <a:tc>
                  <a:txBody>
                    <a:bodyPr/>
                    <a:lstStyle/>
                    <a:p>
                      <a:pPr algn="ctr" fontAlgn="base">
                        <a:lnSpc>
                          <a:spcPts val="1275"/>
                        </a:lnSpc>
                        <a:buNone/>
                      </a:pPr>
                      <a:r>
                        <a:rPr lang="en-US" sz="1100" b="1" i="0">
                          <a:solidFill>
                            <a:srgbClr val="FFFFFF"/>
                          </a:solidFill>
                          <a:effectLst/>
                          <a:latin typeface="+mn-lt"/>
                        </a:rPr>
                        <a:t>Measure Requirements</a:t>
                      </a:r>
                      <a:r>
                        <a:rPr lang="en-US" sz="1100" b="0" i="0">
                          <a:solidFill>
                            <a:srgbClr val="000000"/>
                          </a:solidFill>
                          <a:effectLst/>
                          <a:latin typeface="+mn-lt"/>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gridSpan="2">
                  <a:txBody>
                    <a:bodyPr/>
                    <a:lstStyle/>
                    <a:p>
                      <a:pPr marL="171450" indent="-171450" algn="l" fontAlgn="base">
                        <a:lnSpc>
                          <a:spcPts val="1275"/>
                        </a:lnSpc>
                        <a:buFont typeface="Arial" panose="020B0604020202020204" pitchFamily="34" charset="0"/>
                        <a:buChar char="•"/>
                      </a:pPr>
                      <a:r>
                        <a:rPr lang="en-US" sz="1100" b="0" i="0" u="none" strike="noStrike">
                          <a:solidFill>
                            <a:srgbClr val="000000"/>
                          </a:solidFill>
                          <a:effectLst/>
                          <a:latin typeface="+mn-lt"/>
                        </a:rPr>
                        <a:t>Replacement unit size will be Energy Star or CEE Tier 2 certified and equivalent to the unit currently installed (in ft³). </a:t>
                      </a:r>
                      <a:r>
                        <a:rPr lang="en-US" sz="1100" b="0" i="0">
                          <a:solidFill>
                            <a:srgbClr val="000000"/>
                          </a:solidFill>
                          <a:effectLst/>
                          <a:latin typeface="+mn-lt"/>
                        </a:rPr>
                        <a:t>​</a:t>
                      </a:r>
                    </a:p>
                    <a:p>
                      <a:pPr marL="171450" indent="-171450" algn="l" fontAlgn="base">
                        <a:lnSpc>
                          <a:spcPts val="1275"/>
                        </a:lnSpc>
                        <a:buFont typeface="Arial" panose="020B0604020202020204" pitchFamily="34" charset="0"/>
                        <a:buChar char="•"/>
                      </a:pPr>
                      <a:r>
                        <a:rPr lang="en-US" sz="1100" b="0" i="0" u="none" strike="noStrike">
                          <a:solidFill>
                            <a:srgbClr val="000000"/>
                          </a:solidFill>
                          <a:effectLst/>
                          <a:latin typeface="+mn-lt"/>
                        </a:rPr>
                        <a:t>Existing equipment will be disabled and removed from the property. </a:t>
                      </a:r>
                      <a:r>
                        <a:rPr lang="en-US" sz="1100" b="0" i="0">
                          <a:solidFill>
                            <a:srgbClr val="000000"/>
                          </a:solidFill>
                          <a:effectLst/>
                          <a:latin typeface="+mn-lt"/>
                        </a:rPr>
                        <a:t>​</a:t>
                      </a:r>
                    </a:p>
                  </a:txBody>
                  <a:tcPr marL="86913" marR="86913" marT="43457" marB="43457">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239015366"/>
                  </a:ext>
                </a:extLst>
              </a:tr>
              <a:tr h="394007">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white"/>
                          </a:solidFill>
                          <a:effectLst/>
                          <a:uLnTx/>
                          <a:uFillTx/>
                          <a:latin typeface="+mn-lt"/>
                          <a:ea typeface="+mn-ea"/>
                          <a:cs typeface="+mn-cs"/>
                        </a:rPr>
                        <a:t>Required Post Install Documentation</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gridSpan="2">
                  <a:txBody>
                    <a:bodyPr/>
                    <a:lstStyle/>
                    <a:p>
                      <a:pPr marL="171450" marR="0" lvl="0" indent="-171450" algn="l" defTabSz="342900" rtl="0" eaLnBrk="1" fontAlgn="base" latinLnBrk="0" hangingPunct="1">
                        <a:lnSpc>
                          <a:spcPts val="1275"/>
                        </a:lnSpc>
                        <a:spcBef>
                          <a:spcPts val="0"/>
                        </a:spcBef>
                        <a:spcAft>
                          <a:spcPts val="0"/>
                        </a:spcAft>
                        <a:buClrTx/>
                        <a:buSzTx/>
                        <a:buFont typeface="Arial" panose="020B0604020202020204" pitchFamily="34" charset="0"/>
                        <a:buChar char="•"/>
                        <a:tabLst/>
                        <a:defRPr/>
                      </a:pPr>
                      <a:r>
                        <a:rPr lang="en-US" sz="1100"/>
                        <a:t>Final invoice &amp; install date</a:t>
                      </a:r>
                    </a:p>
                    <a:p>
                      <a:pPr marL="171450" indent="-171450" algn="l" fontAlgn="base">
                        <a:lnSpc>
                          <a:spcPts val="1275"/>
                        </a:lnSpc>
                        <a:buFont typeface="Arial" panose="020B0604020202020204" pitchFamily="34" charset="0"/>
                        <a:buChar char="•"/>
                      </a:pPr>
                      <a:r>
                        <a:rPr lang="en-US" sz="1100"/>
                        <a:t>ENERGY STAR Certificate</a:t>
                      </a:r>
                    </a:p>
                    <a:p>
                      <a:pPr marL="171450" indent="-171450" algn="l" fontAlgn="base">
                        <a:lnSpc>
                          <a:spcPts val="1275"/>
                        </a:lnSpc>
                        <a:buFont typeface="Arial" panose="020B0604020202020204" pitchFamily="34" charset="0"/>
                        <a:buChar char="•"/>
                      </a:pPr>
                      <a:r>
                        <a:rPr lang="en-US" sz="1100"/>
                        <a:t>Installed clothes washer model number </a:t>
                      </a:r>
                    </a:p>
                    <a:p>
                      <a:pPr marL="171450" indent="-171450" algn="l" fontAlgn="base">
                        <a:lnSpc>
                          <a:spcPts val="1275"/>
                        </a:lnSpc>
                        <a:buFont typeface="Arial" panose="020B0604020202020204" pitchFamily="34" charset="0"/>
                        <a:buChar char="•"/>
                      </a:pPr>
                      <a:r>
                        <a:rPr lang="en-US" sz="1100"/>
                        <a:t>Installed clothes washer serial number </a:t>
                      </a:r>
                    </a:p>
                    <a:p>
                      <a:pPr marL="171450" indent="-171450" algn="l" fontAlgn="base">
                        <a:lnSpc>
                          <a:spcPts val="1275"/>
                        </a:lnSpc>
                        <a:buFont typeface="Arial" panose="020B0604020202020204" pitchFamily="34" charset="0"/>
                        <a:buChar char="•"/>
                      </a:pPr>
                      <a:r>
                        <a:rPr lang="en-US" sz="1100"/>
                        <a:t>Installed clothes washer manufacturer </a:t>
                      </a:r>
                    </a:p>
                    <a:p>
                      <a:pPr marL="171450" indent="-171450" algn="l" fontAlgn="base">
                        <a:lnSpc>
                          <a:spcPts val="1275"/>
                        </a:lnSpc>
                        <a:buFont typeface="Arial" panose="020B0604020202020204" pitchFamily="34" charset="0"/>
                        <a:buChar char="•"/>
                      </a:pPr>
                      <a:r>
                        <a:rPr lang="en-US" sz="1100"/>
                        <a:t>Installed clothes washer capacity (cubic feet) </a:t>
                      </a:r>
                    </a:p>
                    <a:p>
                      <a:pPr marL="171450" indent="-171450" algn="l" fontAlgn="base">
                        <a:lnSpc>
                          <a:spcPts val="1275"/>
                        </a:lnSpc>
                        <a:buFont typeface="Arial" panose="020B0604020202020204" pitchFamily="34" charset="0"/>
                        <a:buChar char="•"/>
                      </a:pPr>
                      <a:r>
                        <a:rPr lang="en-US" sz="1100"/>
                        <a:t>New clothes washer Integrated Water Factor </a:t>
                      </a:r>
                    </a:p>
                    <a:p>
                      <a:pPr marL="171450" indent="-171450" algn="l" fontAlgn="base">
                        <a:lnSpc>
                          <a:spcPts val="1275"/>
                        </a:lnSpc>
                        <a:buFont typeface="Arial" panose="020B0604020202020204" pitchFamily="34" charset="0"/>
                        <a:buChar char="•"/>
                      </a:pPr>
                      <a:r>
                        <a:rPr lang="en-US" sz="1100"/>
                        <a:t>New clothes washer Integrated Modified Energy Factor </a:t>
                      </a:r>
                    </a:p>
                    <a:p>
                      <a:pPr marL="171450" indent="-171450" algn="l" fontAlgn="base">
                        <a:lnSpc>
                          <a:spcPts val="1275"/>
                        </a:lnSpc>
                        <a:buFont typeface="Arial" panose="020B0604020202020204" pitchFamily="34" charset="0"/>
                        <a:buChar char="•"/>
                      </a:pPr>
                      <a:r>
                        <a:rPr lang="en-US" sz="1100"/>
                        <a:t>Photo of new unit and nameplate </a:t>
                      </a:r>
                      <a:r>
                        <a:rPr lang="en-US" sz="1100" u="sng"/>
                        <a:t>or</a:t>
                      </a:r>
                      <a:r>
                        <a:rPr lang="en-US" sz="1100"/>
                        <a:t> customer sign-off form that states the new unit model and serial number</a:t>
                      </a:r>
                      <a:endParaRPr lang="en-US" sz="1100" b="0" i="0">
                        <a:solidFill>
                          <a:srgbClr val="000000"/>
                        </a:solidFill>
                        <a:effectLst/>
                        <a:latin typeface="+mn-lt"/>
                      </a:endParaRPr>
                    </a:p>
                  </a:txBody>
                  <a:tcPr marL="86913" marR="86913" marT="43457" marB="43457">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190485163"/>
                  </a:ext>
                </a:extLst>
              </a:tr>
              <a:tr h="238046">
                <a:tc>
                  <a:txBody>
                    <a:bodyPr/>
                    <a:lstStyle/>
                    <a:p>
                      <a:pPr algn="ctr" fontAlgn="base">
                        <a:lnSpc>
                          <a:spcPts val="1275"/>
                        </a:lnSpc>
                        <a:buNone/>
                      </a:pPr>
                      <a:r>
                        <a:rPr lang="en-US" sz="1100" b="1" i="0">
                          <a:solidFill>
                            <a:srgbClr val="FFFFFF"/>
                          </a:solidFill>
                          <a:effectLst/>
                          <a:latin typeface="+mn-lt"/>
                        </a:rPr>
                        <a:t>Limits</a:t>
                      </a:r>
                      <a:r>
                        <a:rPr lang="en-US" sz="1100" b="0" i="0">
                          <a:solidFill>
                            <a:srgbClr val="000000"/>
                          </a:solidFill>
                          <a:effectLst/>
                          <a:latin typeface="+mn-lt"/>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gridSpan="2">
                  <a:txBody>
                    <a:bodyPr/>
                    <a:lstStyle/>
                    <a:p>
                      <a:pPr marL="171450" indent="-171450" algn="l" fontAlgn="base">
                        <a:lnSpc>
                          <a:spcPts val="1275"/>
                        </a:lnSpc>
                        <a:buFont typeface="Arial" panose="020B0604020202020204" pitchFamily="34" charset="0"/>
                        <a:buChar char="•"/>
                      </a:pPr>
                      <a:r>
                        <a:rPr lang="en-US" sz="1100" b="0" i="0">
                          <a:solidFill>
                            <a:srgbClr val="000000"/>
                          </a:solidFill>
                          <a:effectLst/>
                          <a:latin typeface="+mn-lt"/>
                        </a:rPr>
                        <a:t>1 per household​</a:t>
                      </a:r>
                    </a:p>
                  </a:txBody>
                  <a:tcPr marL="86913" marR="86913" marT="43457" marB="43457">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2242682"/>
                  </a:ext>
                </a:extLst>
              </a:tr>
              <a:tr h="238046">
                <a:tc>
                  <a:txBody>
                    <a:bodyPr/>
                    <a:lstStyle/>
                    <a:p>
                      <a:pPr algn="ctr" fontAlgn="base">
                        <a:lnSpc>
                          <a:spcPts val="1275"/>
                        </a:lnSpc>
                        <a:buNone/>
                      </a:pPr>
                      <a:r>
                        <a:rPr lang="en-US" sz="1100" b="1" i="0">
                          <a:solidFill>
                            <a:srgbClr val="FFFFFF"/>
                          </a:solidFill>
                          <a:effectLst/>
                          <a:latin typeface="+mn-lt"/>
                        </a:rPr>
                        <a:t>Estimated SLP Customer Cost</a:t>
                      </a:r>
                      <a:r>
                        <a:rPr lang="en-US" sz="1100" b="0" i="0">
                          <a:solidFill>
                            <a:srgbClr val="000000"/>
                          </a:solidFill>
                          <a:effectLst/>
                          <a:latin typeface="+mn-lt"/>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solidFill>
                      <a:srgbClr val="D92B27"/>
                    </a:solidFill>
                  </a:tcPr>
                </a:tc>
                <a:tc gridSpan="2">
                  <a:txBody>
                    <a:bodyPr/>
                    <a:lstStyle/>
                    <a:p>
                      <a:pPr marL="171450" indent="-171450" algn="l" fontAlgn="base">
                        <a:lnSpc>
                          <a:spcPts val="1275"/>
                        </a:lnSpc>
                        <a:buFont typeface="Arial" panose="020B0604020202020204" pitchFamily="34" charset="0"/>
                        <a:buChar char="•"/>
                      </a:pPr>
                      <a:r>
                        <a:rPr lang="en-US" sz="1100" b="0" i="0" u="none" strike="noStrike">
                          <a:solidFill>
                            <a:srgbClr val="000000"/>
                          </a:solidFill>
                          <a:effectLst/>
                          <a:latin typeface="+mn-lt"/>
                        </a:rPr>
                        <a:t>The estimated SLP customer cost, after applying the measure rebate, ranges from $400 to $500</a:t>
                      </a:r>
                      <a:r>
                        <a:rPr lang="en-US" sz="1100" b="0" i="0">
                          <a:solidFill>
                            <a:srgbClr val="000000"/>
                          </a:solidFill>
                          <a:effectLst/>
                          <a:latin typeface="+mn-lt"/>
                        </a:rPr>
                        <a:t>​</a:t>
                      </a:r>
                    </a:p>
                  </a:txBody>
                  <a:tcPr marL="86913" marR="86913" marT="43457" marB="43457" anchor="ctr">
                    <a:lnL w="13049" cap="flat" cmpd="sng" algn="ctr">
                      <a:solidFill>
                        <a:srgbClr val="000000"/>
                      </a:solidFill>
                      <a:prstDash val="solid"/>
                      <a:round/>
                      <a:headEnd type="none" w="med" len="med"/>
                      <a:tailEnd type="none" w="med" len="med"/>
                    </a:lnL>
                    <a:lnR w="13049" cap="flat" cmpd="sng" algn="ctr">
                      <a:solidFill>
                        <a:srgbClr val="000000"/>
                      </a:solidFill>
                      <a:prstDash val="solid"/>
                      <a:round/>
                      <a:headEnd type="none" w="med" len="med"/>
                      <a:tailEnd type="none" w="med" len="med"/>
                    </a:lnR>
                    <a:lnT w="13049" cap="flat" cmpd="sng" algn="ctr">
                      <a:solidFill>
                        <a:srgbClr val="000000"/>
                      </a:solidFill>
                      <a:prstDash val="solid"/>
                      <a:round/>
                      <a:headEnd type="none" w="med" len="med"/>
                      <a:tailEnd type="none" w="med" len="med"/>
                    </a:lnT>
                    <a:lnB w="13049"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37768612"/>
                  </a:ext>
                </a:extLst>
              </a:tr>
            </a:tbl>
          </a:graphicData>
        </a:graphic>
      </p:graphicFrame>
      <p:sp>
        <p:nvSpPr>
          <p:cNvPr id="4" name="Rectangle 1">
            <a:extLst>
              <a:ext uri="{FF2B5EF4-FFF2-40B4-BE49-F238E27FC236}">
                <a16:creationId xmlns:a16="http://schemas.microsoft.com/office/drawing/2014/main" id="{81104E48-37CC-2D72-D66A-33EC37BB503B}"/>
              </a:ext>
            </a:extLst>
          </p:cNvPr>
          <p:cNvSpPr>
            <a:spLocks noChangeArrowheads="1"/>
          </p:cNvSpPr>
          <p:nvPr/>
        </p:nvSpPr>
        <p:spPr bwMode="auto">
          <a:xfrm>
            <a:off x="609600" y="27892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4308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12B15-49A2-6CC4-E18B-A81DDBCDB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1D648-A85C-39A6-5AF7-DA9690B53C64}"/>
              </a:ext>
            </a:extLst>
          </p:cNvPr>
          <p:cNvSpPr>
            <a:spLocks noGrp="1"/>
          </p:cNvSpPr>
          <p:nvPr>
            <p:ph type="title"/>
          </p:nvPr>
        </p:nvSpPr>
        <p:spPr/>
        <p:txBody>
          <a:bodyPr/>
          <a:lstStyle/>
          <a:p>
            <a:r>
              <a:rPr lang="en-US">
                <a:latin typeface="Arial"/>
                <a:cs typeface="Arial"/>
              </a:rPr>
              <a:t>Appliance - Retrofit Measure Requirements</a:t>
            </a:r>
          </a:p>
        </p:txBody>
      </p:sp>
      <p:graphicFrame>
        <p:nvGraphicFramePr>
          <p:cNvPr id="5" name="Table 4">
            <a:extLst>
              <a:ext uri="{FF2B5EF4-FFF2-40B4-BE49-F238E27FC236}">
                <a16:creationId xmlns:a16="http://schemas.microsoft.com/office/drawing/2014/main" id="{E949A8DB-D393-439F-D658-88CA08137FD4}"/>
              </a:ext>
            </a:extLst>
          </p:cNvPr>
          <p:cNvGraphicFramePr>
            <a:graphicFrameLocks noGrp="1"/>
          </p:cNvGraphicFramePr>
          <p:nvPr>
            <p:extLst>
              <p:ext uri="{D42A27DB-BD31-4B8C-83A1-F6EECF244321}">
                <p14:modId xmlns:p14="http://schemas.microsoft.com/office/powerpoint/2010/main" val="1165116393"/>
              </p:ext>
            </p:extLst>
          </p:nvPr>
        </p:nvGraphicFramePr>
        <p:xfrm>
          <a:off x="318823" y="1663328"/>
          <a:ext cx="11554353" cy="4069080"/>
        </p:xfrm>
        <a:graphic>
          <a:graphicData uri="http://schemas.openxmlformats.org/drawingml/2006/table">
            <a:tbl>
              <a:tblPr firstRow="1" bandRow="1">
                <a:tableStyleId>{5C22544A-7EE6-4342-B048-85BDC9FD1C3A}</a:tableStyleId>
              </a:tblPr>
              <a:tblGrid>
                <a:gridCol w="2384620">
                  <a:extLst>
                    <a:ext uri="{9D8B030D-6E8A-4147-A177-3AD203B41FA5}">
                      <a16:colId xmlns:a16="http://schemas.microsoft.com/office/drawing/2014/main" val="3549996321"/>
                    </a:ext>
                  </a:extLst>
                </a:gridCol>
                <a:gridCol w="4711724">
                  <a:extLst>
                    <a:ext uri="{9D8B030D-6E8A-4147-A177-3AD203B41FA5}">
                      <a16:colId xmlns:a16="http://schemas.microsoft.com/office/drawing/2014/main" val="3269653310"/>
                    </a:ext>
                  </a:extLst>
                </a:gridCol>
                <a:gridCol w="4458009">
                  <a:extLst>
                    <a:ext uri="{9D8B030D-6E8A-4147-A177-3AD203B41FA5}">
                      <a16:colId xmlns:a16="http://schemas.microsoft.com/office/drawing/2014/main" val="3672628882"/>
                    </a:ext>
                  </a:extLst>
                </a:gridCol>
              </a:tblGrid>
              <a:tr h="178440">
                <a:tc>
                  <a:txBody>
                    <a:bodyPr/>
                    <a:lstStyle/>
                    <a:p>
                      <a:endParaRPr lang="en-US" sz="14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Energy Star</a:t>
                      </a:r>
                      <a:r>
                        <a:rPr lang="en-US" sz="1600" b="1" i="0" u="none" strike="noStrike" kern="1200" baseline="0">
                          <a:solidFill>
                            <a:schemeClr val="bg1"/>
                          </a:solidFill>
                          <a:latin typeface="+mn-lt"/>
                          <a:ea typeface="+mn-ea"/>
                          <a:cs typeface="+mn-cs"/>
                        </a:rPr>
                        <a:t>®</a:t>
                      </a:r>
                      <a:r>
                        <a:rPr lang="en-US" sz="1600" b="1">
                          <a:solidFill>
                            <a:schemeClr val="bg1"/>
                          </a:solidFill>
                        </a:rPr>
                        <a:t> Heat Pump Clothes Dryer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178440">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Water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Space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7155125"/>
                  </a:ext>
                </a:extLst>
              </a:tr>
              <a:tr h="178440">
                <a:tc>
                  <a:txBody>
                    <a:bodyPr/>
                    <a:lstStyle/>
                    <a:p>
                      <a:pPr marL="0" indent="0" algn="ctr">
                        <a:buFont typeface="Arial" panose="020B0604020202020204" pitchFamily="34" charset="0"/>
                        <a:buNone/>
                      </a:pPr>
                      <a:r>
                        <a:rPr lang="en-US" sz="11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primary dryer must be operational or in need of minor repairs and manufactured 14 years or more prior to the current calendar year. </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Existing dryer unit must be heated by electric.</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Dryer must be owned by the property owner at the time of replacement. Renters are eligible to replace unit with landlord written approval</a:t>
                      </a:r>
                      <a:r>
                        <a:rPr lang="en-US" sz="1100" kern="1200">
                          <a:solidFill>
                            <a:schemeClr val="dk1"/>
                          </a:solidFill>
                          <a:effectLst/>
                          <a:latin typeface="+mn-lt"/>
                          <a:ea typeface="+mn-ea"/>
                          <a:cs typeface="+mn-cs"/>
                        </a:rPr>
                        <a:t>, and the new appliance must remain in the unit after installation.</a:t>
                      </a:r>
                      <a:r>
                        <a:rPr lang="en-US" sz="1100" b="0" i="0" u="none" strike="noStrike" kern="1200" baseline="0">
                          <a:solidFill>
                            <a:schemeClr val="dk1"/>
                          </a:solidFill>
                          <a:latin typeface="+mn-lt"/>
                          <a:ea typeface="+mn-ea"/>
                          <a:cs typeface="+mn-cs"/>
                        </a:rPr>
                        <a:t> </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Approval may be requested on a case-by-case basis for non-operational units or those requiring major repairs, including units less than 14 years old</a:t>
                      </a:r>
                      <a:endParaRPr lang="en-US" sz="1100" b="0" i="0" u="none" strike="noStrike" kern="1200" baseline="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08530312"/>
                  </a:ext>
                </a:extLst>
              </a:tr>
              <a:tr h="278754">
                <a:tc>
                  <a:txBody>
                    <a:bodyPr/>
                    <a:lstStyle/>
                    <a:p>
                      <a:pPr marL="0" indent="0" algn="ctr">
                        <a:buFont typeface="Arial" panose="020B0604020202020204" pitchFamily="34" charset="0"/>
                        <a:buNone/>
                      </a:pPr>
                      <a:r>
                        <a:rPr lang="en-US" sz="11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 will be Energy Star Most Efficient and equivalent to the size of the unit currently installed (in ft³)</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equipment will be disabled and removed from the property.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215345">
                <a:tc>
                  <a:txBody>
                    <a:bodyPr/>
                    <a:lstStyle/>
                    <a:p>
                      <a:pPr marL="0" indent="0" algn="ctr">
                        <a:buFont typeface="Arial" panose="020B0604020202020204" pitchFamily="34" charset="0"/>
                        <a:buNone/>
                      </a:pPr>
                      <a:r>
                        <a:rPr lang="en-US" sz="11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b="0">
                          <a:solidFill>
                            <a:schemeClr val="tx1"/>
                          </a:solidFill>
                        </a:rPr>
                        <a:t>1 per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80169283"/>
                  </a:ext>
                </a:extLst>
              </a:tr>
              <a:tr h="215345">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a:t>Final invoice &amp; install date</a:t>
                      </a:r>
                    </a:p>
                    <a:p>
                      <a:pPr marL="171450" indent="-171450" algn="l">
                        <a:buFont typeface="Arial" panose="020B0604020202020204" pitchFamily="34" charset="0"/>
                        <a:buChar char="•"/>
                      </a:pPr>
                      <a:r>
                        <a:rPr lang="en-US" sz="1100"/>
                        <a:t>ENERGY STAR Certificate</a:t>
                      </a:r>
                    </a:p>
                    <a:p>
                      <a:pPr marL="171450" indent="-171450" algn="l">
                        <a:buFont typeface="Arial" panose="020B0604020202020204" pitchFamily="34" charset="0"/>
                        <a:buChar char="•"/>
                      </a:pPr>
                      <a:r>
                        <a:rPr lang="en-US" sz="1100"/>
                        <a:t>Installed heat pump clothes dryer model number </a:t>
                      </a:r>
                    </a:p>
                    <a:p>
                      <a:pPr marL="171450" indent="-171450" algn="l">
                        <a:buFont typeface="Arial" panose="020B0604020202020204" pitchFamily="34" charset="0"/>
                        <a:buChar char="•"/>
                      </a:pPr>
                      <a:r>
                        <a:rPr lang="en-US" sz="1100"/>
                        <a:t>Installed heat pump clothes dryer serial number </a:t>
                      </a:r>
                    </a:p>
                    <a:p>
                      <a:pPr marL="171450" indent="-171450" algn="l">
                        <a:buFont typeface="Arial" panose="020B0604020202020204" pitchFamily="34" charset="0"/>
                        <a:buChar char="•"/>
                      </a:pPr>
                      <a:r>
                        <a:rPr lang="en-US" sz="1100"/>
                        <a:t>Installed heat pump clothes dryer manufacturer </a:t>
                      </a:r>
                    </a:p>
                    <a:p>
                      <a:pPr marL="171450" indent="-171450" algn="l">
                        <a:buFont typeface="Arial" panose="020B0604020202020204" pitchFamily="34" charset="0"/>
                        <a:buChar char="•"/>
                      </a:pPr>
                      <a:r>
                        <a:rPr lang="en-US" sz="1100"/>
                        <a:t>New heat pump clothes dryer product class </a:t>
                      </a:r>
                    </a:p>
                    <a:p>
                      <a:pPr marL="171450" indent="-171450" algn="l">
                        <a:buFont typeface="Arial" panose="020B0604020202020204" pitchFamily="34" charset="0"/>
                        <a:buChar char="•"/>
                      </a:pPr>
                      <a:r>
                        <a:rPr lang="en-US" sz="1100"/>
                        <a:t>New heat pump clothes dryer load (</a:t>
                      </a:r>
                      <a:r>
                        <a:rPr lang="en-US" sz="1100" err="1"/>
                        <a:t>lbs</a:t>
                      </a:r>
                      <a:r>
                        <a:rPr lang="en-US" sz="1100"/>
                        <a:t>) </a:t>
                      </a:r>
                    </a:p>
                    <a:p>
                      <a:pPr marL="171450" indent="-171450" algn="l">
                        <a:buFont typeface="Arial" panose="020B0604020202020204" pitchFamily="34" charset="0"/>
                        <a:buChar char="•"/>
                      </a:pPr>
                      <a:r>
                        <a:rPr lang="en-US" sz="1100"/>
                        <a:t>Photo of new unit and nameplate </a:t>
                      </a:r>
                      <a:r>
                        <a:rPr lang="en-US" sz="1100" u="sng"/>
                        <a:t>or</a:t>
                      </a:r>
                      <a:r>
                        <a:rPr lang="en-US" sz="1100"/>
                        <a:t> customer sign-off form that states the new unit model and serial number</a:t>
                      </a:r>
                      <a:endParaRPr lang="en-US"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993784844"/>
                  </a:ext>
                </a:extLst>
              </a:tr>
              <a:tr h="0">
                <a:tc>
                  <a:txBody>
                    <a:bodyPr/>
                    <a:lstStyle/>
                    <a:p>
                      <a:pPr marL="0" indent="0" algn="ctr">
                        <a:buFont typeface="Arial" panose="020B0604020202020204" pitchFamily="34" charset="0"/>
                        <a:buNone/>
                      </a:pPr>
                      <a:r>
                        <a:rPr lang="en-US" sz="11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The estimated CAP customer cost, after applying the measure rebate, ranges from $100 to $200</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The estimated SLP customer cost, after applying the measure rebate, ranges from $600 to $700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68034924"/>
                  </a:ext>
                </a:extLst>
              </a:tr>
            </a:tbl>
          </a:graphicData>
        </a:graphic>
      </p:graphicFrame>
    </p:spTree>
    <p:extLst>
      <p:ext uri="{BB962C8B-B14F-4D97-AF65-F5344CB8AC3E}">
        <p14:creationId xmlns:p14="http://schemas.microsoft.com/office/powerpoint/2010/main" val="3330578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38C53-F568-EFC8-C43C-3652C7444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CEB90-FFE3-6834-953E-51AFD5C78B58}"/>
              </a:ext>
            </a:extLst>
          </p:cNvPr>
          <p:cNvSpPr>
            <a:spLocks noGrp="1"/>
          </p:cNvSpPr>
          <p:nvPr>
            <p:ph type="title"/>
          </p:nvPr>
        </p:nvSpPr>
        <p:spPr/>
        <p:txBody>
          <a:bodyPr/>
          <a:lstStyle/>
          <a:p>
            <a:r>
              <a:rPr lang="en-US">
                <a:latin typeface="Arial"/>
                <a:cs typeface="Arial"/>
              </a:rPr>
              <a:t>Appliance - Retrofit Measure Requirements</a:t>
            </a:r>
          </a:p>
        </p:txBody>
      </p:sp>
      <p:graphicFrame>
        <p:nvGraphicFramePr>
          <p:cNvPr id="3" name="Table 2">
            <a:extLst>
              <a:ext uri="{FF2B5EF4-FFF2-40B4-BE49-F238E27FC236}">
                <a16:creationId xmlns:a16="http://schemas.microsoft.com/office/drawing/2014/main" id="{55D1DCB9-BC4B-5300-D840-1EA37B280FCC}"/>
              </a:ext>
            </a:extLst>
          </p:cNvPr>
          <p:cNvGraphicFramePr>
            <a:graphicFrameLocks noGrp="1"/>
          </p:cNvGraphicFramePr>
          <p:nvPr>
            <p:extLst>
              <p:ext uri="{D42A27DB-BD31-4B8C-83A1-F6EECF244321}">
                <p14:modId xmlns:p14="http://schemas.microsoft.com/office/powerpoint/2010/main" val="733860999"/>
              </p:ext>
            </p:extLst>
          </p:nvPr>
        </p:nvGraphicFramePr>
        <p:xfrm>
          <a:off x="330926" y="1624274"/>
          <a:ext cx="11556274" cy="4419600"/>
        </p:xfrm>
        <a:graphic>
          <a:graphicData uri="http://schemas.openxmlformats.org/drawingml/2006/table">
            <a:tbl>
              <a:tblPr firstRow="1" bandRow="1">
                <a:tableStyleId>{5C22544A-7EE6-4342-B048-85BDC9FD1C3A}</a:tableStyleId>
              </a:tblPr>
              <a:tblGrid>
                <a:gridCol w="2461970">
                  <a:extLst>
                    <a:ext uri="{9D8B030D-6E8A-4147-A177-3AD203B41FA5}">
                      <a16:colId xmlns:a16="http://schemas.microsoft.com/office/drawing/2014/main" val="3549996321"/>
                    </a:ext>
                  </a:extLst>
                </a:gridCol>
                <a:gridCol w="4635554">
                  <a:extLst>
                    <a:ext uri="{9D8B030D-6E8A-4147-A177-3AD203B41FA5}">
                      <a16:colId xmlns:a16="http://schemas.microsoft.com/office/drawing/2014/main" val="3269653310"/>
                    </a:ext>
                  </a:extLst>
                </a:gridCol>
                <a:gridCol w="4458750">
                  <a:extLst>
                    <a:ext uri="{9D8B030D-6E8A-4147-A177-3AD203B41FA5}">
                      <a16:colId xmlns:a16="http://schemas.microsoft.com/office/drawing/2014/main" val="3672628882"/>
                    </a:ext>
                  </a:extLst>
                </a:gridCol>
              </a:tblGrid>
              <a:tr h="231643">
                <a:tc>
                  <a:txBody>
                    <a:bodyPr/>
                    <a:lstStyle/>
                    <a:p>
                      <a:endParaRPr lang="en-US" sz="14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Energy Star</a:t>
                      </a:r>
                      <a:r>
                        <a:rPr lang="en-US" sz="1600" b="1" i="0" u="none" strike="noStrike" kern="1200" baseline="0">
                          <a:solidFill>
                            <a:schemeClr val="bg1"/>
                          </a:solidFill>
                          <a:latin typeface="+mn-lt"/>
                          <a:ea typeface="+mn-ea"/>
                          <a:cs typeface="+mn-cs"/>
                        </a:rPr>
                        <a:t>®</a:t>
                      </a:r>
                      <a:r>
                        <a:rPr lang="en-US" sz="1600" b="1">
                          <a:solidFill>
                            <a:schemeClr val="bg1"/>
                          </a:solidFill>
                        </a:rPr>
                        <a:t> All-in-One Clothes Washer-Dryer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191106">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Water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a:t>Electric or Non-Electric Space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7155125"/>
                  </a:ext>
                </a:extLst>
              </a:tr>
              <a:tr h="1048186">
                <a:tc>
                  <a:txBody>
                    <a:bodyPr/>
                    <a:lstStyle/>
                    <a:p>
                      <a:pPr marL="0" indent="0" algn="ctr">
                        <a:buFont typeface="Arial" panose="020B0604020202020204" pitchFamily="34" charset="0"/>
                        <a:buNone/>
                      </a:pPr>
                      <a:r>
                        <a:rPr lang="en-US" sz="11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primary washer and dryer must be operational or in need of minor repairs and manufactured 14 years or more prior to the current calendar year. </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Existing dryer unit must be heated by electric.</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Washer and dryer must be owned by the property owner at the time of replacement. Renters are eligible to replace units with landlord written approval</a:t>
                      </a:r>
                      <a:r>
                        <a:rPr lang="en-US" sz="1100" kern="1200">
                          <a:solidFill>
                            <a:schemeClr val="dk1"/>
                          </a:solidFill>
                          <a:effectLst/>
                          <a:latin typeface="+mn-lt"/>
                          <a:ea typeface="+mn-ea"/>
                          <a:cs typeface="+mn-cs"/>
                        </a:rPr>
                        <a:t>,</a:t>
                      </a:r>
                      <a:r>
                        <a:rPr lang="en-US" sz="1200" kern="1200">
                          <a:solidFill>
                            <a:schemeClr val="dk1"/>
                          </a:solidFill>
                          <a:effectLst/>
                          <a:latin typeface="+mn-lt"/>
                          <a:ea typeface="+mn-ea"/>
                          <a:cs typeface="+mn-cs"/>
                        </a:rPr>
                        <a:t> </a:t>
                      </a:r>
                      <a:r>
                        <a:rPr lang="en-US" sz="1100" kern="1200">
                          <a:solidFill>
                            <a:schemeClr val="dk1"/>
                          </a:solidFill>
                          <a:effectLst/>
                          <a:latin typeface="+mn-lt"/>
                          <a:ea typeface="+mn-ea"/>
                          <a:cs typeface="+mn-cs"/>
                        </a:rPr>
                        <a:t>and the new appliance must remain in the unit after installation.</a:t>
                      </a:r>
                      <a:r>
                        <a:rPr lang="en-US" sz="1100" b="0" i="0" u="none" strike="noStrike" kern="1200" baseline="0">
                          <a:solidFill>
                            <a:schemeClr val="dk1"/>
                          </a:solidFill>
                          <a:latin typeface="+mn-lt"/>
                          <a:ea typeface="+mn-ea"/>
                          <a:cs typeface="+mn-cs"/>
                        </a:rPr>
                        <a:t> </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solidFill>
                            <a:schemeClr val="dk1"/>
                          </a:solidFill>
                          <a:effectLst/>
                          <a:latin typeface="+mn-lt"/>
                          <a:ea typeface="+mn-ea"/>
                          <a:cs typeface="+mn-cs"/>
                        </a:rPr>
                        <a:t>Water line repair, replacement, or modification is not covered by the program. Any required water line work must be addressed by the customer prior to installation.</a:t>
                      </a:r>
                      <a:endParaRPr lang="en-US" sz="1100" b="0" i="0" u="none" strike="noStrike" kern="1200" baseline="0">
                        <a:solidFill>
                          <a:schemeClr val="dk1"/>
                        </a:solidFill>
                        <a:latin typeface="+mn-lt"/>
                        <a:ea typeface="+mn-ea"/>
                        <a:cs typeface="+mn-cs"/>
                      </a:endParaRP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Approval may be requested on a case-by-case basis for non-operational units or those requiring major repairs, including units less than 14 years old</a:t>
                      </a:r>
                      <a:endParaRPr lang="en-US" sz="1100" b="0" i="0" u="none" strike="noStrike" kern="1200" baseline="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08530312"/>
                  </a:ext>
                </a:extLst>
              </a:tr>
              <a:tr h="312719">
                <a:tc>
                  <a:txBody>
                    <a:bodyPr/>
                    <a:lstStyle/>
                    <a:p>
                      <a:pPr marL="0" indent="0" algn="ctr">
                        <a:buFont typeface="Arial" panose="020B0604020202020204" pitchFamily="34" charset="0"/>
                        <a:buNone/>
                      </a:pPr>
                      <a:r>
                        <a:rPr lang="en-US" sz="11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 will be Energy Star certified</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equipment will be disabled and removed from the property.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191106">
                <a:tc>
                  <a:txBody>
                    <a:bodyPr/>
                    <a:lstStyle/>
                    <a:p>
                      <a:pPr marL="0" indent="0" algn="ctr">
                        <a:buFont typeface="Arial" panose="020B0604020202020204" pitchFamily="34" charset="0"/>
                        <a:buNone/>
                      </a:pPr>
                      <a:r>
                        <a:rPr lang="en-US" sz="11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b="0">
                          <a:solidFill>
                            <a:schemeClr val="tx1"/>
                          </a:solidFill>
                        </a:rPr>
                        <a:t>1 per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80169283"/>
                  </a:ext>
                </a:extLst>
              </a:tr>
              <a:tr h="191106">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a:t>Final invoice &amp; install date</a:t>
                      </a:r>
                    </a:p>
                    <a:p>
                      <a:pPr marL="171450" indent="-171450" algn="l">
                        <a:buFont typeface="Arial" panose="020B0604020202020204" pitchFamily="34" charset="0"/>
                        <a:buChar char="•"/>
                      </a:pPr>
                      <a:r>
                        <a:rPr lang="en-US" sz="1100"/>
                        <a:t>ENERGY STAR Certificate</a:t>
                      </a:r>
                    </a:p>
                    <a:p>
                      <a:pPr marL="171450" indent="-171450" algn="l">
                        <a:buFont typeface="Arial" panose="020B0604020202020204" pitchFamily="34" charset="0"/>
                        <a:buChar char="•"/>
                      </a:pPr>
                      <a:r>
                        <a:rPr lang="en-US" sz="1100"/>
                        <a:t>Installed clothes washer-dryer model number </a:t>
                      </a:r>
                    </a:p>
                    <a:p>
                      <a:pPr marL="171450" indent="-171450" algn="l">
                        <a:buFont typeface="Arial" panose="020B0604020202020204" pitchFamily="34" charset="0"/>
                        <a:buChar char="•"/>
                      </a:pPr>
                      <a:r>
                        <a:rPr lang="en-US" sz="1100"/>
                        <a:t>Installed clothes washer-dryer serial number </a:t>
                      </a:r>
                    </a:p>
                    <a:p>
                      <a:pPr marL="171450" indent="-171450" algn="l">
                        <a:buFont typeface="Arial" panose="020B0604020202020204" pitchFamily="34" charset="0"/>
                        <a:buChar char="•"/>
                      </a:pPr>
                      <a:r>
                        <a:rPr lang="en-US" sz="1100"/>
                        <a:t>Installed clothes washer-dryer manufacturer </a:t>
                      </a:r>
                    </a:p>
                    <a:p>
                      <a:pPr marL="171450" indent="-171450" algn="l">
                        <a:buFont typeface="Arial" panose="020B0604020202020204" pitchFamily="34" charset="0"/>
                        <a:buChar char="•"/>
                      </a:pPr>
                      <a:r>
                        <a:rPr lang="en-US" sz="1100"/>
                        <a:t>Installed clothes washer-dryer size (cubic feet) </a:t>
                      </a:r>
                    </a:p>
                    <a:p>
                      <a:pPr marL="171450" indent="-171450" algn="l">
                        <a:buFont typeface="Arial" panose="020B0604020202020204" pitchFamily="34" charset="0"/>
                        <a:buChar char="•"/>
                      </a:pPr>
                      <a:r>
                        <a:rPr lang="en-US" sz="1100"/>
                        <a:t>New clothes washer-dryer integrated modified energy factor of efficient equipment </a:t>
                      </a:r>
                    </a:p>
                    <a:p>
                      <a:pPr marL="171450" indent="-171450" algn="l">
                        <a:buFont typeface="Arial" panose="020B0604020202020204" pitchFamily="34" charset="0"/>
                        <a:buChar char="•"/>
                      </a:pPr>
                      <a:r>
                        <a:rPr lang="en-US" sz="1100"/>
                        <a:t>New clothes washer-dryer load (</a:t>
                      </a:r>
                      <a:r>
                        <a:rPr lang="en-US" sz="1100" err="1"/>
                        <a:t>lbs</a:t>
                      </a:r>
                      <a:r>
                        <a:rPr lang="en-US" sz="1100"/>
                        <a:t>) </a:t>
                      </a:r>
                    </a:p>
                    <a:p>
                      <a:pPr marL="171450" indent="-171450" algn="l">
                        <a:buFont typeface="Arial" panose="020B0604020202020204" pitchFamily="34" charset="0"/>
                        <a:buChar char="•"/>
                      </a:pPr>
                      <a:r>
                        <a:rPr lang="en-US" sz="1100"/>
                        <a:t>Photo of new unit and nameplate </a:t>
                      </a:r>
                      <a:r>
                        <a:rPr lang="en-US" sz="1100" u="sng"/>
                        <a:t>or</a:t>
                      </a:r>
                      <a:r>
                        <a:rPr lang="en-US" sz="1100"/>
                        <a:t> customer sign-off form that states the new unit model and serial number</a:t>
                      </a:r>
                      <a:endParaRPr lang="en-US"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687580179"/>
                  </a:ext>
                </a:extLst>
              </a:tr>
              <a:tr h="191106">
                <a:tc>
                  <a:txBody>
                    <a:bodyPr/>
                    <a:lstStyle/>
                    <a:p>
                      <a:pPr marL="0" indent="0" algn="ctr">
                        <a:buFont typeface="Arial" panose="020B0604020202020204" pitchFamily="34" charset="0"/>
                        <a:buNone/>
                      </a:pPr>
                      <a:r>
                        <a:rPr lang="en-US" sz="11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The estimated SLP customer cost, after applying the measure rebate, ranges from $800 to $900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68034924"/>
                  </a:ext>
                </a:extLst>
              </a:tr>
            </a:tbl>
          </a:graphicData>
        </a:graphic>
      </p:graphicFrame>
    </p:spTree>
    <p:extLst>
      <p:ext uri="{BB962C8B-B14F-4D97-AF65-F5344CB8AC3E}">
        <p14:creationId xmlns:p14="http://schemas.microsoft.com/office/powerpoint/2010/main" val="80534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911BC-F22D-15F3-C02D-EED90A97D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AAB199-6B0C-FB08-104F-59A66CFC0860}"/>
              </a:ext>
            </a:extLst>
          </p:cNvPr>
          <p:cNvSpPr>
            <a:spLocks noGrp="1"/>
          </p:cNvSpPr>
          <p:nvPr>
            <p:ph type="title"/>
          </p:nvPr>
        </p:nvSpPr>
        <p:spPr/>
        <p:txBody>
          <a:bodyPr/>
          <a:lstStyle/>
          <a:p>
            <a:r>
              <a:rPr lang="en-US">
                <a:latin typeface="Arial"/>
                <a:cs typeface="Arial"/>
              </a:rPr>
              <a:t>Retrofit Measure Requirements</a:t>
            </a:r>
            <a:endParaRPr lang="en-US"/>
          </a:p>
        </p:txBody>
      </p:sp>
      <p:graphicFrame>
        <p:nvGraphicFramePr>
          <p:cNvPr id="5" name="Table 4">
            <a:extLst>
              <a:ext uri="{FF2B5EF4-FFF2-40B4-BE49-F238E27FC236}">
                <a16:creationId xmlns:a16="http://schemas.microsoft.com/office/drawing/2014/main" id="{89E7C56C-E65E-C884-1D3C-5015EFBF96E1}"/>
              </a:ext>
            </a:extLst>
          </p:cNvPr>
          <p:cNvGraphicFramePr>
            <a:graphicFrameLocks noGrp="1"/>
          </p:cNvGraphicFramePr>
          <p:nvPr>
            <p:extLst>
              <p:ext uri="{D42A27DB-BD31-4B8C-83A1-F6EECF244321}">
                <p14:modId xmlns:p14="http://schemas.microsoft.com/office/powerpoint/2010/main" val="1031805376"/>
              </p:ext>
            </p:extLst>
          </p:nvPr>
        </p:nvGraphicFramePr>
        <p:xfrm>
          <a:off x="623887" y="1709729"/>
          <a:ext cx="10954816" cy="2618868"/>
        </p:xfrm>
        <a:graphic>
          <a:graphicData uri="http://schemas.openxmlformats.org/drawingml/2006/table">
            <a:tbl>
              <a:tblPr bandRow="1">
                <a:tableStyleId>{5C22544A-7EE6-4342-B048-85BDC9FD1C3A}</a:tableStyleId>
              </a:tblPr>
              <a:tblGrid>
                <a:gridCol w="2695783">
                  <a:extLst>
                    <a:ext uri="{9D8B030D-6E8A-4147-A177-3AD203B41FA5}">
                      <a16:colId xmlns:a16="http://schemas.microsoft.com/office/drawing/2014/main" val="576323232"/>
                    </a:ext>
                  </a:extLst>
                </a:gridCol>
                <a:gridCol w="4031205">
                  <a:extLst>
                    <a:ext uri="{9D8B030D-6E8A-4147-A177-3AD203B41FA5}">
                      <a16:colId xmlns:a16="http://schemas.microsoft.com/office/drawing/2014/main" val="3285985999"/>
                    </a:ext>
                  </a:extLst>
                </a:gridCol>
                <a:gridCol w="4227828">
                  <a:extLst>
                    <a:ext uri="{9D8B030D-6E8A-4147-A177-3AD203B41FA5}">
                      <a16:colId xmlns:a16="http://schemas.microsoft.com/office/drawing/2014/main" val="127740226"/>
                    </a:ext>
                  </a:extLst>
                </a:gridCol>
              </a:tblGrid>
              <a:tr h="161925">
                <a:tc>
                  <a:txBody>
                    <a:bodyPr/>
                    <a:lstStyle/>
                    <a:p>
                      <a:pPr fontAlgn="ctr">
                        <a:buNone/>
                      </a:pPr>
                      <a:endParaRPr lang="en-US" sz="1400">
                        <a:effectLst/>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gridSpan="2">
                  <a:txBody>
                    <a:bodyPr/>
                    <a:lstStyle/>
                    <a:p>
                      <a:pPr algn="ctr" fontAlgn="base">
                        <a:lnSpc>
                          <a:spcPts val="1650"/>
                        </a:lnSpc>
                        <a:buNone/>
                      </a:pPr>
                      <a:r>
                        <a:rPr lang="en-US" sz="1600" b="1" i="0">
                          <a:solidFill>
                            <a:srgbClr val="FFFFFF"/>
                          </a:solidFill>
                          <a:effectLst/>
                          <a:latin typeface="Calibri" panose="020F0502020204030204" pitchFamily="34" charset="0"/>
                        </a:rPr>
                        <a:t>Energy Star</a:t>
                      </a:r>
                      <a:r>
                        <a:rPr lang="en-US" sz="1600" b="1" i="0" u="none" strike="noStrike">
                          <a:solidFill>
                            <a:srgbClr val="FFFFFF"/>
                          </a:solidFill>
                          <a:effectLst/>
                          <a:latin typeface="Calibri" panose="020F0502020204030204" pitchFamily="34" charset="0"/>
                        </a:rPr>
                        <a:t>®</a:t>
                      </a:r>
                      <a:r>
                        <a:rPr lang="en-US" sz="1600" b="1" i="0">
                          <a:solidFill>
                            <a:srgbClr val="FFFFFF"/>
                          </a:solidFill>
                          <a:effectLst/>
                          <a:latin typeface="Calibri" panose="020F0502020204030204" pitchFamily="34" charset="0"/>
                        </a:rPr>
                        <a:t> Ceiling Fan</a:t>
                      </a:r>
                      <a:endParaRPr lang="en-US" sz="1400" b="1" i="0">
                        <a:solidFill>
                          <a:srgbClr val="FFFFFF"/>
                        </a:solidFill>
                        <a:effectLst/>
                        <a:latin typeface="Segoe UI" panose="020B0502040204020203" pitchFamily="34" charset="0"/>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3926033618"/>
                  </a:ext>
                </a:extLst>
              </a:tr>
              <a:tr h="133350">
                <a:tc>
                  <a:txBody>
                    <a:bodyPr/>
                    <a:lstStyle/>
                    <a:p>
                      <a:pPr algn="ctr" fontAlgn="base">
                        <a:lnSpc>
                          <a:spcPts val="1350"/>
                        </a:lnSpc>
                        <a:buNone/>
                      </a:pPr>
                      <a:r>
                        <a:rPr lang="en-US" sz="1200" b="1" i="0">
                          <a:solidFill>
                            <a:srgbClr val="FFFFFF"/>
                          </a:solidFill>
                          <a:effectLst/>
                          <a:latin typeface="Calibri" panose="020F0502020204030204" pitchFamily="34" charset="0"/>
                        </a:rPr>
                        <a:t>Residence Requirements</a:t>
                      </a:r>
                      <a:endParaRPr lang="en-US" sz="1400" b="0" i="0">
                        <a:solidFill>
                          <a:srgbClr val="000000"/>
                        </a:solidFill>
                        <a:effectLst/>
                        <a:latin typeface="Segoe UI" panose="020B0502040204020203" pitchFamily="34" charset="0"/>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a:txBody>
                    <a:bodyPr/>
                    <a:lstStyle/>
                    <a:p>
                      <a:pPr marL="342900" lvl="0" indent="-342900" algn="l" fontAlgn="base">
                        <a:lnSpc>
                          <a:spcPts val="1275"/>
                        </a:lnSpc>
                        <a:buFont typeface="Wingdings" panose="05000000000000000000" pitchFamily="2" charset="2"/>
                        <a:buChar char="ü"/>
                      </a:pPr>
                      <a:r>
                        <a:rPr lang="en-US" sz="1100" b="0" i="0">
                          <a:solidFill>
                            <a:srgbClr val="000000"/>
                          </a:solidFill>
                          <a:effectLst/>
                          <a:latin typeface="+mn-lt"/>
                        </a:rPr>
                        <a:t>Electric or Non-Electric Water Heating</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tc>
                  <a:txBody>
                    <a:bodyPr/>
                    <a:lstStyle/>
                    <a:p>
                      <a:pPr marL="342900" lvl="0" indent="-342900" algn="l" fontAlgn="base">
                        <a:lnSpc>
                          <a:spcPts val="1275"/>
                        </a:lnSpc>
                        <a:buFont typeface="Wingdings" panose="05000000000000000000" pitchFamily="2" charset="2"/>
                        <a:buChar char="ü"/>
                      </a:pPr>
                      <a:r>
                        <a:rPr lang="en-US" sz="1100" b="0" i="0">
                          <a:solidFill>
                            <a:srgbClr val="000000"/>
                          </a:solidFill>
                          <a:effectLst/>
                          <a:latin typeface="+mn-lt"/>
                        </a:rPr>
                        <a:t>Electric or Non-Electric Space Heating</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6330577"/>
                  </a:ext>
                </a:extLst>
              </a:tr>
              <a:tr h="228600">
                <a:tc>
                  <a:txBody>
                    <a:bodyPr/>
                    <a:lstStyle/>
                    <a:p>
                      <a:pPr algn="ctr" fontAlgn="base">
                        <a:lnSpc>
                          <a:spcPts val="1350"/>
                        </a:lnSpc>
                        <a:buNone/>
                      </a:pPr>
                      <a:r>
                        <a:rPr lang="en-US" sz="1200" b="1" i="0">
                          <a:solidFill>
                            <a:srgbClr val="FFFFFF"/>
                          </a:solidFill>
                          <a:effectLst/>
                          <a:latin typeface="Calibri" panose="020F0502020204030204" pitchFamily="34" charset="0"/>
                        </a:rPr>
                        <a:t>Measure Eligibility</a:t>
                      </a:r>
                      <a:endParaRPr lang="en-US" sz="1400" b="0" i="0">
                        <a:solidFill>
                          <a:srgbClr val="000000"/>
                        </a:solidFill>
                        <a:effectLst/>
                        <a:latin typeface="Segoe UI" panose="020B0502040204020203" pitchFamily="34" charset="0"/>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gridSpan="2">
                  <a:txBody>
                    <a:bodyPr/>
                    <a:lstStyle/>
                    <a:p>
                      <a:pPr marL="342900" lvl="0" indent="-342900" algn="l" fontAlgn="base">
                        <a:lnSpc>
                          <a:spcPts val="1350"/>
                        </a:lnSpc>
                        <a:buFont typeface="Arial" panose="020B0604020202020204" pitchFamily="34" charset="0"/>
                        <a:buChar char="•"/>
                      </a:pPr>
                      <a:r>
                        <a:rPr lang="en-US" sz="1100" b="0" i="0" u="none" strike="noStrike">
                          <a:solidFill>
                            <a:srgbClr val="000000"/>
                          </a:solidFill>
                          <a:effectLst/>
                          <a:latin typeface="+mn-lt"/>
                        </a:rPr>
                        <a:t>Must be </a:t>
                      </a:r>
                      <a:r>
                        <a:rPr lang="en-US" sz="1100" b="0" i="0">
                          <a:solidFill>
                            <a:srgbClr val="000000"/>
                          </a:solidFill>
                          <a:effectLst/>
                          <a:latin typeface="+mn-lt"/>
                        </a:rPr>
                        <a:t>≥ 10 years old</a:t>
                      </a:r>
                    </a:p>
                    <a:p>
                      <a:pPr marL="342900" lvl="0" indent="-342900" algn="l" fontAlgn="base">
                        <a:lnSpc>
                          <a:spcPts val="1350"/>
                        </a:lnSpc>
                        <a:buFont typeface="Arial" panose="020B0604020202020204" pitchFamily="34" charset="0"/>
                        <a:buChar char="•"/>
                      </a:pPr>
                      <a:r>
                        <a:rPr lang="en-US" sz="1100" b="0" i="0" u="none" strike="noStrike">
                          <a:solidFill>
                            <a:srgbClr val="000000"/>
                          </a:solidFill>
                          <a:effectLst/>
                          <a:latin typeface="+mn-lt"/>
                        </a:rPr>
                        <a:t>Existing fan/light combo must not be Energy Star rated or include power-saving features</a:t>
                      </a:r>
                      <a:endParaRPr lang="en-US" sz="1100" b="0" i="0">
                        <a:solidFill>
                          <a:srgbClr val="000000"/>
                        </a:solidFill>
                        <a:effectLst/>
                        <a:latin typeface="+mn-lt"/>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50867520"/>
                  </a:ext>
                </a:extLst>
              </a:tr>
              <a:tr h="152400">
                <a:tc>
                  <a:txBody>
                    <a:bodyPr/>
                    <a:lstStyle/>
                    <a:p>
                      <a:pPr algn="ctr" fontAlgn="base">
                        <a:lnSpc>
                          <a:spcPts val="1350"/>
                        </a:lnSpc>
                        <a:buNone/>
                      </a:pPr>
                      <a:r>
                        <a:rPr lang="en-US" sz="1200" b="1" i="0">
                          <a:solidFill>
                            <a:srgbClr val="FFFFFF"/>
                          </a:solidFill>
                          <a:effectLst/>
                          <a:latin typeface="Calibri" panose="020F0502020204030204" pitchFamily="34" charset="0"/>
                        </a:rPr>
                        <a:t>Measure Requirements</a:t>
                      </a:r>
                      <a:endParaRPr lang="en-US" sz="1400" b="0" i="0">
                        <a:solidFill>
                          <a:srgbClr val="000000"/>
                        </a:solidFill>
                        <a:effectLst/>
                        <a:latin typeface="Segoe UI" panose="020B0502040204020203" pitchFamily="34" charset="0"/>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gridSpan="2">
                  <a:txBody>
                    <a:bodyPr/>
                    <a:lstStyle/>
                    <a:p>
                      <a:pPr marL="342900" lvl="0" indent="-342900" algn="l" fontAlgn="base">
                        <a:lnSpc>
                          <a:spcPts val="1350"/>
                        </a:lnSpc>
                        <a:buFont typeface="Arial" panose="020B0604020202020204" pitchFamily="34" charset="0"/>
                        <a:buChar char="•"/>
                      </a:pPr>
                      <a:r>
                        <a:rPr lang="en-US" sz="1100" b="0" i="0" u="none" strike="noStrike">
                          <a:solidFill>
                            <a:srgbClr val="000000"/>
                          </a:solidFill>
                          <a:effectLst/>
                          <a:latin typeface="+mn-lt"/>
                        </a:rPr>
                        <a:t>Must be Energy Star certified</a:t>
                      </a:r>
                      <a:endParaRPr lang="en-US" sz="1100" b="0" i="0">
                        <a:solidFill>
                          <a:srgbClr val="000000"/>
                        </a:solidFill>
                        <a:effectLst/>
                        <a:latin typeface="+mn-lt"/>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31637992"/>
                  </a:ext>
                </a:extLst>
              </a:tr>
              <a:tr h="133350">
                <a:tc>
                  <a:txBody>
                    <a:bodyPr/>
                    <a:lstStyle/>
                    <a:p>
                      <a:pPr algn="ctr" fontAlgn="base">
                        <a:lnSpc>
                          <a:spcPts val="1350"/>
                        </a:lnSpc>
                        <a:buNone/>
                      </a:pPr>
                      <a:r>
                        <a:rPr lang="en-US" sz="1200" b="1" i="0">
                          <a:solidFill>
                            <a:srgbClr val="FFFFFF"/>
                          </a:solidFill>
                          <a:effectLst/>
                          <a:latin typeface="Calibri" panose="020F0502020204030204" pitchFamily="34" charset="0"/>
                        </a:rPr>
                        <a:t>Limits</a:t>
                      </a:r>
                      <a:endParaRPr lang="en-US" sz="1400" b="0" i="0">
                        <a:solidFill>
                          <a:srgbClr val="000000"/>
                        </a:solidFill>
                        <a:effectLst/>
                        <a:latin typeface="Segoe UI" panose="020B0502040204020203" pitchFamily="34" charset="0"/>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gridSpan="2">
                  <a:txBody>
                    <a:bodyPr/>
                    <a:lstStyle/>
                    <a:p>
                      <a:pPr marL="342900" lvl="0" indent="-342900" algn="l" fontAlgn="base">
                        <a:lnSpc>
                          <a:spcPts val="1350"/>
                        </a:lnSpc>
                        <a:buFont typeface="Arial" panose="020B0604020202020204" pitchFamily="34" charset="0"/>
                        <a:buChar char="•"/>
                      </a:pPr>
                      <a:r>
                        <a:rPr lang="en-US" sz="1100" b="0" i="0" u="none" strike="noStrike">
                          <a:solidFill>
                            <a:srgbClr val="000000"/>
                          </a:solidFill>
                          <a:effectLst/>
                          <a:latin typeface="+mn-lt"/>
                        </a:rPr>
                        <a:t>1 per household</a:t>
                      </a:r>
                      <a:endParaRPr lang="en-US" sz="1100" b="0" i="0">
                        <a:solidFill>
                          <a:srgbClr val="000000"/>
                        </a:solidFill>
                        <a:effectLst/>
                        <a:latin typeface="+mn-lt"/>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164293735"/>
                  </a:ext>
                </a:extLst>
              </a:tr>
              <a:tr h="133350">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white"/>
                          </a:solidFill>
                          <a:effectLst/>
                          <a:uLnTx/>
                          <a:uFillTx/>
                          <a:latin typeface="+mn-lt"/>
                          <a:ea typeface="+mn-ea"/>
                          <a:cs typeface="+mn-cs"/>
                        </a:rPr>
                        <a:t>Required Post Install Documentation</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gridSpan="2">
                  <a:txBody>
                    <a:bodyPr/>
                    <a:lstStyle/>
                    <a:p>
                      <a:pPr marL="342900" lvl="0" indent="-342900" algn="l" fontAlgn="base">
                        <a:lnSpc>
                          <a:spcPts val="1350"/>
                        </a:lnSpc>
                        <a:buFont typeface="Arial" panose="020B0604020202020204" pitchFamily="34" charset="0"/>
                        <a:buChar char="•"/>
                      </a:pPr>
                      <a:r>
                        <a:rPr lang="en-US" sz="1100">
                          <a:latin typeface="+mn-lt"/>
                        </a:rPr>
                        <a:t>Final invoice &amp; install date</a:t>
                      </a:r>
                    </a:p>
                    <a:p>
                      <a:pPr marL="342900" lvl="0" indent="-342900" algn="l" fontAlgn="base">
                        <a:lnSpc>
                          <a:spcPts val="1350"/>
                        </a:lnSpc>
                        <a:buFont typeface="Arial" panose="020B0604020202020204" pitchFamily="34" charset="0"/>
                        <a:buChar char="•"/>
                      </a:pPr>
                      <a:r>
                        <a:rPr lang="en-US" sz="1100">
                          <a:latin typeface="+mn-lt"/>
                        </a:rPr>
                        <a:t>ENERGY STAR Certificate</a:t>
                      </a:r>
                    </a:p>
                    <a:p>
                      <a:pPr marL="342900" lvl="0" indent="-342900" algn="l" fontAlgn="base">
                        <a:lnSpc>
                          <a:spcPts val="1350"/>
                        </a:lnSpc>
                        <a:buFont typeface="Arial" panose="020B0604020202020204" pitchFamily="34" charset="0"/>
                        <a:buChar char="•"/>
                      </a:pPr>
                      <a:r>
                        <a:rPr lang="en-US" sz="1100">
                          <a:latin typeface="+mn-lt"/>
                        </a:rPr>
                        <a:t>Fan wattage at low, medium, and high speeds</a:t>
                      </a:r>
                    </a:p>
                    <a:p>
                      <a:pPr marL="342900" lvl="0" indent="-342900" algn="l" fontAlgn="base">
                        <a:lnSpc>
                          <a:spcPts val="1350"/>
                        </a:lnSpc>
                        <a:buFont typeface="Arial" panose="020B0604020202020204" pitchFamily="34" charset="0"/>
                        <a:buChar char="•"/>
                      </a:pPr>
                      <a:r>
                        <a:rPr lang="en-US" sz="1100">
                          <a:latin typeface="+mn-lt"/>
                        </a:rPr>
                        <a:t>Fan lighting wattage (if applicable)</a:t>
                      </a: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97201108"/>
                  </a:ext>
                </a:extLst>
              </a:tr>
              <a:tr h="133350">
                <a:tc>
                  <a:txBody>
                    <a:bodyPr/>
                    <a:lstStyle/>
                    <a:p>
                      <a:pPr algn="ctr" fontAlgn="base">
                        <a:lnSpc>
                          <a:spcPts val="1350"/>
                        </a:lnSpc>
                        <a:buNone/>
                      </a:pPr>
                      <a:r>
                        <a:rPr lang="en-US" sz="1200" b="1" i="0">
                          <a:solidFill>
                            <a:srgbClr val="FFFFFF"/>
                          </a:solidFill>
                          <a:effectLst/>
                          <a:latin typeface="Calibri" panose="020F0502020204030204" pitchFamily="34" charset="0"/>
                        </a:rPr>
                        <a:t>Estimated SLP Customer Cost</a:t>
                      </a:r>
                      <a:endParaRPr lang="en-US" sz="1400" b="0" i="0">
                        <a:solidFill>
                          <a:srgbClr val="000000"/>
                        </a:solidFill>
                        <a:effectLst/>
                        <a:latin typeface="Segoe UI" panose="020B0502040204020203" pitchFamily="34" charset="0"/>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rgbClr val="D92B27"/>
                    </a:solidFill>
                  </a:tcPr>
                </a:tc>
                <a:tc gridSpan="2">
                  <a:txBody>
                    <a:bodyPr/>
                    <a:lstStyle/>
                    <a:p>
                      <a:pPr marL="342900" lvl="0" indent="-342900" algn="l" fontAlgn="base">
                        <a:lnSpc>
                          <a:spcPts val="1350"/>
                        </a:lnSpc>
                        <a:buFont typeface="Arial" panose="020B0604020202020204" pitchFamily="34" charset="0"/>
                        <a:buChar char="•"/>
                      </a:pPr>
                      <a:r>
                        <a:rPr lang="en-US" sz="1100" b="0" i="0" u="none" strike="noStrike">
                          <a:solidFill>
                            <a:srgbClr val="000000"/>
                          </a:solidFill>
                          <a:effectLst/>
                          <a:latin typeface="+mn-lt"/>
                        </a:rPr>
                        <a:t>The estimated SLP customer cost, after applying the measure rebate, ranges from $100 to $200.</a:t>
                      </a:r>
                      <a:endParaRPr lang="en-US" sz="1100" b="0" i="0">
                        <a:solidFill>
                          <a:srgbClr val="000000"/>
                        </a:solidFill>
                        <a:effectLst/>
                        <a:latin typeface="+mn-lt"/>
                      </a:endParaRPr>
                    </a:p>
                  </a:txBody>
                  <a:tcPr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0528356"/>
                  </a:ext>
                </a:extLst>
              </a:tr>
            </a:tbl>
          </a:graphicData>
        </a:graphic>
      </p:graphicFrame>
    </p:spTree>
    <p:extLst>
      <p:ext uri="{BB962C8B-B14F-4D97-AF65-F5344CB8AC3E}">
        <p14:creationId xmlns:p14="http://schemas.microsoft.com/office/powerpoint/2010/main" val="985078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1E2C2-8C13-FDF0-2921-D35D5B1A07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2151A5-74E7-4A01-1681-3721D10F7069}"/>
              </a:ext>
            </a:extLst>
          </p:cNvPr>
          <p:cNvSpPr>
            <a:spLocks noGrp="1"/>
          </p:cNvSpPr>
          <p:nvPr>
            <p:ph type="title"/>
          </p:nvPr>
        </p:nvSpPr>
        <p:spPr>
          <a:xfrm>
            <a:off x="914238" y="3429982"/>
            <a:ext cx="10363200" cy="1987306"/>
          </a:xfrm>
        </p:spPr>
        <p:txBody>
          <a:bodyPr/>
          <a:lstStyle/>
          <a:p>
            <a:r>
              <a:rPr lang="en-US">
                <a:latin typeface="Arial"/>
                <a:cs typeface="Arial"/>
              </a:rPr>
              <a:t>MEASURE REQUIREMENTS:</a:t>
            </a:r>
            <a:br>
              <a:rPr lang="en-US">
                <a:latin typeface="Arial"/>
                <a:cs typeface="Arial"/>
              </a:rPr>
            </a:br>
            <a:r>
              <a:rPr lang="en-US">
                <a:latin typeface="Arial"/>
                <a:cs typeface="Arial"/>
              </a:rPr>
              <a:t> HEAT PUMPS</a:t>
            </a:r>
            <a:br>
              <a:rPr lang="en-US">
                <a:latin typeface="Arial"/>
                <a:cs typeface="Arial"/>
              </a:rPr>
            </a:br>
            <a:r>
              <a:rPr lang="en-US">
                <a:latin typeface="Arial"/>
                <a:cs typeface="Arial"/>
              </a:rPr>
              <a:t> MINI-SPLIT SYSTEMS</a:t>
            </a:r>
            <a:br>
              <a:rPr lang="en-US">
                <a:latin typeface="Arial"/>
                <a:cs typeface="Arial"/>
              </a:rPr>
            </a:br>
            <a:r>
              <a:rPr lang="en-US">
                <a:latin typeface="Arial"/>
                <a:cs typeface="Arial"/>
              </a:rPr>
              <a:t> HEAT PUMP WATER HEATERS</a:t>
            </a:r>
            <a:endParaRPr lang="en-US"/>
          </a:p>
        </p:txBody>
      </p:sp>
    </p:spTree>
    <p:extLst>
      <p:ext uri="{BB962C8B-B14F-4D97-AF65-F5344CB8AC3E}">
        <p14:creationId xmlns:p14="http://schemas.microsoft.com/office/powerpoint/2010/main" val="1291089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7F60C-CE42-E28A-0D77-499F15DD2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FBD60-300A-332A-1B45-4BBC30BF9C4A}"/>
              </a:ext>
            </a:extLst>
          </p:cNvPr>
          <p:cNvSpPr>
            <a:spLocks noGrp="1"/>
          </p:cNvSpPr>
          <p:nvPr>
            <p:ph type="title"/>
          </p:nvPr>
        </p:nvSpPr>
        <p:spPr>
          <a:xfrm>
            <a:off x="2501900" y="380472"/>
            <a:ext cx="6781800" cy="935596"/>
          </a:xfrm>
        </p:spPr>
        <p:txBody>
          <a:bodyPr/>
          <a:lstStyle/>
          <a:p>
            <a:r>
              <a:rPr lang="en-US">
                <a:latin typeface="Arial"/>
                <a:cs typeface="Arial"/>
              </a:rPr>
              <a:t> </a:t>
            </a:r>
            <a:r>
              <a:rPr lang="en-US" sz="4000">
                <a:latin typeface="Arial"/>
                <a:cs typeface="Arial"/>
              </a:rPr>
              <a:t>AGENDA</a:t>
            </a:r>
          </a:p>
        </p:txBody>
      </p:sp>
      <p:sp>
        <p:nvSpPr>
          <p:cNvPr id="3" name="Content Placeholder 2">
            <a:extLst>
              <a:ext uri="{FF2B5EF4-FFF2-40B4-BE49-F238E27FC236}">
                <a16:creationId xmlns:a16="http://schemas.microsoft.com/office/drawing/2014/main" id="{35AF36A0-994D-FC9F-7A4B-569C2DEF9C23}"/>
              </a:ext>
            </a:extLst>
          </p:cNvPr>
          <p:cNvSpPr>
            <a:spLocks noGrp="1"/>
          </p:cNvSpPr>
          <p:nvPr>
            <p:ph idx="1"/>
          </p:nvPr>
        </p:nvSpPr>
        <p:spPr>
          <a:xfrm>
            <a:off x="678951" y="1970208"/>
            <a:ext cx="10829365" cy="3906608"/>
          </a:xfrm>
        </p:spPr>
        <p:txBody>
          <a:bodyPr/>
          <a:lstStyle/>
          <a:p>
            <a:pPr marL="457200" indent="-457200">
              <a:buFont typeface="+mj-lt"/>
              <a:buAutoNum type="arabicPeriod"/>
            </a:pPr>
            <a:r>
              <a:rPr lang="en-US">
                <a:latin typeface="Arial"/>
                <a:ea typeface="Calibri"/>
                <a:cs typeface="Calibri"/>
              </a:rPr>
              <a:t>Welcome &amp; Team Introductions</a:t>
            </a:r>
            <a:endParaRPr lang="en-US"/>
          </a:p>
          <a:p>
            <a:pPr marL="457200" indent="-457200">
              <a:buAutoNum type="arabicPeriod"/>
            </a:pPr>
            <a:r>
              <a:rPr lang="en-US">
                <a:latin typeface="Arial"/>
                <a:ea typeface="Calibri"/>
                <a:cs typeface="Calibri"/>
              </a:rPr>
              <a:t>Program Overview &amp; Project Workflow</a:t>
            </a:r>
            <a:r>
              <a:rPr lang="en-US">
                <a:latin typeface="Arial"/>
                <a:cs typeface="Arial"/>
              </a:rPr>
              <a:t> </a:t>
            </a:r>
            <a:endParaRPr lang="en-US">
              <a:latin typeface="Arial"/>
              <a:ea typeface="Calibri"/>
              <a:cs typeface="Arial"/>
            </a:endParaRPr>
          </a:p>
          <a:p>
            <a:pPr marL="457200" indent="-457200">
              <a:buFont typeface="+mj-lt"/>
              <a:buAutoNum type="arabicPeriod"/>
            </a:pPr>
            <a:r>
              <a:rPr lang="en-US">
                <a:latin typeface="Arial"/>
                <a:ea typeface="Calibri"/>
                <a:cs typeface="Calibri"/>
              </a:rPr>
              <a:t>Retrofit Measures – Appliances  </a:t>
            </a:r>
          </a:p>
          <a:p>
            <a:pPr marL="457200" indent="-457200">
              <a:buFont typeface="+mj-lt"/>
              <a:buAutoNum type="arabicPeriod"/>
            </a:pPr>
            <a:r>
              <a:rPr lang="en-US">
                <a:latin typeface="Arial"/>
                <a:ea typeface="Calibri"/>
                <a:cs typeface="Calibri"/>
              </a:rPr>
              <a:t>Retrofit Measures – Heat Pumps, Mini-Split Systems, Heat Pump Water Heaters</a:t>
            </a:r>
          </a:p>
          <a:p>
            <a:pPr marL="457200" indent="-457200">
              <a:buAutoNum type="arabicPeriod"/>
            </a:pPr>
            <a:r>
              <a:rPr lang="en-US">
                <a:latin typeface="Arial"/>
                <a:ea typeface="Calibri"/>
                <a:cs typeface="Calibri"/>
              </a:rPr>
              <a:t>Retrofit Measure – Weatherization (Insulation, Air Sealing, Duct Sealing)</a:t>
            </a:r>
          </a:p>
          <a:p>
            <a:pPr marL="457200" indent="-457200">
              <a:buFont typeface="+mj-lt"/>
              <a:buAutoNum type="arabicPeriod"/>
            </a:pPr>
            <a:r>
              <a:rPr lang="en-US">
                <a:latin typeface="Arial"/>
                <a:ea typeface="Calibri"/>
                <a:cs typeface="Calibri"/>
              </a:rPr>
              <a:t>Program Resources</a:t>
            </a:r>
          </a:p>
          <a:p>
            <a:pPr marL="457200" indent="-457200">
              <a:buAutoNum type="arabicPeriod"/>
            </a:pPr>
            <a:r>
              <a:rPr lang="en-US">
                <a:latin typeface="Arial"/>
                <a:ea typeface="Calibri"/>
                <a:cs typeface="Calibri"/>
              </a:rPr>
              <a:t>Questions &amp; Feedback</a:t>
            </a:r>
          </a:p>
        </p:txBody>
      </p:sp>
    </p:spTree>
    <p:extLst>
      <p:ext uri="{BB962C8B-B14F-4D97-AF65-F5344CB8AC3E}">
        <p14:creationId xmlns:p14="http://schemas.microsoft.com/office/powerpoint/2010/main" val="1214341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97432-BD82-51BD-849B-F8DBCC26A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C3EBB-0443-83E4-8DF8-6A33AAD0AA9E}"/>
              </a:ext>
            </a:extLst>
          </p:cNvPr>
          <p:cNvSpPr>
            <a:spLocks noGrp="1"/>
          </p:cNvSpPr>
          <p:nvPr>
            <p:ph type="title"/>
          </p:nvPr>
        </p:nvSpPr>
        <p:spPr>
          <a:xfrm>
            <a:off x="2501900" y="274639"/>
            <a:ext cx="7612184" cy="1218200"/>
          </a:xfrm>
        </p:spPr>
        <p:txBody>
          <a:bodyPr/>
          <a:lstStyle/>
          <a:p>
            <a:r>
              <a:rPr lang="en-US" sz="3200">
                <a:latin typeface="Arial"/>
                <a:cs typeface="Arial"/>
              </a:rPr>
              <a:t>Project Workflow – HP, MS, HPWH</a:t>
            </a:r>
            <a:endParaRPr lang="en-US" sz="3200"/>
          </a:p>
        </p:txBody>
      </p:sp>
      <p:sp>
        <p:nvSpPr>
          <p:cNvPr id="19" name="Rectangle: Rounded Corners 18">
            <a:extLst>
              <a:ext uri="{FF2B5EF4-FFF2-40B4-BE49-F238E27FC236}">
                <a16:creationId xmlns:a16="http://schemas.microsoft.com/office/drawing/2014/main" id="{4BCB6DB7-86B7-BA81-CFAF-AE81095D03C7}"/>
              </a:ext>
            </a:extLst>
          </p:cNvPr>
          <p:cNvSpPr/>
          <p:nvPr/>
        </p:nvSpPr>
        <p:spPr>
          <a:xfrm>
            <a:off x="558800" y="1858108"/>
            <a:ext cx="1100016" cy="699478"/>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ea typeface="Calibri"/>
                <a:cs typeface="Calibri"/>
              </a:rPr>
              <a:t>Customer  Submits Application</a:t>
            </a:r>
          </a:p>
        </p:txBody>
      </p:sp>
      <p:sp>
        <p:nvSpPr>
          <p:cNvPr id="20" name="Rectangle: Rounded Corners 19">
            <a:extLst>
              <a:ext uri="{FF2B5EF4-FFF2-40B4-BE49-F238E27FC236}">
                <a16:creationId xmlns:a16="http://schemas.microsoft.com/office/drawing/2014/main" id="{64DE4F5A-D8A4-9511-8948-21CF9CCBDB7C}"/>
              </a:ext>
            </a:extLst>
          </p:cNvPr>
          <p:cNvSpPr/>
          <p:nvPr/>
        </p:nvSpPr>
        <p:spPr>
          <a:xfrm>
            <a:off x="2053491" y="1926493"/>
            <a:ext cx="1705705" cy="611555"/>
          </a:xfrm>
          <a:prstGeom prst="roundRect">
            <a:avLst/>
          </a:prstGeom>
          <a:solidFill>
            <a:schemeClr val="accent6"/>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ea typeface="Calibri"/>
                <a:cs typeface="Calibri"/>
              </a:rPr>
              <a:t>Application Review &amp; Approval</a:t>
            </a:r>
            <a:endParaRPr lang="en-US" sz="1600" b="1">
              <a:ea typeface="Calibri"/>
              <a:cs typeface="Calibri"/>
            </a:endParaRPr>
          </a:p>
        </p:txBody>
      </p:sp>
      <p:sp>
        <p:nvSpPr>
          <p:cNvPr id="21" name="Rectangle: Rounded Corners 20">
            <a:extLst>
              <a:ext uri="{FF2B5EF4-FFF2-40B4-BE49-F238E27FC236}">
                <a16:creationId xmlns:a16="http://schemas.microsoft.com/office/drawing/2014/main" id="{DE7EF863-AEC5-9887-DF41-E46A4BE3814D}"/>
              </a:ext>
            </a:extLst>
          </p:cNvPr>
          <p:cNvSpPr/>
          <p:nvPr/>
        </p:nvSpPr>
        <p:spPr>
          <a:xfrm>
            <a:off x="588106" y="3089029"/>
            <a:ext cx="1705706" cy="66040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Home Energy Assessment</a:t>
            </a:r>
            <a:endParaRPr lang="en-US" sz="1400" b="1"/>
          </a:p>
        </p:txBody>
      </p:sp>
      <p:sp>
        <p:nvSpPr>
          <p:cNvPr id="22" name="Rectangle: Rounded Corners 21">
            <a:extLst>
              <a:ext uri="{FF2B5EF4-FFF2-40B4-BE49-F238E27FC236}">
                <a16:creationId xmlns:a16="http://schemas.microsoft.com/office/drawing/2014/main" id="{3E8083C5-F506-E631-BD17-F4BB9EC9C465}"/>
              </a:ext>
            </a:extLst>
          </p:cNvPr>
          <p:cNvSpPr/>
          <p:nvPr/>
        </p:nvSpPr>
        <p:spPr>
          <a:xfrm>
            <a:off x="588106" y="4134337"/>
            <a:ext cx="1705705" cy="67994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Identifies Eligible Retrofit Measures</a:t>
            </a:r>
          </a:p>
        </p:txBody>
      </p:sp>
      <p:sp>
        <p:nvSpPr>
          <p:cNvPr id="23" name="Rectangle: Rounded Corners 22">
            <a:extLst>
              <a:ext uri="{FF2B5EF4-FFF2-40B4-BE49-F238E27FC236}">
                <a16:creationId xmlns:a16="http://schemas.microsoft.com/office/drawing/2014/main" id="{3D772C7F-0C2F-02DC-BC2A-EA7B8B1E4603}"/>
              </a:ext>
            </a:extLst>
          </p:cNvPr>
          <p:cNvSpPr/>
          <p:nvPr/>
        </p:nvSpPr>
        <p:spPr>
          <a:xfrm>
            <a:off x="2854569" y="4192952"/>
            <a:ext cx="2018321" cy="631094"/>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Review &amp; Pre-Approval of Measure(s)</a:t>
            </a:r>
          </a:p>
        </p:txBody>
      </p:sp>
      <p:sp>
        <p:nvSpPr>
          <p:cNvPr id="24" name="Rectangle: Rounded Corners 23">
            <a:extLst>
              <a:ext uri="{FF2B5EF4-FFF2-40B4-BE49-F238E27FC236}">
                <a16:creationId xmlns:a16="http://schemas.microsoft.com/office/drawing/2014/main" id="{59DD31E0-3435-49DE-1ED7-164F76A402FF}"/>
              </a:ext>
            </a:extLst>
          </p:cNvPr>
          <p:cNvSpPr/>
          <p:nvPr/>
        </p:nvSpPr>
        <p:spPr>
          <a:xfrm>
            <a:off x="9292490" y="4114799"/>
            <a:ext cx="1647091" cy="679938"/>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Program Reviews &amp; Approves</a:t>
            </a:r>
            <a:endParaRPr lang="en-US"/>
          </a:p>
        </p:txBody>
      </p:sp>
      <p:sp>
        <p:nvSpPr>
          <p:cNvPr id="25" name="Rectangle: Rounded Corners 24">
            <a:extLst>
              <a:ext uri="{FF2B5EF4-FFF2-40B4-BE49-F238E27FC236}">
                <a16:creationId xmlns:a16="http://schemas.microsoft.com/office/drawing/2014/main" id="{EAFDE197-19E4-F6BC-A534-03DDB2CE0996}"/>
              </a:ext>
            </a:extLst>
          </p:cNvPr>
          <p:cNvSpPr/>
          <p:nvPr/>
        </p:nvSpPr>
        <p:spPr>
          <a:xfrm>
            <a:off x="2835029" y="5228492"/>
            <a:ext cx="1998783" cy="54317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Assigns Project to Contractor</a:t>
            </a:r>
          </a:p>
        </p:txBody>
      </p:sp>
      <p:sp>
        <p:nvSpPr>
          <p:cNvPr id="26" name="Rectangle: Rounded Corners 25">
            <a:extLst>
              <a:ext uri="{FF2B5EF4-FFF2-40B4-BE49-F238E27FC236}">
                <a16:creationId xmlns:a16="http://schemas.microsoft.com/office/drawing/2014/main" id="{75D39F53-FF12-9744-90CC-DB294A964CED}"/>
              </a:ext>
            </a:extLst>
          </p:cNvPr>
          <p:cNvSpPr/>
          <p:nvPr/>
        </p:nvSpPr>
        <p:spPr>
          <a:xfrm>
            <a:off x="5287106" y="5189415"/>
            <a:ext cx="1441934" cy="660401"/>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Develops &amp; Submits Project </a:t>
            </a:r>
            <a:endParaRPr lang="en-US"/>
          </a:p>
          <a:p>
            <a:pPr algn="ctr"/>
            <a:r>
              <a:rPr lang="en-US" sz="1400" b="1">
                <a:ea typeface="Calibri"/>
                <a:cs typeface="Calibri"/>
              </a:rPr>
              <a:t>Scope of Work</a:t>
            </a:r>
            <a:endParaRPr lang="en-US"/>
          </a:p>
        </p:txBody>
      </p:sp>
      <p:sp>
        <p:nvSpPr>
          <p:cNvPr id="27" name="Rectangle: Rounded Corners 26">
            <a:extLst>
              <a:ext uri="{FF2B5EF4-FFF2-40B4-BE49-F238E27FC236}">
                <a16:creationId xmlns:a16="http://schemas.microsoft.com/office/drawing/2014/main" id="{F7ECCC82-6C71-2D0C-4FFF-112057469BD4}"/>
              </a:ext>
            </a:extLst>
          </p:cNvPr>
          <p:cNvSpPr/>
          <p:nvPr/>
        </p:nvSpPr>
        <p:spPr>
          <a:xfrm>
            <a:off x="9292492" y="3186724"/>
            <a:ext cx="1647089" cy="504093"/>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Program Issues Payment</a:t>
            </a:r>
            <a:endParaRPr lang="en-US" sz="1400" b="1"/>
          </a:p>
        </p:txBody>
      </p:sp>
      <p:sp>
        <p:nvSpPr>
          <p:cNvPr id="28" name="Rectangle: Rounded Corners 27">
            <a:extLst>
              <a:ext uri="{FF2B5EF4-FFF2-40B4-BE49-F238E27FC236}">
                <a16:creationId xmlns:a16="http://schemas.microsoft.com/office/drawing/2014/main" id="{38FBF347-C1A4-7459-3382-3E9087ED9C6C}"/>
              </a:ext>
            </a:extLst>
          </p:cNvPr>
          <p:cNvSpPr/>
          <p:nvPr/>
        </p:nvSpPr>
        <p:spPr>
          <a:xfrm>
            <a:off x="9185032" y="5160110"/>
            <a:ext cx="1891320" cy="719014"/>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Installs Measure(s) &amp; Submits Completed Project Data</a:t>
            </a:r>
            <a:endParaRPr lang="en-US"/>
          </a:p>
        </p:txBody>
      </p:sp>
      <p:sp>
        <p:nvSpPr>
          <p:cNvPr id="29" name="Rectangle: Rounded Corners 28">
            <a:extLst>
              <a:ext uri="{FF2B5EF4-FFF2-40B4-BE49-F238E27FC236}">
                <a16:creationId xmlns:a16="http://schemas.microsoft.com/office/drawing/2014/main" id="{A61FC70F-4BBA-BA64-2FCB-0B48BE40DC92}"/>
              </a:ext>
            </a:extLst>
          </p:cNvPr>
          <p:cNvSpPr/>
          <p:nvPr/>
        </p:nvSpPr>
        <p:spPr>
          <a:xfrm>
            <a:off x="588106" y="5228492"/>
            <a:ext cx="1705707" cy="54317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Installs DI Measures</a:t>
            </a:r>
            <a:endParaRPr lang="en-US" sz="1400">
              <a:ea typeface="Calibri"/>
              <a:cs typeface="Calibri"/>
            </a:endParaRPr>
          </a:p>
        </p:txBody>
      </p:sp>
      <p:sp>
        <p:nvSpPr>
          <p:cNvPr id="31" name="Arrow: Right 30">
            <a:extLst>
              <a:ext uri="{FF2B5EF4-FFF2-40B4-BE49-F238E27FC236}">
                <a16:creationId xmlns:a16="http://schemas.microsoft.com/office/drawing/2014/main" id="{E779D028-2721-0AB4-7EB5-1E3DACE0BE35}"/>
              </a:ext>
            </a:extLst>
          </p:cNvPr>
          <p:cNvSpPr/>
          <p:nvPr/>
        </p:nvSpPr>
        <p:spPr>
          <a:xfrm>
            <a:off x="2343872" y="4358991"/>
            <a:ext cx="489946" cy="240402"/>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8573137C-24D8-EFA3-09D3-E6E7AD17A2C4}"/>
              </a:ext>
            </a:extLst>
          </p:cNvPr>
          <p:cNvSpPr/>
          <p:nvPr/>
        </p:nvSpPr>
        <p:spPr>
          <a:xfrm>
            <a:off x="6769333" y="5404299"/>
            <a:ext cx="431330" cy="230633"/>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430461B9-BAFB-3C5D-1057-4A2B8F2A7FD9}"/>
              </a:ext>
            </a:extLst>
          </p:cNvPr>
          <p:cNvSpPr/>
          <p:nvPr/>
        </p:nvSpPr>
        <p:spPr>
          <a:xfrm rot="16200000">
            <a:off x="9958984" y="4862106"/>
            <a:ext cx="304331" cy="259940"/>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0BEAD060-7E4D-77DD-2BA4-18EAF7F8CEE3}"/>
              </a:ext>
            </a:extLst>
          </p:cNvPr>
          <p:cNvSpPr/>
          <p:nvPr/>
        </p:nvSpPr>
        <p:spPr>
          <a:xfrm>
            <a:off x="4864335" y="5404299"/>
            <a:ext cx="411793" cy="240402"/>
          </a:xfrm>
          <a:prstGeom prst="rightArrow">
            <a:avLst/>
          </a:prstGeom>
          <a:solidFill>
            <a:schemeClr val="bg1">
              <a:lumMod val="50000"/>
            </a:schemeClr>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F5460F5F-BC03-4EDB-7B44-B748F81A771E}"/>
              </a:ext>
            </a:extLst>
          </p:cNvPr>
          <p:cNvSpPr/>
          <p:nvPr/>
        </p:nvSpPr>
        <p:spPr>
          <a:xfrm rot="5400000">
            <a:off x="1264372" y="3836337"/>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64100732-491F-F77F-08C8-4F93EFC215F5}"/>
              </a:ext>
            </a:extLst>
          </p:cNvPr>
          <p:cNvSpPr/>
          <p:nvPr/>
        </p:nvSpPr>
        <p:spPr>
          <a:xfrm rot="5400000">
            <a:off x="3706679" y="4910952"/>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BDB25074-83E9-CE37-E009-01A5D93C3E93}"/>
              </a:ext>
            </a:extLst>
          </p:cNvPr>
          <p:cNvSpPr/>
          <p:nvPr/>
        </p:nvSpPr>
        <p:spPr>
          <a:xfrm rot="5400000">
            <a:off x="1283909" y="4910952"/>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2AA0DD4C-BF5E-81DC-8B22-1A759167DA01}"/>
              </a:ext>
            </a:extLst>
          </p:cNvPr>
          <p:cNvSpPr/>
          <p:nvPr/>
        </p:nvSpPr>
        <p:spPr>
          <a:xfrm>
            <a:off x="1703986" y="2107184"/>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97204D01-D158-DF19-5490-D6AB7ABCA452}"/>
              </a:ext>
            </a:extLst>
          </p:cNvPr>
          <p:cNvSpPr/>
          <p:nvPr/>
        </p:nvSpPr>
        <p:spPr>
          <a:xfrm rot="16200000">
            <a:off x="9939448" y="3777722"/>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641EEC61-4622-4E6F-CBBB-426BDABF2999}"/>
              </a:ext>
            </a:extLst>
          </p:cNvPr>
          <p:cNvSpPr/>
          <p:nvPr/>
        </p:nvSpPr>
        <p:spPr>
          <a:xfrm rot="9660000">
            <a:off x="1515989" y="2724581"/>
            <a:ext cx="1281253" cy="191558"/>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67DA435-AA79-FD32-7419-1115F1DB59DE}"/>
              </a:ext>
            </a:extLst>
          </p:cNvPr>
          <p:cNvSpPr/>
          <p:nvPr/>
        </p:nvSpPr>
        <p:spPr>
          <a:xfrm>
            <a:off x="2024184" y="6351953"/>
            <a:ext cx="1695938" cy="230555"/>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ea typeface="Calibri"/>
                <a:cs typeface="Calibri"/>
              </a:rPr>
              <a:t>Resource Innovations</a:t>
            </a:r>
          </a:p>
        </p:txBody>
      </p:sp>
      <p:sp>
        <p:nvSpPr>
          <p:cNvPr id="7" name="Rectangle: Rounded Corners 6">
            <a:extLst>
              <a:ext uri="{FF2B5EF4-FFF2-40B4-BE49-F238E27FC236}">
                <a16:creationId xmlns:a16="http://schemas.microsoft.com/office/drawing/2014/main" id="{0D2D024B-6895-AAC7-539A-60ABE914874B}"/>
              </a:ext>
            </a:extLst>
          </p:cNvPr>
          <p:cNvSpPr/>
          <p:nvPr/>
        </p:nvSpPr>
        <p:spPr>
          <a:xfrm>
            <a:off x="3811953" y="6351953"/>
            <a:ext cx="1989014" cy="24032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a:ea typeface="Calibri"/>
                <a:cs typeface="Calibri"/>
              </a:rPr>
              <a:t>HELP Home Energy Assessor</a:t>
            </a:r>
            <a:endParaRPr lang="en-US"/>
          </a:p>
        </p:txBody>
      </p:sp>
      <p:sp>
        <p:nvSpPr>
          <p:cNvPr id="8" name="Rectangle: Rounded Corners 7">
            <a:extLst>
              <a:ext uri="{FF2B5EF4-FFF2-40B4-BE49-F238E27FC236}">
                <a16:creationId xmlns:a16="http://schemas.microsoft.com/office/drawing/2014/main" id="{D23BFE26-313A-53FC-CED6-15C6C1247927}"/>
              </a:ext>
            </a:extLst>
          </p:cNvPr>
          <p:cNvSpPr/>
          <p:nvPr/>
        </p:nvSpPr>
        <p:spPr>
          <a:xfrm>
            <a:off x="5883031" y="6351952"/>
            <a:ext cx="1852245" cy="230555"/>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a:ea typeface="Calibri"/>
                <a:cs typeface="Calibri"/>
              </a:rPr>
              <a:t>HVAC/HPWH Contractor</a:t>
            </a:r>
            <a:endParaRPr lang="en-US" sz="1200" b="1" dirty="0">
              <a:ea typeface="Calibri"/>
              <a:cs typeface="Calibri"/>
            </a:endParaRPr>
          </a:p>
        </p:txBody>
      </p:sp>
      <p:sp>
        <p:nvSpPr>
          <p:cNvPr id="9" name="Rectangle: Rounded Corners 8">
            <a:extLst>
              <a:ext uri="{FF2B5EF4-FFF2-40B4-BE49-F238E27FC236}">
                <a16:creationId xmlns:a16="http://schemas.microsoft.com/office/drawing/2014/main" id="{9234FAC8-FDF3-11B2-289E-943E5385546B}"/>
              </a:ext>
            </a:extLst>
          </p:cNvPr>
          <p:cNvSpPr/>
          <p:nvPr/>
        </p:nvSpPr>
        <p:spPr>
          <a:xfrm>
            <a:off x="7201875" y="5160106"/>
            <a:ext cx="1520092" cy="719014"/>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Reviews &amp; Approves Project for Installation</a:t>
            </a:r>
            <a:endParaRPr lang="en-US"/>
          </a:p>
        </p:txBody>
      </p:sp>
      <p:sp>
        <p:nvSpPr>
          <p:cNvPr id="10" name="Arrow: Right 9">
            <a:extLst>
              <a:ext uri="{FF2B5EF4-FFF2-40B4-BE49-F238E27FC236}">
                <a16:creationId xmlns:a16="http://schemas.microsoft.com/office/drawing/2014/main" id="{E28BFA27-676E-DD89-21AB-596BD4DAF46E}"/>
              </a:ext>
            </a:extLst>
          </p:cNvPr>
          <p:cNvSpPr/>
          <p:nvPr/>
        </p:nvSpPr>
        <p:spPr>
          <a:xfrm>
            <a:off x="8772027" y="5384760"/>
            <a:ext cx="411793" cy="240402"/>
          </a:xfrm>
          <a:prstGeom prst="rightArrow">
            <a:avLst/>
          </a:prstGeom>
          <a:solidFill>
            <a:schemeClr val="bg1">
              <a:lumMod val="50000"/>
            </a:schemeClr>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5BD9680-937D-721F-3C23-5C710FB53208}"/>
              </a:ext>
            </a:extLst>
          </p:cNvPr>
          <p:cNvSpPr/>
          <p:nvPr/>
        </p:nvSpPr>
        <p:spPr>
          <a:xfrm>
            <a:off x="9321797" y="2102339"/>
            <a:ext cx="1608015" cy="650631"/>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Inspection of Completed Project</a:t>
            </a:r>
            <a:endParaRPr lang="en-US"/>
          </a:p>
        </p:txBody>
      </p:sp>
      <p:sp>
        <p:nvSpPr>
          <p:cNvPr id="12" name="Arrow: Right 11">
            <a:extLst>
              <a:ext uri="{FF2B5EF4-FFF2-40B4-BE49-F238E27FC236}">
                <a16:creationId xmlns:a16="http://schemas.microsoft.com/office/drawing/2014/main" id="{F3C63F33-7BD4-1D45-CC52-B4B1F0915648}"/>
              </a:ext>
            </a:extLst>
          </p:cNvPr>
          <p:cNvSpPr/>
          <p:nvPr/>
        </p:nvSpPr>
        <p:spPr>
          <a:xfrm rot="16200000">
            <a:off x="9968755" y="2839875"/>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783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020FB-46AB-1245-55EA-13E8EC73115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4F6E186-3404-5738-9870-37066E6A55E7}"/>
              </a:ext>
            </a:extLst>
          </p:cNvPr>
          <p:cNvSpPr txBox="1">
            <a:spLocks noGrp="1"/>
          </p:cNvSpPr>
          <p:nvPr>
            <p:ph type="title"/>
          </p:nvPr>
        </p:nvSpPr>
        <p:spPr bwMode="auto">
          <a:xfrm>
            <a:off x="1900518" y="274638"/>
            <a:ext cx="9466729" cy="1217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normAutofit/>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pPr>
              <a:spcAft>
                <a:spcPts val="600"/>
              </a:spcAft>
            </a:pPr>
            <a:r>
              <a:rPr lang="en-US" sz="2400" b="1" kern="1200">
                <a:solidFill>
                  <a:schemeClr val="tx1"/>
                </a:solidFill>
                <a:latin typeface="Arial" panose="020B0604020202020204" pitchFamily="34" charset="0"/>
                <a:cs typeface="Arial" panose="020B0604020202020204" pitchFamily="34" charset="0"/>
              </a:rPr>
              <a:t>RETROFIT</a:t>
            </a:r>
            <a:r>
              <a:rPr lang="en-US" sz="2400">
                <a:solidFill>
                  <a:schemeClr val="tx1"/>
                </a:solidFill>
                <a:latin typeface="Arial" panose="020B0604020202020204" pitchFamily="34" charset="0"/>
                <a:cs typeface="Arial" panose="020B0604020202020204" pitchFamily="34" charset="0"/>
              </a:rPr>
              <a:t> MEASURE INCENTIVES</a:t>
            </a:r>
            <a:endParaRPr lang="en-US" sz="2400" b="1" kern="1200">
              <a:solidFill>
                <a:schemeClr val="tx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F0778DCA-92E5-83AC-E2A9-39C10954ECDC}"/>
              </a:ext>
            </a:extLst>
          </p:cNvPr>
          <p:cNvGraphicFramePr>
            <a:graphicFrameLocks noGrp="1"/>
          </p:cNvGraphicFramePr>
          <p:nvPr>
            <p:extLst>
              <p:ext uri="{D42A27DB-BD31-4B8C-83A1-F6EECF244321}">
                <p14:modId xmlns:p14="http://schemas.microsoft.com/office/powerpoint/2010/main" val="835459014"/>
              </p:ext>
            </p:extLst>
          </p:nvPr>
        </p:nvGraphicFramePr>
        <p:xfrm>
          <a:off x="316236" y="1850332"/>
          <a:ext cx="11603737" cy="1933296"/>
        </p:xfrm>
        <a:graphic>
          <a:graphicData uri="http://schemas.openxmlformats.org/drawingml/2006/table">
            <a:tbl>
              <a:tblPr firstRow="1" bandRow="1">
                <a:tableStyleId>{5C22544A-7EE6-4342-B048-85BDC9FD1C3A}</a:tableStyleId>
              </a:tblPr>
              <a:tblGrid>
                <a:gridCol w="5219192">
                  <a:extLst>
                    <a:ext uri="{9D8B030D-6E8A-4147-A177-3AD203B41FA5}">
                      <a16:colId xmlns:a16="http://schemas.microsoft.com/office/drawing/2014/main" val="782720245"/>
                    </a:ext>
                  </a:extLst>
                </a:gridCol>
                <a:gridCol w="965200">
                  <a:extLst>
                    <a:ext uri="{9D8B030D-6E8A-4147-A177-3AD203B41FA5}">
                      <a16:colId xmlns:a16="http://schemas.microsoft.com/office/drawing/2014/main" val="219392275"/>
                    </a:ext>
                  </a:extLst>
                </a:gridCol>
                <a:gridCol w="901700">
                  <a:extLst>
                    <a:ext uri="{9D8B030D-6E8A-4147-A177-3AD203B41FA5}">
                      <a16:colId xmlns:a16="http://schemas.microsoft.com/office/drawing/2014/main" val="3754957136"/>
                    </a:ext>
                  </a:extLst>
                </a:gridCol>
                <a:gridCol w="889000">
                  <a:extLst>
                    <a:ext uri="{9D8B030D-6E8A-4147-A177-3AD203B41FA5}">
                      <a16:colId xmlns:a16="http://schemas.microsoft.com/office/drawing/2014/main" val="3215966794"/>
                    </a:ext>
                  </a:extLst>
                </a:gridCol>
                <a:gridCol w="1866900">
                  <a:extLst>
                    <a:ext uri="{9D8B030D-6E8A-4147-A177-3AD203B41FA5}">
                      <a16:colId xmlns:a16="http://schemas.microsoft.com/office/drawing/2014/main" val="2754441627"/>
                    </a:ext>
                  </a:extLst>
                </a:gridCol>
                <a:gridCol w="1761745">
                  <a:extLst>
                    <a:ext uri="{9D8B030D-6E8A-4147-A177-3AD203B41FA5}">
                      <a16:colId xmlns:a16="http://schemas.microsoft.com/office/drawing/2014/main" val="316555728"/>
                    </a:ext>
                  </a:extLst>
                </a:gridCol>
              </a:tblGrid>
              <a:tr h="697809">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Retrofit Measure Name</a:t>
                      </a:r>
                      <a:endParaRPr lang="en-US" sz="1300" b="1" i="0" u="none" strike="noStrike">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sz="1300" b="1" i="0" u="none" strike="noStrike">
                          <a:solidFill>
                            <a:schemeClr val="bg1"/>
                          </a:solidFill>
                          <a:effectLst/>
                          <a:latin typeface="Arial" panose="020B0604020202020204" pitchFamily="34" charset="0"/>
                          <a:cs typeface="Arial" panose="020B0604020202020204" pitchFamily="34" charset="0"/>
                        </a:rPr>
                        <a:t>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Measure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Labor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CAP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(100% of Cost)¹</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SLP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(100% of Cost)</a:t>
                      </a:r>
                      <a:r>
                        <a:rPr lang="en-US" sz="1200" b="1" u="none" strike="noStrike">
                          <a:solidFill>
                            <a:schemeClr val="bg1"/>
                          </a:solidFill>
                          <a:effectLst/>
                          <a:latin typeface="Arial" panose="020B0604020202020204" pitchFamily="34" charset="0"/>
                          <a:cs typeface="Arial" panose="020B0604020202020204" pitchFamily="34" charset="0"/>
                        </a:rPr>
                        <a:t>¹</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extLst>
                  <a:ext uri="{0D108BD9-81ED-4DB2-BD59-A6C34878D82A}">
                    <a16:rowId xmlns:a16="http://schemas.microsoft.com/office/drawing/2014/main" val="3481934787"/>
                  </a:ext>
                </a:extLst>
              </a:tr>
              <a:tr h="411829">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Heat Pump*</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$11,500.00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$3,500.00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$15,000.00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$15,000.00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46977517"/>
                  </a:ext>
                </a:extLst>
              </a:tr>
              <a:tr h="411829">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Mini Split Heat Pump*</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$16,500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$3,500.00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$20,000.00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$20,000.00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5860675"/>
                  </a:ext>
                </a:extLst>
              </a:tr>
              <a:tr h="411829">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ENERGY STAR Heat Pump Water Heater*</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Each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$4,500.00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$500.00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$5,000.00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10">
                          <a:effectLst/>
                          <a:latin typeface="Arial" panose="020B0604020202020204" pitchFamily="34" charset="0"/>
                          <a:ea typeface="Tahoma" panose="020B0604030504040204" pitchFamily="34" charset="0"/>
                          <a:cs typeface="Arial" panose="020B0604020202020204" pitchFamily="34" charset="0"/>
                        </a:rPr>
                        <a:t>$5,000.00</a:t>
                      </a:r>
                      <a:endParaRPr lang="en-US" sz="1200">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6689239"/>
                  </a:ext>
                </a:extLst>
              </a:tr>
            </a:tbl>
          </a:graphicData>
        </a:graphic>
      </p:graphicFrame>
      <p:sp>
        <p:nvSpPr>
          <p:cNvPr id="12" name="Content Placeholder 8">
            <a:extLst>
              <a:ext uri="{FF2B5EF4-FFF2-40B4-BE49-F238E27FC236}">
                <a16:creationId xmlns:a16="http://schemas.microsoft.com/office/drawing/2014/main" id="{9CC9C722-0244-AC97-FF79-5819D9E199B7}"/>
              </a:ext>
            </a:extLst>
          </p:cNvPr>
          <p:cNvSpPr txBox="1">
            <a:spLocks/>
          </p:cNvSpPr>
          <p:nvPr/>
        </p:nvSpPr>
        <p:spPr bwMode="auto">
          <a:xfrm>
            <a:off x="316236" y="3932803"/>
            <a:ext cx="11602226" cy="120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panose="020B0604020202020204" pitchFamily="34" charset="0"/>
              <a:buChar char="•"/>
              <a:defRPr sz="1800" kern="1200">
                <a:solidFill>
                  <a:srgbClr val="000000"/>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1500" kern="1200">
                <a:solidFill>
                  <a:srgbClr val="000000"/>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350" kern="1200">
                <a:solidFill>
                  <a:srgbClr val="000000"/>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200" kern="1200">
                <a:solidFill>
                  <a:srgbClr val="000000"/>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2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0" indent="0">
              <a:buNone/>
            </a:pPr>
            <a:r>
              <a:rPr lang="en-US" sz="1000" i="1" baseline="30000">
                <a:solidFill>
                  <a:schemeClr val="tx1"/>
                </a:solidFill>
                <a:latin typeface="Arial"/>
                <a:cs typeface="Arial"/>
              </a:rPr>
              <a:t>1</a:t>
            </a:r>
            <a:r>
              <a:rPr lang="en-US" b="1" i="1">
                <a:solidFill>
                  <a:schemeClr val="tx1"/>
                </a:solidFill>
                <a:latin typeface="Arial"/>
                <a:cs typeface="Arial"/>
              </a:rPr>
              <a:t>All retrofit costs will be reviewed prior to program approval to proceed </a:t>
            </a:r>
          </a:p>
          <a:p>
            <a:pPr marL="0" indent="0">
              <a:buNone/>
            </a:pPr>
            <a:r>
              <a:rPr lang="en-US" sz="1600" b="1" i="1" spc="-10">
                <a:solidFill>
                  <a:schemeClr val="tx1"/>
                </a:solidFill>
                <a:effectLst/>
                <a:latin typeface="Arial"/>
                <a:ea typeface="Tahoma"/>
                <a:cs typeface="Arial"/>
              </a:rPr>
              <a:t>*</a:t>
            </a:r>
            <a:r>
              <a:rPr lang="en-US" sz="1600" b="1" i="1">
                <a:solidFill>
                  <a:schemeClr val="tx1"/>
                </a:solidFill>
                <a:effectLst/>
                <a:latin typeface="Arial"/>
                <a:ea typeface="Tahoma"/>
                <a:cs typeface="Arial"/>
              </a:rPr>
              <a:t>Measure costs for heat pump, mini-split heat pump, &amp; heat pump water heater are an average, actual costs and rebates will vary from project to project</a:t>
            </a:r>
            <a:r>
              <a:rPr lang="en-US" sz="1600" b="1" i="1" spc="-10">
                <a:solidFill>
                  <a:schemeClr val="tx1"/>
                </a:solidFill>
                <a:effectLst/>
                <a:latin typeface="Arial"/>
                <a:ea typeface="Tahoma"/>
                <a:cs typeface="Arial"/>
              </a:rPr>
              <a:t>. Submit recommendation and price quote for preapproval to assess program coverage.</a:t>
            </a:r>
            <a:endParaRPr lang="en-US" sz="1600" b="1" i="1">
              <a:solidFill>
                <a:schemeClr val="tx1"/>
              </a:solidFill>
              <a:effectLst/>
              <a:latin typeface="Arial"/>
              <a:ea typeface="Tahoma"/>
              <a:cs typeface="Arial"/>
            </a:endParaRPr>
          </a:p>
          <a:p>
            <a:pPr marL="0" indent="0">
              <a:buNone/>
            </a:pPr>
            <a:endParaRPr lang="en-US" sz="1000" i="1">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679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AF95F-B43B-E4DA-3393-993792F26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E67E6-C68F-2BB2-ECCD-F51F04736CD4}"/>
              </a:ext>
            </a:extLst>
          </p:cNvPr>
          <p:cNvSpPr>
            <a:spLocks noGrp="1"/>
          </p:cNvSpPr>
          <p:nvPr>
            <p:ph type="title"/>
          </p:nvPr>
        </p:nvSpPr>
        <p:spPr/>
        <p:txBody>
          <a:bodyPr/>
          <a:lstStyle/>
          <a:p>
            <a:r>
              <a:rPr lang="en-US"/>
              <a:t>Retrofit Measure Requirements</a:t>
            </a:r>
          </a:p>
        </p:txBody>
      </p:sp>
      <p:graphicFrame>
        <p:nvGraphicFramePr>
          <p:cNvPr id="4" name="Table 3">
            <a:extLst>
              <a:ext uri="{FF2B5EF4-FFF2-40B4-BE49-F238E27FC236}">
                <a16:creationId xmlns:a16="http://schemas.microsoft.com/office/drawing/2014/main" id="{EEC669F0-06EF-446B-9756-3D89E5FD19A9}"/>
              </a:ext>
            </a:extLst>
          </p:cNvPr>
          <p:cNvGraphicFramePr>
            <a:graphicFrameLocks noGrp="1"/>
          </p:cNvGraphicFramePr>
          <p:nvPr>
            <p:extLst>
              <p:ext uri="{D42A27DB-BD31-4B8C-83A1-F6EECF244321}">
                <p14:modId xmlns:p14="http://schemas.microsoft.com/office/powerpoint/2010/main" val="461858594"/>
              </p:ext>
            </p:extLst>
          </p:nvPr>
        </p:nvGraphicFramePr>
        <p:xfrm>
          <a:off x="634165" y="1729355"/>
          <a:ext cx="10571548" cy="4307588"/>
        </p:xfrm>
        <a:graphic>
          <a:graphicData uri="http://schemas.openxmlformats.org/drawingml/2006/table">
            <a:tbl>
              <a:tblPr firstRow="1" bandRow="1">
                <a:tableStyleId>{5C22544A-7EE6-4342-B048-85BDC9FD1C3A}</a:tableStyleId>
              </a:tblPr>
              <a:tblGrid>
                <a:gridCol w="2586113">
                  <a:extLst>
                    <a:ext uri="{9D8B030D-6E8A-4147-A177-3AD203B41FA5}">
                      <a16:colId xmlns:a16="http://schemas.microsoft.com/office/drawing/2014/main" val="3549996321"/>
                    </a:ext>
                  </a:extLst>
                </a:gridCol>
                <a:gridCol w="3906621">
                  <a:extLst>
                    <a:ext uri="{9D8B030D-6E8A-4147-A177-3AD203B41FA5}">
                      <a16:colId xmlns:a16="http://schemas.microsoft.com/office/drawing/2014/main" val="3269653310"/>
                    </a:ext>
                  </a:extLst>
                </a:gridCol>
                <a:gridCol w="4078814">
                  <a:extLst>
                    <a:ext uri="{9D8B030D-6E8A-4147-A177-3AD203B41FA5}">
                      <a16:colId xmlns:a16="http://schemas.microsoft.com/office/drawing/2014/main" val="1034662651"/>
                    </a:ext>
                  </a:extLst>
                </a:gridCol>
              </a:tblGrid>
              <a:tr h="326588">
                <a:tc>
                  <a:txBody>
                    <a:bodyPr/>
                    <a:lstStyle/>
                    <a:p>
                      <a:endParaRPr lang="en-US" sz="12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b="1">
                          <a:solidFill>
                            <a:schemeClr val="bg1"/>
                          </a:solidFill>
                        </a:rPr>
                        <a:t>Energy Star</a:t>
                      </a:r>
                      <a:r>
                        <a:rPr lang="en-US" sz="1400" b="1" i="0" u="none" strike="noStrike" kern="1200" baseline="0">
                          <a:solidFill>
                            <a:schemeClr val="bg1"/>
                          </a:solidFill>
                          <a:latin typeface="+mn-lt"/>
                          <a:ea typeface="+mn-ea"/>
                          <a:cs typeface="+mn-cs"/>
                        </a:rPr>
                        <a:t>®</a:t>
                      </a:r>
                      <a:r>
                        <a:rPr lang="en-US" sz="1400" b="1">
                          <a:solidFill>
                            <a:schemeClr val="bg1"/>
                          </a:solidFill>
                        </a:rPr>
                        <a:t> Heat Pump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293929">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b="0" i="0" u="none" strike="noStrike" kern="1200" baseline="0">
                          <a:solidFill>
                            <a:schemeClr val="tx1"/>
                          </a:solidFill>
                          <a:latin typeface="+mn-lt"/>
                          <a:ea typeface="+mn-ea"/>
                          <a:cs typeface="+mn-cs"/>
                        </a:rPr>
                        <a:t>Electric Heating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b="0">
                          <a:solidFill>
                            <a:schemeClr val="tx1"/>
                          </a:solidFill>
                        </a:rPr>
                        <a:t>Functional Duct System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4804685"/>
                  </a:ext>
                </a:extLst>
              </a:tr>
              <a:tr h="293929">
                <a:tc>
                  <a:txBody>
                    <a:bodyPr/>
                    <a:lstStyle/>
                    <a:p>
                      <a:pPr marL="0" indent="0" algn="ctr">
                        <a:buFont typeface="Arial" panose="020B0604020202020204" pitchFamily="34" charset="0"/>
                        <a:buNone/>
                      </a:pPr>
                      <a:r>
                        <a:rPr lang="en-US" sz="12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If existing unit is a heat pump, efficiency must be equal to or below 14 SEER and below 65,000 Btu/h.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08530312"/>
                  </a:ext>
                </a:extLst>
              </a:tr>
              <a:tr h="996093">
                <a:tc>
                  <a:txBody>
                    <a:bodyPr/>
                    <a:lstStyle/>
                    <a:p>
                      <a:pPr marL="0" indent="0" algn="ctr">
                        <a:buFont typeface="Arial" panose="020B0604020202020204" pitchFamily="34" charset="0"/>
                        <a:buNone/>
                      </a:pPr>
                      <a:r>
                        <a:rPr lang="en-US" sz="12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units will be Energy Star certified and rated at 16 SEER2 or greater, HSPF2 8.5 or greater, and below 65,000 Btu/h.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Heat pump replacement will be completed by properly certified personnel (HVAC-licensed individual on staff).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heat pump will be permanently removed from service.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Heat pump warranty information will be left with the customer or apartment management organization. Exceptions may be approved on a case-by-case basis for homes with other heating and cooling source.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293929">
                <a:tc>
                  <a:txBody>
                    <a:bodyPr/>
                    <a:lstStyle/>
                    <a:p>
                      <a:pPr marL="0" indent="0" algn="ctr">
                        <a:buFont typeface="Arial" panose="020B0604020202020204" pitchFamily="34" charset="0"/>
                        <a:buNone/>
                      </a:pPr>
                      <a:r>
                        <a:rPr lang="en-US" sz="12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b="0">
                          <a:solidFill>
                            <a:schemeClr val="tx1"/>
                          </a:solidFill>
                        </a:rPr>
                        <a:t>1 per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680169283"/>
                  </a:ext>
                </a:extLst>
              </a:tr>
              <a:tr h="293929">
                <a:tc>
                  <a:txBody>
                    <a:bodyPr/>
                    <a:lstStyle/>
                    <a:p>
                      <a:pPr marL="0" indent="0" algn="ctr">
                        <a:buFont typeface="Arial" panose="020B0604020202020204" pitchFamily="34" charset="0"/>
                        <a:buNone/>
                      </a:pPr>
                      <a:r>
                        <a:rPr lang="en-US" sz="12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lgn="l">
                        <a:buFont typeface="Arial" panose="020B0604020202020204" pitchFamily="34" charset="0"/>
                        <a:buChar char="•"/>
                      </a:pPr>
                      <a:r>
                        <a:rPr lang="en-US" sz="1100"/>
                        <a:t>ENERGY STAR &amp; AHRI Certificate</a:t>
                      </a:r>
                    </a:p>
                    <a:p>
                      <a:pPr marL="171450" indent="-171450" algn="l">
                        <a:buFont typeface="Arial" panose="020B0604020202020204" pitchFamily="34" charset="0"/>
                        <a:buChar char="•"/>
                      </a:pPr>
                      <a:r>
                        <a:rPr lang="en-US" sz="1100"/>
                        <a:t>Post-installation photographs of new indoor and outdoor units and nameplates</a:t>
                      </a:r>
                    </a:p>
                    <a:p>
                      <a:pPr marL="171450" indent="-171450" algn="l">
                        <a:buFont typeface="Arial" panose="020B0604020202020204" pitchFamily="34" charset="0"/>
                        <a:buChar char="•"/>
                      </a:pPr>
                      <a:r>
                        <a:rPr lang="en-US" sz="1100"/>
                        <a:t>New heat pump cooling capacity (tons)</a:t>
                      </a:r>
                    </a:p>
                    <a:p>
                      <a:pPr marL="171450" indent="-171450" algn="l">
                        <a:buFont typeface="Arial" panose="020B0604020202020204" pitchFamily="34" charset="0"/>
                        <a:buChar char="•"/>
                      </a:pPr>
                      <a:r>
                        <a:rPr lang="en-US" sz="1100"/>
                        <a:t>New heat pump heating capacity (Btu/h)</a:t>
                      </a:r>
                    </a:p>
                    <a:p>
                      <a:pPr marL="171450" indent="-171450" algn="l">
                        <a:buFont typeface="Arial" panose="020B0604020202020204" pitchFamily="34" charset="0"/>
                        <a:buChar char="•"/>
                      </a:pPr>
                      <a:r>
                        <a:rPr lang="en-US" sz="1100"/>
                        <a:t>New heat pump efficiency (SEER and HSPF) </a:t>
                      </a:r>
                    </a:p>
                    <a:p>
                      <a:pPr marL="171450" indent="-171450" algn="l">
                        <a:buFont typeface="Arial" panose="020B0604020202020204" pitchFamily="34" charset="0"/>
                        <a:buChar char="•"/>
                      </a:pPr>
                      <a:r>
                        <a:rPr lang="en-US" sz="1100"/>
                        <a:t>Final Invoice: breakdown of material, labor, and admin costs </a:t>
                      </a:r>
                    </a:p>
                    <a:p>
                      <a:pPr marL="514350" lvl="1" indent="-171450" algn="l">
                        <a:buFont typeface="Arial" panose="020B0604020202020204" pitchFamily="34" charset="0"/>
                        <a:buChar char="•"/>
                      </a:pPr>
                      <a:r>
                        <a:rPr lang="en-US" sz="1100"/>
                        <a:t>Admin costs broken into the following buckets (may not all be applicable): </a:t>
                      </a:r>
                    </a:p>
                    <a:p>
                      <a:pPr marL="857250" lvl="2" indent="-171450" algn="l">
                        <a:buFont typeface="Arial" panose="020B0604020202020204" pitchFamily="34" charset="0"/>
                        <a:buChar char="•"/>
                      </a:pPr>
                      <a:r>
                        <a:rPr lang="en-US" sz="1100"/>
                        <a:t>HVAC contractor management</a:t>
                      </a:r>
                    </a:p>
                    <a:p>
                      <a:pPr marL="857250" lvl="2" indent="-171450" algn="l">
                        <a:buFont typeface="Arial" panose="020B0604020202020204" pitchFamily="34" charset="0"/>
                        <a:buChar char="•"/>
                      </a:pPr>
                      <a:r>
                        <a:rPr lang="en-US" sz="1100"/>
                        <a:t>Overhead</a:t>
                      </a:r>
                    </a:p>
                    <a:p>
                      <a:pPr marL="857250" lvl="2" indent="-171450" algn="l">
                        <a:buFont typeface="Arial" panose="020B0604020202020204" pitchFamily="34" charset="0"/>
                        <a:buChar char="•"/>
                      </a:pPr>
                      <a:r>
                        <a:rPr lang="en-US" sz="1100"/>
                        <a:t>eSuite Entry/Paperwork</a:t>
                      </a:r>
                    </a:p>
                    <a:p>
                      <a:pPr marL="857250" lvl="2" indent="-171450" algn="l">
                        <a:buFont typeface="Arial" panose="020B0604020202020204" pitchFamily="34" charset="0"/>
                        <a:buChar char="•"/>
                      </a:pPr>
                      <a:r>
                        <a:rPr lang="en-US" sz="1100"/>
                        <a:t>Transportation</a:t>
                      </a:r>
                    </a:p>
                    <a:p>
                      <a:pPr marL="342900" lvl="1" indent="0" algn="l">
                        <a:buFont typeface="Arial" panose="020B0604020202020204" pitchFamily="34" charset="0"/>
                        <a:buNone/>
                      </a:pPr>
                      <a:r>
                        <a:rPr lang="en-US" sz="1100" i="1"/>
                        <a:t>*Admin costs may not exceed 15% of total project cost for single-family projects, or 12.5% in multi-family projects </a:t>
                      </a:r>
                      <a:endParaRPr lang="en-US" sz="11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63469046"/>
                  </a:ext>
                </a:extLst>
              </a:tr>
            </a:tbl>
          </a:graphicData>
        </a:graphic>
      </p:graphicFrame>
    </p:spTree>
    <p:extLst>
      <p:ext uri="{BB962C8B-B14F-4D97-AF65-F5344CB8AC3E}">
        <p14:creationId xmlns:p14="http://schemas.microsoft.com/office/powerpoint/2010/main" val="2576034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5955-9F3E-B337-7403-21349ADE9EC9}"/>
              </a:ext>
            </a:extLst>
          </p:cNvPr>
          <p:cNvSpPr>
            <a:spLocks noGrp="1"/>
          </p:cNvSpPr>
          <p:nvPr>
            <p:ph type="title"/>
          </p:nvPr>
        </p:nvSpPr>
        <p:spPr>
          <a:xfrm>
            <a:off x="2736852" y="274638"/>
            <a:ext cx="7681383" cy="1228195"/>
          </a:xfrm>
        </p:spPr>
        <p:txBody>
          <a:bodyPr/>
          <a:lstStyle/>
          <a:p>
            <a:r>
              <a:rPr lang="en-US" sz="2800">
                <a:latin typeface="Arial"/>
                <a:cs typeface="Arial"/>
              </a:rPr>
              <a:t>TECHNICAL CERTIFICATIONS</a:t>
            </a:r>
            <a:endParaRPr lang="en-US" sz="2800"/>
          </a:p>
        </p:txBody>
      </p:sp>
      <p:pic>
        <p:nvPicPr>
          <p:cNvPr id="4" name="Picture 3" descr="A certificate of product ratings&#10;&#10;AI-generated content may be incorrect.">
            <a:extLst>
              <a:ext uri="{FF2B5EF4-FFF2-40B4-BE49-F238E27FC236}">
                <a16:creationId xmlns:a16="http://schemas.microsoft.com/office/drawing/2014/main" id="{F451EDCB-12FE-3D2F-B373-8639F1A91657}"/>
              </a:ext>
            </a:extLst>
          </p:cNvPr>
          <p:cNvPicPr>
            <a:picLocks noChangeAspect="1"/>
          </p:cNvPicPr>
          <p:nvPr/>
        </p:nvPicPr>
        <p:blipFill>
          <a:blip r:embed="rId2"/>
          <a:srcRect t="2216" r="184" b="14404"/>
          <a:stretch>
            <a:fillRect/>
          </a:stretch>
        </p:blipFill>
        <p:spPr>
          <a:xfrm>
            <a:off x="3935902" y="1487891"/>
            <a:ext cx="7101194" cy="4019366"/>
          </a:xfrm>
          <a:prstGeom prst="rect">
            <a:avLst/>
          </a:prstGeom>
        </p:spPr>
      </p:pic>
      <p:pic>
        <p:nvPicPr>
          <p:cNvPr id="6" name="Picture 5" descr="A blue and black text&#10;&#10;AI-generated content may be incorrect.">
            <a:extLst>
              <a:ext uri="{FF2B5EF4-FFF2-40B4-BE49-F238E27FC236}">
                <a16:creationId xmlns:a16="http://schemas.microsoft.com/office/drawing/2014/main" id="{197FF6E5-B317-A170-2E02-B28433F972AA}"/>
              </a:ext>
            </a:extLst>
          </p:cNvPr>
          <p:cNvPicPr>
            <a:picLocks noChangeAspect="1"/>
          </p:cNvPicPr>
          <p:nvPr/>
        </p:nvPicPr>
        <p:blipFill>
          <a:blip r:embed="rId3"/>
          <a:srcRect l="-74" t="29268" b="813"/>
          <a:stretch>
            <a:fillRect/>
          </a:stretch>
        </p:blipFill>
        <p:spPr>
          <a:xfrm>
            <a:off x="4198042" y="5512614"/>
            <a:ext cx="6586664" cy="905729"/>
          </a:xfrm>
          <a:prstGeom prst="rect">
            <a:avLst/>
          </a:prstGeom>
        </p:spPr>
      </p:pic>
      <p:sp>
        <p:nvSpPr>
          <p:cNvPr id="7" name="TextBox 6">
            <a:extLst>
              <a:ext uri="{FF2B5EF4-FFF2-40B4-BE49-F238E27FC236}">
                <a16:creationId xmlns:a16="http://schemas.microsoft.com/office/drawing/2014/main" id="{3C1AE135-1D50-59D2-CD62-4E4785CBF88F}"/>
              </a:ext>
            </a:extLst>
          </p:cNvPr>
          <p:cNvSpPr txBox="1"/>
          <p:nvPr/>
        </p:nvSpPr>
        <p:spPr>
          <a:xfrm>
            <a:off x="369603" y="2571750"/>
            <a:ext cx="35698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AHRI Certificate Confirms:</a:t>
            </a:r>
          </a:p>
          <a:p>
            <a:pPr marL="285750" indent="-285750">
              <a:buFont typeface="Arial"/>
              <a:buChar char="•"/>
            </a:pPr>
            <a:r>
              <a:rPr lang="en-US" sz="2000">
                <a:ea typeface="Calibri"/>
                <a:cs typeface="Calibri"/>
              </a:rPr>
              <a:t>SEER2</a:t>
            </a:r>
          </a:p>
          <a:p>
            <a:pPr marL="285750" indent="-285750">
              <a:buFont typeface="Arial"/>
              <a:buChar char="•"/>
            </a:pPr>
            <a:r>
              <a:rPr lang="en-US" sz="2000">
                <a:ea typeface="Calibri"/>
                <a:cs typeface="Calibri"/>
              </a:rPr>
              <a:t>EER2</a:t>
            </a:r>
          </a:p>
          <a:p>
            <a:pPr marL="285750" indent="-285750">
              <a:buFont typeface="Arial"/>
              <a:buChar char="•"/>
            </a:pPr>
            <a:r>
              <a:rPr lang="en-US" sz="2000">
                <a:ea typeface="Calibri"/>
                <a:cs typeface="Calibri"/>
              </a:rPr>
              <a:t>HSPF2</a:t>
            </a:r>
          </a:p>
        </p:txBody>
      </p:sp>
      <p:sp>
        <p:nvSpPr>
          <p:cNvPr id="8" name="TextBox 7">
            <a:extLst>
              <a:ext uri="{FF2B5EF4-FFF2-40B4-BE49-F238E27FC236}">
                <a16:creationId xmlns:a16="http://schemas.microsoft.com/office/drawing/2014/main" id="{0257EBA5-B942-DB24-602D-DE88D39D2A44}"/>
              </a:ext>
            </a:extLst>
          </p:cNvPr>
          <p:cNvSpPr txBox="1"/>
          <p:nvPr/>
        </p:nvSpPr>
        <p:spPr>
          <a:xfrm>
            <a:off x="369602" y="5386102"/>
            <a:ext cx="348028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AHRI Directory Confirms:</a:t>
            </a:r>
          </a:p>
          <a:p>
            <a:pPr marL="285750" indent="-285750">
              <a:buFont typeface="Arial"/>
              <a:buChar char="•"/>
            </a:pPr>
            <a:r>
              <a:rPr lang="en-US">
                <a:ea typeface="Calibri"/>
                <a:cs typeface="Calibri"/>
              </a:rPr>
              <a:t>ENERGY STAR Certified</a:t>
            </a:r>
          </a:p>
          <a:p>
            <a:pPr marL="285750" indent="-285750">
              <a:buFont typeface="Arial"/>
              <a:buChar char="•"/>
            </a:pPr>
            <a:r>
              <a:rPr lang="en-US">
                <a:ea typeface="Calibri"/>
                <a:cs typeface="Calibri"/>
              </a:rPr>
              <a:t>Cold Climate Designation</a:t>
            </a:r>
          </a:p>
        </p:txBody>
      </p:sp>
    </p:spTree>
    <p:extLst>
      <p:ext uri="{BB962C8B-B14F-4D97-AF65-F5344CB8AC3E}">
        <p14:creationId xmlns:p14="http://schemas.microsoft.com/office/powerpoint/2010/main" val="3493289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ED321-22F4-29C5-DB4F-5858A0E0C5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EE3D58-A7B5-F2E3-B20A-79A0FD962B9E}"/>
              </a:ext>
            </a:extLst>
          </p:cNvPr>
          <p:cNvSpPr>
            <a:spLocks noGrp="1"/>
          </p:cNvSpPr>
          <p:nvPr>
            <p:ph type="title"/>
          </p:nvPr>
        </p:nvSpPr>
        <p:spPr/>
        <p:txBody>
          <a:bodyPr/>
          <a:lstStyle/>
          <a:p>
            <a:r>
              <a:rPr lang="en-US"/>
              <a:t>Retrofit Measure Requirements</a:t>
            </a:r>
          </a:p>
        </p:txBody>
      </p:sp>
      <p:graphicFrame>
        <p:nvGraphicFramePr>
          <p:cNvPr id="5" name="Table 4">
            <a:extLst>
              <a:ext uri="{FF2B5EF4-FFF2-40B4-BE49-F238E27FC236}">
                <a16:creationId xmlns:a16="http://schemas.microsoft.com/office/drawing/2014/main" id="{E456F18A-3FEF-AD02-0341-E7BC5A9721FC}"/>
              </a:ext>
            </a:extLst>
          </p:cNvPr>
          <p:cNvGraphicFramePr>
            <a:graphicFrameLocks noGrp="1"/>
          </p:cNvGraphicFramePr>
          <p:nvPr>
            <p:extLst>
              <p:ext uri="{D42A27DB-BD31-4B8C-83A1-F6EECF244321}">
                <p14:modId xmlns:p14="http://schemas.microsoft.com/office/powerpoint/2010/main" val="295219775"/>
              </p:ext>
            </p:extLst>
          </p:nvPr>
        </p:nvGraphicFramePr>
        <p:xfrm>
          <a:off x="810226" y="1692381"/>
          <a:ext cx="10571548" cy="4475227"/>
        </p:xfrm>
        <a:graphic>
          <a:graphicData uri="http://schemas.openxmlformats.org/drawingml/2006/table">
            <a:tbl>
              <a:tblPr firstRow="1" bandRow="1">
                <a:tableStyleId>{5C22544A-7EE6-4342-B048-85BDC9FD1C3A}</a:tableStyleId>
              </a:tblPr>
              <a:tblGrid>
                <a:gridCol w="2718165">
                  <a:extLst>
                    <a:ext uri="{9D8B030D-6E8A-4147-A177-3AD203B41FA5}">
                      <a16:colId xmlns:a16="http://schemas.microsoft.com/office/drawing/2014/main" val="3549996321"/>
                    </a:ext>
                  </a:extLst>
                </a:gridCol>
                <a:gridCol w="7853383">
                  <a:extLst>
                    <a:ext uri="{9D8B030D-6E8A-4147-A177-3AD203B41FA5}">
                      <a16:colId xmlns:a16="http://schemas.microsoft.com/office/drawing/2014/main" val="3269653310"/>
                    </a:ext>
                  </a:extLst>
                </a:gridCol>
              </a:tblGrid>
              <a:tr h="326588">
                <a:tc>
                  <a:txBody>
                    <a:bodyPr/>
                    <a:lstStyle/>
                    <a:p>
                      <a:endParaRPr lang="en-US" sz="12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b="1">
                          <a:solidFill>
                            <a:schemeClr val="bg1"/>
                          </a:solidFill>
                        </a:rPr>
                        <a:t>Energy Star</a:t>
                      </a:r>
                      <a:r>
                        <a:rPr lang="en-US" sz="1400" b="1" i="0" u="none" strike="noStrike" kern="1200" baseline="0">
                          <a:solidFill>
                            <a:schemeClr val="bg1"/>
                          </a:solidFill>
                          <a:latin typeface="+mn-lt"/>
                          <a:ea typeface="+mn-ea"/>
                          <a:cs typeface="+mn-cs"/>
                        </a:rPr>
                        <a:t>®</a:t>
                      </a:r>
                      <a:r>
                        <a:rPr lang="en-US" sz="1400" b="1">
                          <a:solidFill>
                            <a:schemeClr val="bg1"/>
                          </a:solidFill>
                        </a:rPr>
                        <a:t> Mini Split Heat Pump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extLst>
                  <a:ext uri="{0D108BD9-81ED-4DB2-BD59-A6C34878D82A}">
                    <a16:rowId xmlns:a16="http://schemas.microsoft.com/office/drawing/2014/main" val="1348053329"/>
                  </a:ext>
                </a:extLst>
              </a:tr>
              <a:tr h="293929">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b="0" i="0" u="none" strike="noStrike" kern="1200" baseline="0">
                          <a:solidFill>
                            <a:schemeClr val="tx1"/>
                          </a:solidFill>
                          <a:latin typeface="+mn-lt"/>
                          <a:ea typeface="+mn-ea"/>
                          <a:cs typeface="+mn-cs"/>
                        </a:rPr>
                        <a:t>Electric Heating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7098468"/>
                  </a:ext>
                </a:extLst>
              </a:tr>
              <a:tr h="293929">
                <a:tc>
                  <a:txBody>
                    <a:bodyPr/>
                    <a:lstStyle/>
                    <a:p>
                      <a:pPr marL="0" indent="0" algn="ctr">
                        <a:buFont typeface="Arial" panose="020B0604020202020204" pitchFamily="34" charset="0"/>
                        <a:buNone/>
                      </a:pPr>
                      <a:r>
                        <a:rPr lang="en-US" sz="12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If existing unit is a heat pump, efficiency must be equal to or below 14 SEER and below 65,000 Btu/h.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8530312"/>
                  </a:ext>
                </a:extLst>
              </a:tr>
              <a:tr h="996092">
                <a:tc>
                  <a:txBody>
                    <a:bodyPr/>
                    <a:lstStyle/>
                    <a:p>
                      <a:pPr marL="0" indent="0" algn="ctr">
                        <a:buFont typeface="Arial" panose="020B0604020202020204" pitchFamily="34" charset="0"/>
                        <a:buNone/>
                      </a:pPr>
                      <a:r>
                        <a:rPr lang="en-US" sz="12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units will be rated at 16 SEER2 or greater, HSPF2 8.5 or greater, and below 65,000 Btu/h.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Heat pump replacement will be completed by properly certified personnel (HVAC-licensed individual on staff).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Existing heat pump will be permanently removed from service.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Heat pump warranty information will be left with the customer or apartment management organization. </a:t>
                      </a:r>
                    </a:p>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Exceptions may be approved on a case-by-case basis for homes with other heating and cooling source.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6319702"/>
                  </a:ext>
                </a:extLst>
              </a:tr>
              <a:tr h="293929">
                <a:tc>
                  <a:txBody>
                    <a:bodyPr/>
                    <a:lstStyle/>
                    <a:p>
                      <a:pPr marL="0" indent="0" algn="ctr">
                        <a:buFont typeface="Arial" panose="020B0604020202020204" pitchFamily="34" charset="0"/>
                        <a:buNone/>
                      </a:pPr>
                      <a:r>
                        <a:rPr lang="en-US" sz="12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indent="-171450" algn="l">
                        <a:buFont typeface="Arial" panose="020B0604020202020204" pitchFamily="34" charset="0"/>
                        <a:buChar char="•"/>
                      </a:pPr>
                      <a:r>
                        <a:rPr lang="en-US" sz="1100" b="0">
                          <a:solidFill>
                            <a:schemeClr val="tx1"/>
                          </a:solidFill>
                        </a:rPr>
                        <a:t>1 per household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169283"/>
                  </a:ext>
                </a:extLst>
              </a:tr>
              <a:tr h="293929">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indent="-171450" algn="l">
                        <a:buFont typeface="Arial" panose="020B0604020202020204" pitchFamily="34" charset="0"/>
                        <a:buChar char="•"/>
                      </a:pPr>
                      <a:r>
                        <a:rPr lang="en-US" sz="1100"/>
                        <a:t>ENERGY STAR &amp; AHRI Certificate</a:t>
                      </a:r>
                    </a:p>
                    <a:p>
                      <a:pPr marL="171450" indent="-171450" algn="l">
                        <a:buFont typeface="Arial" panose="020B0604020202020204" pitchFamily="34" charset="0"/>
                        <a:buChar char="•"/>
                      </a:pPr>
                      <a:r>
                        <a:rPr lang="en-US" sz="1100"/>
                        <a:t>Post-installation photographs of new indoor and outdoor units and nameplates</a:t>
                      </a:r>
                    </a:p>
                    <a:p>
                      <a:pPr marL="171450" indent="-171450" algn="l">
                        <a:buFont typeface="Arial" panose="020B0604020202020204" pitchFamily="34" charset="0"/>
                        <a:buChar char="•"/>
                      </a:pPr>
                      <a:r>
                        <a:rPr lang="en-US" sz="1100"/>
                        <a:t>New heat pump cooling capacity (tons)</a:t>
                      </a:r>
                    </a:p>
                    <a:p>
                      <a:pPr marL="171450" indent="-171450" algn="l">
                        <a:buFont typeface="Arial" panose="020B0604020202020204" pitchFamily="34" charset="0"/>
                        <a:buChar char="•"/>
                      </a:pPr>
                      <a:r>
                        <a:rPr lang="en-US" sz="1100"/>
                        <a:t>New heat pump heating capacity (tons)</a:t>
                      </a:r>
                    </a:p>
                    <a:p>
                      <a:pPr marL="171450" indent="-171450" algn="l">
                        <a:buFont typeface="Arial" panose="020B0604020202020204" pitchFamily="34" charset="0"/>
                        <a:buChar char="•"/>
                      </a:pPr>
                      <a:r>
                        <a:rPr lang="en-US" sz="1100"/>
                        <a:t>New heat pump efficiency (SEER and HSPF) </a:t>
                      </a:r>
                    </a:p>
                    <a:p>
                      <a:pPr marL="171450" indent="-171450" algn="l">
                        <a:buFont typeface="Arial" panose="020B0604020202020204" pitchFamily="34" charset="0"/>
                        <a:buChar char="•"/>
                      </a:pPr>
                      <a:r>
                        <a:rPr lang="en-US" sz="1100"/>
                        <a:t>Final Invoice: breakdown of material, labor, and admin costs </a:t>
                      </a:r>
                    </a:p>
                    <a:p>
                      <a:pPr marL="514350" lvl="1" indent="-171450" algn="l">
                        <a:buFont typeface="Arial" panose="020B0604020202020204" pitchFamily="34" charset="0"/>
                        <a:buChar char="•"/>
                      </a:pPr>
                      <a:r>
                        <a:rPr lang="en-US" sz="1100"/>
                        <a:t>Admin costs broken into the following buckets (may not all be applicable): </a:t>
                      </a:r>
                    </a:p>
                    <a:p>
                      <a:pPr marL="857250" lvl="2" indent="-171450" algn="l">
                        <a:buFont typeface="Arial" panose="020B0604020202020204" pitchFamily="34" charset="0"/>
                        <a:buChar char="•"/>
                      </a:pPr>
                      <a:r>
                        <a:rPr lang="en-US" sz="1100"/>
                        <a:t>HVAC contractor management</a:t>
                      </a:r>
                    </a:p>
                    <a:p>
                      <a:pPr marL="857250" lvl="2" indent="-171450" algn="l">
                        <a:buFont typeface="Arial" panose="020B0604020202020204" pitchFamily="34" charset="0"/>
                        <a:buChar char="•"/>
                      </a:pPr>
                      <a:r>
                        <a:rPr lang="en-US" sz="1100"/>
                        <a:t>Overhead</a:t>
                      </a:r>
                    </a:p>
                    <a:p>
                      <a:pPr marL="857250" lvl="2" indent="-171450" algn="l">
                        <a:buFont typeface="Arial" panose="020B0604020202020204" pitchFamily="34" charset="0"/>
                        <a:buChar char="•"/>
                      </a:pPr>
                      <a:r>
                        <a:rPr lang="en-US" sz="1100"/>
                        <a:t>eSuite Entry/Paperwork</a:t>
                      </a:r>
                    </a:p>
                    <a:p>
                      <a:pPr marL="857250" lvl="2" indent="-171450" algn="l">
                        <a:buFont typeface="Arial" panose="020B0604020202020204" pitchFamily="34" charset="0"/>
                        <a:buChar char="•"/>
                      </a:pPr>
                      <a:r>
                        <a:rPr lang="en-US" sz="1100"/>
                        <a:t>Transportation</a:t>
                      </a:r>
                    </a:p>
                    <a:p>
                      <a:pPr marL="342900" lvl="1" indent="0" algn="l">
                        <a:buFont typeface="Arial" panose="020B0604020202020204" pitchFamily="34" charset="0"/>
                        <a:buNone/>
                      </a:pPr>
                      <a:r>
                        <a:rPr lang="en-US" sz="1100" i="1"/>
                        <a:t>*Admin costs may not exceed 15% of total project cost for single-family projects, or 12.5% in multi-family projects </a:t>
                      </a:r>
                      <a:endParaRPr lang="en-US" sz="1100" b="0" i="1">
                        <a:solidFill>
                          <a:schemeClr val="tx1"/>
                        </a:solidFill>
                      </a:endParaRPr>
                    </a:p>
                    <a:p>
                      <a:pPr marL="171450" indent="-171450" algn="l">
                        <a:buFont typeface="Arial" panose="020B0604020202020204" pitchFamily="34" charset="0"/>
                        <a:buChar char="•"/>
                      </a:pPr>
                      <a:endParaRPr lang="en-US" sz="11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7711874"/>
                  </a:ext>
                </a:extLst>
              </a:tr>
            </a:tbl>
          </a:graphicData>
        </a:graphic>
      </p:graphicFrame>
    </p:spTree>
    <p:extLst>
      <p:ext uri="{BB962C8B-B14F-4D97-AF65-F5344CB8AC3E}">
        <p14:creationId xmlns:p14="http://schemas.microsoft.com/office/powerpoint/2010/main" val="1589908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A6AB0-98AF-A00F-C484-1A0C24C82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25960-AA14-C98C-5DB5-EA4944406C00}"/>
              </a:ext>
            </a:extLst>
          </p:cNvPr>
          <p:cNvSpPr>
            <a:spLocks noGrp="1"/>
          </p:cNvSpPr>
          <p:nvPr>
            <p:ph type="title"/>
          </p:nvPr>
        </p:nvSpPr>
        <p:spPr/>
        <p:txBody>
          <a:bodyPr/>
          <a:lstStyle/>
          <a:p>
            <a:r>
              <a:rPr lang="en-US"/>
              <a:t>Retrofit Measure Requirements</a:t>
            </a:r>
          </a:p>
        </p:txBody>
      </p:sp>
      <p:graphicFrame>
        <p:nvGraphicFramePr>
          <p:cNvPr id="7" name="Table 6">
            <a:extLst>
              <a:ext uri="{FF2B5EF4-FFF2-40B4-BE49-F238E27FC236}">
                <a16:creationId xmlns:a16="http://schemas.microsoft.com/office/drawing/2014/main" id="{F541F6ED-AAD5-A4D1-8BAC-A5BF6E88782F}"/>
              </a:ext>
            </a:extLst>
          </p:cNvPr>
          <p:cNvGraphicFramePr>
            <a:graphicFrameLocks noGrp="1"/>
          </p:cNvGraphicFramePr>
          <p:nvPr>
            <p:extLst>
              <p:ext uri="{D42A27DB-BD31-4B8C-83A1-F6EECF244321}">
                <p14:modId xmlns:p14="http://schemas.microsoft.com/office/powerpoint/2010/main" val="664376063"/>
              </p:ext>
            </p:extLst>
          </p:nvPr>
        </p:nvGraphicFramePr>
        <p:xfrm>
          <a:off x="602480" y="1735019"/>
          <a:ext cx="10672245" cy="3814819"/>
        </p:xfrm>
        <a:graphic>
          <a:graphicData uri="http://schemas.openxmlformats.org/drawingml/2006/table">
            <a:tbl>
              <a:tblPr firstRow="1" bandRow="1">
                <a:tableStyleId>{5C22544A-7EE6-4342-B048-85BDC9FD1C3A}</a:tableStyleId>
              </a:tblPr>
              <a:tblGrid>
                <a:gridCol w="2627737">
                  <a:extLst>
                    <a:ext uri="{9D8B030D-6E8A-4147-A177-3AD203B41FA5}">
                      <a16:colId xmlns:a16="http://schemas.microsoft.com/office/drawing/2014/main" val="3549996321"/>
                    </a:ext>
                  </a:extLst>
                </a:gridCol>
                <a:gridCol w="8044508">
                  <a:extLst>
                    <a:ext uri="{9D8B030D-6E8A-4147-A177-3AD203B41FA5}">
                      <a16:colId xmlns:a16="http://schemas.microsoft.com/office/drawing/2014/main" val="3269653310"/>
                    </a:ext>
                  </a:extLst>
                </a:gridCol>
              </a:tblGrid>
              <a:tr h="371755">
                <a:tc>
                  <a:txBody>
                    <a:bodyPr/>
                    <a:lstStyle/>
                    <a:p>
                      <a:endParaRPr lang="en-US" sz="9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1">
                          <a:solidFill>
                            <a:schemeClr val="bg1"/>
                          </a:solidFill>
                        </a:rPr>
                        <a:t>Energy Star</a:t>
                      </a:r>
                      <a:r>
                        <a:rPr lang="en-US" sz="1400" b="1" i="0" u="none" strike="noStrike" kern="1200" baseline="0">
                          <a:solidFill>
                            <a:schemeClr val="bg1"/>
                          </a:solidFill>
                          <a:latin typeface="+mn-lt"/>
                          <a:ea typeface="+mn-ea"/>
                          <a:cs typeface="+mn-cs"/>
                        </a:rPr>
                        <a:t>®</a:t>
                      </a:r>
                      <a:r>
                        <a:rPr lang="en-US" sz="1400" b="1">
                          <a:solidFill>
                            <a:schemeClr val="bg1"/>
                          </a:solidFill>
                        </a:rPr>
                        <a:t> Heat Pump Water Heater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extLst>
                  <a:ext uri="{0D108BD9-81ED-4DB2-BD59-A6C34878D82A}">
                    <a16:rowId xmlns:a16="http://schemas.microsoft.com/office/drawing/2014/main" val="1348053329"/>
                  </a:ext>
                </a:extLst>
              </a:tr>
              <a:tr h="315993">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100" b="0" i="0" u="none" strike="noStrike" kern="1200" baseline="0">
                          <a:solidFill>
                            <a:schemeClr val="dk1"/>
                          </a:solidFill>
                          <a:latin typeface="+mn-lt"/>
                          <a:ea typeface="+mn-ea"/>
                          <a:cs typeface="+mn-cs"/>
                        </a:rPr>
                        <a:t>Electric Water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948569"/>
                  </a:ext>
                </a:extLst>
              </a:tr>
              <a:tr h="822386">
                <a:tc>
                  <a:txBody>
                    <a:bodyPr/>
                    <a:lstStyle/>
                    <a:p>
                      <a:pPr marL="0" indent="0" algn="ctr">
                        <a:buFont typeface="Arial" panose="020B0604020202020204" pitchFamily="34" charset="0"/>
                        <a:buNone/>
                      </a:pPr>
                      <a:r>
                        <a:rPr lang="en-US" sz="12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a:solidFill>
                            <a:schemeClr val="dk1"/>
                          </a:solidFill>
                          <a:latin typeface="+mn-lt"/>
                          <a:ea typeface="+mn-ea"/>
                          <a:cs typeface="+mn-cs"/>
                        </a:rPr>
                        <a:t>Existing primary water heater must be operational or in need of minor repairs and have been manufactured 5 years or more prior to the current calendar year. </a:t>
                      </a:r>
                      <a:endParaRPr lang="en-US" sz="1100" b="0" i="0" u="none" strike="noStrike" kern="1200" baseline="0">
                        <a:solidFill>
                          <a:schemeClr val="dk1"/>
                        </a:solidFill>
                        <a:effectLst/>
                        <a:latin typeface="+mn-lt"/>
                        <a:ea typeface="+mn-ea"/>
                        <a:cs typeface="+mn-cs"/>
                      </a:endParaRP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a:solidFill>
                            <a:schemeClr val="dk1"/>
                          </a:solidFill>
                          <a:effectLst/>
                          <a:latin typeface="+mn-lt"/>
                          <a:ea typeface="+mn-ea"/>
                          <a:cs typeface="+mn-cs"/>
                        </a:rPr>
                        <a:t>Majority of manufactured homes will </a:t>
                      </a:r>
                      <a:r>
                        <a:rPr lang="en-US" sz="1100" u="none" kern="1200">
                          <a:solidFill>
                            <a:schemeClr val="dk1"/>
                          </a:solidFill>
                          <a:effectLst/>
                          <a:latin typeface="+mn-lt"/>
                          <a:ea typeface="+mn-ea"/>
                          <a:cs typeface="+mn-cs"/>
                        </a:rPr>
                        <a:t>not</a:t>
                      </a:r>
                      <a:r>
                        <a:rPr lang="en-US" sz="1100" kern="1200">
                          <a:solidFill>
                            <a:schemeClr val="dk1"/>
                          </a:solidFill>
                          <a:effectLst/>
                          <a:latin typeface="+mn-lt"/>
                          <a:ea typeface="+mn-ea"/>
                          <a:cs typeface="+mn-cs"/>
                        </a:rPr>
                        <a:t> qualify for a heat pump water heater due to space and clearance requirements. There may be exceptions where a "ducted" heat pump water heater can be installed </a:t>
                      </a:r>
                      <a:r>
                        <a:rPr lang="en-US" sz="1100" u="sng" kern="1200">
                          <a:solidFill>
                            <a:schemeClr val="dk1"/>
                          </a:solidFill>
                          <a:effectLst/>
                          <a:latin typeface="+mn-lt"/>
                          <a:ea typeface="+mn-ea"/>
                          <a:cs typeface="+mn-cs"/>
                        </a:rPr>
                        <a:t>OR</a:t>
                      </a:r>
                      <a:r>
                        <a:rPr lang="en-US" sz="1100" kern="1200">
                          <a:solidFill>
                            <a:schemeClr val="dk1"/>
                          </a:solidFill>
                          <a:effectLst/>
                          <a:latin typeface="+mn-lt"/>
                          <a:ea typeface="+mn-ea"/>
                          <a:cs typeface="+mn-cs"/>
                        </a:rPr>
                        <a:t> if the heat pump water heater is relocated to where there is enough clearance space for the unit to be installed. Contractors need to clearly show that the proposed system can be installed, meeting the manufacturer's technical specifications and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8530312"/>
                  </a:ext>
                </a:extLst>
              </a:tr>
              <a:tr h="448878">
                <a:tc>
                  <a:txBody>
                    <a:bodyPr/>
                    <a:lstStyle/>
                    <a:p>
                      <a:pPr marL="0" indent="0" algn="ctr">
                        <a:buFont typeface="Arial" panose="020B0604020202020204" pitchFamily="34" charset="0"/>
                        <a:buNone/>
                      </a:pPr>
                      <a:r>
                        <a:rPr lang="en-US" sz="12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indent="-171450">
                        <a:buFont typeface="Arial" panose="020B0604020202020204" pitchFamily="34" charset="0"/>
                        <a:buChar char="•"/>
                      </a:pPr>
                      <a:r>
                        <a:rPr lang="en-US" sz="1100" b="0" i="0" u="none" strike="noStrike" kern="1200" baseline="0">
                          <a:solidFill>
                            <a:schemeClr val="dk1"/>
                          </a:solidFill>
                          <a:latin typeface="+mn-lt"/>
                          <a:ea typeface="+mn-ea"/>
                          <a:cs typeface="+mn-cs"/>
                        </a:rPr>
                        <a:t>Replacement unit will be Energy Star certified and based on household size, not on existing water heater 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6319702"/>
                  </a:ext>
                </a:extLst>
              </a:tr>
              <a:tr h="315993">
                <a:tc>
                  <a:txBody>
                    <a:bodyPr/>
                    <a:lstStyle/>
                    <a:p>
                      <a:pPr marL="0" indent="0" algn="ctr">
                        <a:buFont typeface="Arial" panose="020B0604020202020204" pitchFamily="34" charset="0"/>
                        <a:buNone/>
                      </a:pPr>
                      <a:r>
                        <a:rPr lang="en-US" sz="1200" b="1">
                          <a:solidFill>
                            <a:schemeClr val="bg1"/>
                          </a:solidFill>
                        </a:rPr>
                        <a:t>Limits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solidFill>
                            <a:schemeClr val="tx1"/>
                          </a:solidFill>
                        </a:rPr>
                        <a:t>1 per household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169283"/>
                  </a:ext>
                </a:extLst>
              </a:tr>
              <a:tr h="315993">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indent="-171450" algn="l">
                        <a:buFont typeface="Arial" panose="020B0604020202020204" pitchFamily="34" charset="0"/>
                        <a:buChar char="•"/>
                      </a:pPr>
                      <a:r>
                        <a:rPr lang="en-US" sz="1100"/>
                        <a:t>Final invoice &amp; install date</a:t>
                      </a:r>
                    </a:p>
                    <a:p>
                      <a:pPr marL="171450" indent="-171450" algn="l">
                        <a:buFont typeface="Arial" panose="020B0604020202020204" pitchFamily="34" charset="0"/>
                        <a:buChar char="•"/>
                      </a:pPr>
                      <a:r>
                        <a:rPr lang="en-US" sz="1100"/>
                        <a:t>ENERGY STAR Certificate</a:t>
                      </a:r>
                    </a:p>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t>Installed unit manufacturer </a:t>
                      </a:r>
                    </a:p>
                    <a:p>
                      <a:pPr marL="171450" indent="-171450" algn="l">
                        <a:buFont typeface="Arial" panose="020B0604020202020204" pitchFamily="34" charset="0"/>
                        <a:buChar char="•"/>
                      </a:pPr>
                      <a:r>
                        <a:rPr lang="en-US" sz="1100"/>
                        <a:t>Installed unit model number </a:t>
                      </a:r>
                    </a:p>
                    <a:p>
                      <a:pPr marL="171450" indent="-171450" algn="l">
                        <a:buFont typeface="Arial" panose="020B0604020202020204" pitchFamily="34" charset="0"/>
                        <a:buChar char="•"/>
                      </a:pPr>
                      <a:r>
                        <a:rPr lang="en-US" sz="1100"/>
                        <a:t>Installed unit tank size</a:t>
                      </a:r>
                    </a:p>
                    <a:p>
                      <a:pPr marL="171450" indent="-171450" algn="l">
                        <a:buFont typeface="Arial" panose="020B0604020202020204" pitchFamily="34" charset="0"/>
                        <a:buChar char="•"/>
                      </a:pPr>
                      <a:r>
                        <a:rPr lang="en-US" sz="1100"/>
                        <a:t>Installed unit UEF rating</a:t>
                      </a:r>
                    </a:p>
                    <a:p>
                      <a:pPr marL="171450" lvl="0" indent="-171450" algn="l">
                        <a:buFont typeface="Arial" panose="020B0604020202020204" pitchFamily="34" charset="0"/>
                        <a:buChar char="•"/>
                      </a:pPr>
                      <a:r>
                        <a:rPr lang="en-US" sz="1100"/>
                        <a:t>Post-installation photographs of new unit and nameplate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6931779"/>
                  </a:ext>
                </a:extLst>
              </a:tr>
            </a:tbl>
          </a:graphicData>
        </a:graphic>
      </p:graphicFrame>
    </p:spTree>
    <p:extLst>
      <p:ext uri="{BB962C8B-B14F-4D97-AF65-F5344CB8AC3E}">
        <p14:creationId xmlns:p14="http://schemas.microsoft.com/office/powerpoint/2010/main" val="3501251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B0132-01EF-1C9C-0634-8C45F161B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121413-AB2C-99AA-A290-339A5625A2A7}"/>
              </a:ext>
            </a:extLst>
          </p:cNvPr>
          <p:cNvSpPr>
            <a:spLocks noGrp="1"/>
          </p:cNvSpPr>
          <p:nvPr>
            <p:ph type="title"/>
          </p:nvPr>
        </p:nvSpPr>
        <p:spPr>
          <a:xfrm>
            <a:off x="2736852" y="274638"/>
            <a:ext cx="7681383" cy="1228195"/>
          </a:xfrm>
        </p:spPr>
        <p:txBody>
          <a:bodyPr/>
          <a:lstStyle/>
          <a:p>
            <a:r>
              <a:rPr lang="en-US" sz="2800">
                <a:latin typeface="Arial"/>
                <a:cs typeface="Arial"/>
              </a:rPr>
              <a:t>TECHNICAL CERTIFICATIONS</a:t>
            </a:r>
            <a:endParaRPr lang="en-US" sz="2800"/>
          </a:p>
        </p:txBody>
      </p:sp>
      <p:pic>
        <p:nvPicPr>
          <p:cNvPr id="3" name="Picture 2" descr="A certificate of product ratings&#10;&#10;AI-generated content may be incorrect.">
            <a:extLst>
              <a:ext uri="{FF2B5EF4-FFF2-40B4-BE49-F238E27FC236}">
                <a16:creationId xmlns:a16="http://schemas.microsoft.com/office/drawing/2014/main" id="{0E8CA640-6669-CA07-5B83-F4E837D4B64D}"/>
              </a:ext>
            </a:extLst>
          </p:cNvPr>
          <p:cNvPicPr>
            <a:picLocks noChangeAspect="1"/>
          </p:cNvPicPr>
          <p:nvPr/>
        </p:nvPicPr>
        <p:blipFill>
          <a:blip r:embed="rId2"/>
          <a:stretch>
            <a:fillRect/>
          </a:stretch>
        </p:blipFill>
        <p:spPr>
          <a:xfrm>
            <a:off x="618066" y="1620838"/>
            <a:ext cx="5685367" cy="5045075"/>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B9A35D05-7AAF-8327-ADEA-D3E01EC4A4DE}"/>
              </a:ext>
            </a:extLst>
          </p:cNvPr>
          <p:cNvPicPr>
            <a:picLocks noChangeAspect="1"/>
          </p:cNvPicPr>
          <p:nvPr/>
        </p:nvPicPr>
        <p:blipFill>
          <a:blip r:embed="rId3"/>
          <a:stretch>
            <a:fillRect/>
          </a:stretch>
        </p:blipFill>
        <p:spPr>
          <a:xfrm>
            <a:off x="6577781" y="1619250"/>
            <a:ext cx="3841273" cy="5048250"/>
          </a:xfrm>
          <a:prstGeom prst="rect">
            <a:avLst/>
          </a:prstGeom>
        </p:spPr>
      </p:pic>
    </p:spTree>
    <p:extLst>
      <p:ext uri="{BB962C8B-B14F-4D97-AF65-F5344CB8AC3E}">
        <p14:creationId xmlns:p14="http://schemas.microsoft.com/office/powerpoint/2010/main" val="4162348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BA70-FEC1-852B-46A5-06069D9DA61B}"/>
              </a:ext>
            </a:extLst>
          </p:cNvPr>
          <p:cNvSpPr>
            <a:spLocks noGrp="1"/>
          </p:cNvSpPr>
          <p:nvPr>
            <p:ph type="title"/>
          </p:nvPr>
        </p:nvSpPr>
        <p:spPr>
          <a:xfrm>
            <a:off x="2736852" y="274638"/>
            <a:ext cx="7311780" cy="1217612"/>
          </a:xfrm>
        </p:spPr>
        <p:txBody>
          <a:bodyPr/>
          <a:lstStyle/>
          <a:p>
            <a:r>
              <a:rPr lang="en-US" sz="4400">
                <a:latin typeface="Arial"/>
                <a:cs typeface="Arial"/>
              </a:rPr>
              <a:t>Best Practices</a:t>
            </a:r>
            <a:endParaRPr lang="en-US" sz="4400"/>
          </a:p>
        </p:txBody>
      </p:sp>
      <p:pic>
        <p:nvPicPr>
          <p:cNvPr id="3" name="Picture 2" descr="A white pipe on a building&#10;&#10;AI-generated content may be incorrect.">
            <a:extLst>
              <a:ext uri="{FF2B5EF4-FFF2-40B4-BE49-F238E27FC236}">
                <a16:creationId xmlns:a16="http://schemas.microsoft.com/office/drawing/2014/main" id="{AD380F61-A92B-9780-8616-F9BB4AF98575}"/>
              </a:ext>
            </a:extLst>
          </p:cNvPr>
          <p:cNvPicPr>
            <a:picLocks noChangeAspect="1"/>
          </p:cNvPicPr>
          <p:nvPr/>
        </p:nvPicPr>
        <p:blipFill>
          <a:blip r:embed="rId2"/>
          <a:stretch>
            <a:fillRect/>
          </a:stretch>
        </p:blipFill>
        <p:spPr>
          <a:xfrm rot="5400000">
            <a:off x="6461533" y="2667814"/>
            <a:ext cx="4220308" cy="3160347"/>
          </a:xfrm>
          <a:prstGeom prst="rect">
            <a:avLst/>
          </a:prstGeom>
        </p:spPr>
      </p:pic>
      <p:pic>
        <p:nvPicPr>
          <p:cNvPr id="5" name="Picture 4" descr="A house with a brick wall and a window&#10;&#10;AI-generated content may be incorrect.">
            <a:extLst>
              <a:ext uri="{FF2B5EF4-FFF2-40B4-BE49-F238E27FC236}">
                <a16:creationId xmlns:a16="http://schemas.microsoft.com/office/drawing/2014/main" id="{F183430B-82CE-38DF-F98E-BCA0B5C14B63}"/>
              </a:ext>
            </a:extLst>
          </p:cNvPr>
          <p:cNvPicPr>
            <a:picLocks noChangeAspect="1"/>
          </p:cNvPicPr>
          <p:nvPr/>
        </p:nvPicPr>
        <p:blipFill>
          <a:blip r:embed="rId3"/>
          <a:stretch>
            <a:fillRect/>
          </a:stretch>
        </p:blipFill>
        <p:spPr>
          <a:xfrm>
            <a:off x="889000" y="2246923"/>
            <a:ext cx="4708770" cy="3536462"/>
          </a:xfrm>
          <a:prstGeom prst="rect">
            <a:avLst/>
          </a:prstGeom>
        </p:spPr>
      </p:pic>
      <p:sp>
        <p:nvSpPr>
          <p:cNvPr id="4" name="TextBox 3">
            <a:extLst>
              <a:ext uri="{FF2B5EF4-FFF2-40B4-BE49-F238E27FC236}">
                <a16:creationId xmlns:a16="http://schemas.microsoft.com/office/drawing/2014/main" id="{60E0BC6F-FD61-C660-CD3E-3DCF92F7148C}"/>
              </a:ext>
            </a:extLst>
          </p:cNvPr>
          <p:cNvSpPr txBox="1"/>
          <p:nvPr/>
        </p:nvSpPr>
        <p:spPr>
          <a:xfrm>
            <a:off x="2412999" y="1672166"/>
            <a:ext cx="24129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Not Acceptable</a:t>
            </a:r>
          </a:p>
        </p:txBody>
      </p:sp>
      <p:sp>
        <p:nvSpPr>
          <p:cNvPr id="6" name="TextBox 5">
            <a:extLst>
              <a:ext uri="{FF2B5EF4-FFF2-40B4-BE49-F238E27FC236}">
                <a16:creationId xmlns:a16="http://schemas.microsoft.com/office/drawing/2014/main" id="{78139156-7173-F4A1-3719-3C5F24BEBD9B}"/>
              </a:ext>
            </a:extLst>
          </p:cNvPr>
          <p:cNvSpPr txBox="1"/>
          <p:nvPr/>
        </p:nvSpPr>
        <p:spPr>
          <a:xfrm>
            <a:off x="7799915" y="1672165"/>
            <a:ext cx="1682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Acceptable</a:t>
            </a:r>
          </a:p>
        </p:txBody>
      </p:sp>
    </p:spTree>
    <p:extLst>
      <p:ext uri="{BB962C8B-B14F-4D97-AF65-F5344CB8AC3E}">
        <p14:creationId xmlns:p14="http://schemas.microsoft.com/office/powerpoint/2010/main" val="48137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FBD07-EC9F-3A14-D396-8B5632990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713FE-9F51-BD94-357F-39FC69375D64}"/>
              </a:ext>
            </a:extLst>
          </p:cNvPr>
          <p:cNvSpPr>
            <a:spLocks noGrp="1"/>
          </p:cNvSpPr>
          <p:nvPr>
            <p:ph type="title"/>
          </p:nvPr>
        </p:nvSpPr>
        <p:spPr>
          <a:xfrm>
            <a:off x="2736852" y="274638"/>
            <a:ext cx="7311780" cy="1217612"/>
          </a:xfrm>
        </p:spPr>
        <p:txBody>
          <a:bodyPr/>
          <a:lstStyle/>
          <a:p>
            <a:r>
              <a:rPr lang="en-US" sz="4400">
                <a:latin typeface="Arial"/>
                <a:cs typeface="Arial"/>
              </a:rPr>
              <a:t>Best Practices</a:t>
            </a:r>
            <a:endParaRPr lang="en-US" sz="4400"/>
          </a:p>
        </p:txBody>
      </p:sp>
      <p:sp>
        <p:nvSpPr>
          <p:cNvPr id="4" name="TextBox 3">
            <a:extLst>
              <a:ext uri="{FF2B5EF4-FFF2-40B4-BE49-F238E27FC236}">
                <a16:creationId xmlns:a16="http://schemas.microsoft.com/office/drawing/2014/main" id="{EF7D697D-24DE-7764-BDD5-AE361A83F0CE}"/>
              </a:ext>
            </a:extLst>
          </p:cNvPr>
          <p:cNvSpPr txBox="1"/>
          <p:nvPr/>
        </p:nvSpPr>
        <p:spPr>
          <a:xfrm>
            <a:off x="2412999" y="1672166"/>
            <a:ext cx="24129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Not Acceptable</a:t>
            </a:r>
          </a:p>
        </p:txBody>
      </p:sp>
      <p:sp>
        <p:nvSpPr>
          <p:cNvPr id="6" name="TextBox 5">
            <a:extLst>
              <a:ext uri="{FF2B5EF4-FFF2-40B4-BE49-F238E27FC236}">
                <a16:creationId xmlns:a16="http://schemas.microsoft.com/office/drawing/2014/main" id="{3ADA61EE-4278-54C4-593C-69A8F7D9136E}"/>
              </a:ext>
            </a:extLst>
          </p:cNvPr>
          <p:cNvSpPr txBox="1"/>
          <p:nvPr/>
        </p:nvSpPr>
        <p:spPr>
          <a:xfrm>
            <a:off x="7799915" y="1672165"/>
            <a:ext cx="1682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Acceptable</a:t>
            </a:r>
          </a:p>
        </p:txBody>
      </p:sp>
      <p:pic>
        <p:nvPicPr>
          <p:cNvPr id="7" name="Picture 6" descr="A label on a white surface&#10;&#10;AI-generated content may be incorrect.">
            <a:extLst>
              <a:ext uri="{FF2B5EF4-FFF2-40B4-BE49-F238E27FC236}">
                <a16:creationId xmlns:a16="http://schemas.microsoft.com/office/drawing/2014/main" id="{E871F6A5-E6AE-38DC-11E1-E00035A64E82}"/>
              </a:ext>
            </a:extLst>
          </p:cNvPr>
          <p:cNvPicPr>
            <a:picLocks noChangeAspect="1"/>
          </p:cNvPicPr>
          <p:nvPr/>
        </p:nvPicPr>
        <p:blipFill>
          <a:blip r:embed="rId2"/>
          <a:srcRect l="6790" t="6018" r="11831" b="17747"/>
          <a:stretch>
            <a:fillRect/>
          </a:stretch>
        </p:blipFill>
        <p:spPr>
          <a:xfrm>
            <a:off x="6752167" y="2137833"/>
            <a:ext cx="3381377" cy="4243920"/>
          </a:xfrm>
          <a:prstGeom prst="rect">
            <a:avLst/>
          </a:prstGeom>
        </p:spPr>
      </p:pic>
      <p:pic>
        <p:nvPicPr>
          <p:cNvPr id="8" name="Picture 7">
            <a:extLst>
              <a:ext uri="{FF2B5EF4-FFF2-40B4-BE49-F238E27FC236}">
                <a16:creationId xmlns:a16="http://schemas.microsoft.com/office/drawing/2014/main" id="{652B3236-1F08-F530-D12E-B8B235D26CCB}"/>
              </a:ext>
            </a:extLst>
          </p:cNvPr>
          <p:cNvPicPr>
            <a:picLocks noChangeAspect="1"/>
          </p:cNvPicPr>
          <p:nvPr/>
        </p:nvPicPr>
        <p:blipFill>
          <a:blip r:embed="rId3"/>
          <a:stretch>
            <a:fillRect/>
          </a:stretch>
        </p:blipFill>
        <p:spPr>
          <a:xfrm>
            <a:off x="1926167" y="2137833"/>
            <a:ext cx="3227918" cy="4243917"/>
          </a:xfrm>
          <a:prstGeom prst="rect">
            <a:avLst/>
          </a:prstGeom>
        </p:spPr>
      </p:pic>
    </p:spTree>
    <p:extLst>
      <p:ext uri="{BB962C8B-B14F-4D97-AF65-F5344CB8AC3E}">
        <p14:creationId xmlns:p14="http://schemas.microsoft.com/office/powerpoint/2010/main" val="1588467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88EBE-715E-1BAF-A123-2D9B4F66C2C2}"/>
              </a:ext>
            </a:extLst>
          </p:cNvPr>
          <p:cNvSpPr>
            <a:spLocks noGrp="1"/>
          </p:cNvSpPr>
          <p:nvPr>
            <p:ph type="title"/>
          </p:nvPr>
        </p:nvSpPr>
        <p:spPr>
          <a:xfrm>
            <a:off x="2501900" y="274639"/>
            <a:ext cx="6781800" cy="1218200"/>
          </a:xfrm>
        </p:spPr>
        <p:txBody>
          <a:bodyPr wrap="square" anchor="ctr">
            <a:normAutofit/>
          </a:bodyPr>
          <a:lstStyle/>
          <a:p>
            <a:r>
              <a:rPr lang="en-US">
                <a:latin typeface="Arial"/>
                <a:cs typeface="Arial"/>
              </a:rPr>
              <a:t>HEALTH/SAFETY - ELECTRIC PANELS</a:t>
            </a:r>
            <a:endParaRPr lang="en-US"/>
          </a:p>
        </p:txBody>
      </p:sp>
      <p:pic>
        <p:nvPicPr>
          <p:cNvPr id="3" name="Picture 2" descr="A close up of a box with wires&#10;&#10;AI-generated content may be incorrect.">
            <a:extLst>
              <a:ext uri="{FF2B5EF4-FFF2-40B4-BE49-F238E27FC236}">
                <a16:creationId xmlns:a16="http://schemas.microsoft.com/office/drawing/2014/main" id="{3A75A693-FC6E-3988-DC7D-3386A2B39E50}"/>
              </a:ext>
            </a:extLst>
          </p:cNvPr>
          <p:cNvPicPr>
            <a:picLocks noChangeAspect="1"/>
          </p:cNvPicPr>
          <p:nvPr/>
        </p:nvPicPr>
        <p:blipFill>
          <a:blip r:embed="rId2"/>
          <a:stretch>
            <a:fillRect/>
          </a:stretch>
        </p:blipFill>
        <p:spPr>
          <a:xfrm>
            <a:off x="6380911" y="1713647"/>
            <a:ext cx="3543024" cy="4763110"/>
          </a:xfrm>
          <a:prstGeom prst="rect">
            <a:avLst/>
          </a:prstGeom>
          <a:noFill/>
        </p:spPr>
      </p:pic>
      <p:sp>
        <p:nvSpPr>
          <p:cNvPr id="4" name="TextBox 3">
            <a:extLst>
              <a:ext uri="{FF2B5EF4-FFF2-40B4-BE49-F238E27FC236}">
                <a16:creationId xmlns:a16="http://schemas.microsoft.com/office/drawing/2014/main" id="{B9F6C590-A768-1AC2-97ED-2B4173D46222}"/>
              </a:ext>
            </a:extLst>
          </p:cNvPr>
          <p:cNvSpPr txBox="1"/>
          <p:nvPr/>
        </p:nvSpPr>
        <p:spPr>
          <a:xfrm>
            <a:off x="624416" y="1990480"/>
            <a:ext cx="547565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Health/Safety Items:</a:t>
            </a:r>
          </a:p>
          <a:p>
            <a:pPr marL="285750" indent="-285750">
              <a:buFont typeface="Arial"/>
              <a:buChar char="•"/>
            </a:pPr>
            <a:r>
              <a:rPr lang="en-US">
                <a:ea typeface="Calibri"/>
                <a:cs typeface="Calibri"/>
              </a:rPr>
              <a:t>Must be related to an approved measure</a:t>
            </a:r>
          </a:p>
          <a:p>
            <a:pPr marL="285750" indent="-285750">
              <a:buFont typeface="Arial"/>
              <a:buChar char="•"/>
            </a:pPr>
            <a:r>
              <a:rPr lang="en-US">
                <a:ea typeface="Calibri"/>
                <a:cs typeface="Calibri"/>
              </a:rPr>
              <a:t>Estimate of Work must be provided separately from requested measure(s)</a:t>
            </a:r>
          </a:p>
          <a:p>
            <a:endParaRPr lang="en-US">
              <a:ea typeface="Calibri"/>
              <a:cs typeface="Calibri"/>
            </a:endParaRPr>
          </a:p>
          <a:p>
            <a:pPr>
              <a:buFont typeface="Arial"/>
            </a:pPr>
            <a:r>
              <a:rPr lang="en-US" sz="2400" b="1">
                <a:ea typeface="Calibri"/>
                <a:cs typeface="Calibri"/>
              </a:rPr>
              <a:t>EXAMPLES – APPROVED:</a:t>
            </a:r>
          </a:p>
          <a:p>
            <a:pPr marL="285750" indent="-285750">
              <a:buFont typeface="Arial"/>
              <a:buChar char="•"/>
            </a:pPr>
            <a:r>
              <a:rPr lang="en-US">
                <a:ea typeface="Calibri"/>
                <a:cs typeface="Calibri"/>
              </a:rPr>
              <a:t>Electrical Panel Upgrades</a:t>
            </a:r>
          </a:p>
          <a:p>
            <a:pPr marL="285750" indent="-285750">
              <a:buFont typeface="Arial"/>
              <a:buChar char="•"/>
            </a:pPr>
            <a:r>
              <a:rPr lang="en-US">
                <a:ea typeface="Calibri"/>
                <a:cs typeface="Calibri"/>
              </a:rPr>
              <a:t>Insect Infestation in HVAC Electric Panel</a:t>
            </a:r>
          </a:p>
          <a:p>
            <a:endParaRPr lang="en-US">
              <a:ea typeface="Calibri"/>
              <a:cs typeface="Calibri"/>
            </a:endParaRPr>
          </a:p>
          <a:p>
            <a:r>
              <a:rPr lang="en-US" sz="2400" b="1">
                <a:ea typeface="Calibri"/>
                <a:cs typeface="Calibri"/>
              </a:rPr>
              <a:t>EXAMPLES – NOT APPROVED:</a:t>
            </a:r>
          </a:p>
          <a:p>
            <a:pPr marL="285750" indent="-285750">
              <a:buFont typeface="Arial"/>
              <a:buChar char="•"/>
            </a:pPr>
            <a:r>
              <a:rPr lang="en-US">
                <a:ea typeface="Calibri"/>
                <a:cs typeface="Calibri"/>
              </a:rPr>
              <a:t>Plumbing Connections for Refrigerators – Ice-makers</a:t>
            </a:r>
          </a:p>
          <a:p>
            <a:pPr marL="285750" indent="-285750">
              <a:buFont typeface="Arial"/>
              <a:buChar char="•"/>
            </a:pPr>
            <a:r>
              <a:rPr lang="en-US">
                <a:ea typeface="Calibri"/>
                <a:cs typeface="Calibri"/>
              </a:rPr>
              <a:t>Burst Pipes in Basements</a:t>
            </a:r>
          </a:p>
          <a:p>
            <a:pPr marL="285750" indent="-285750">
              <a:buFont typeface="Arial"/>
              <a:buChar char="•"/>
            </a:pPr>
            <a:r>
              <a:rPr lang="en-US">
                <a:ea typeface="Calibri"/>
                <a:cs typeface="Calibri"/>
              </a:rPr>
              <a:t>Manufactured Home – Skirting Repairs</a:t>
            </a:r>
          </a:p>
        </p:txBody>
      </p:sp>
    </p:spTree>
    <p:extLst>
      <p:ext uri="{BB962C8B-B14F-4D97-AF65-F5344CB8AC3E}">
        <p14:creationId xmlns:p14="http://schemas.microsoft.com/office/powerpoint/2010/main" val="270750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40579FD-27AD-1EEB-F084-61C4DF44FB8B}"/>
              </a:ext>
            </a:extLst>
          </p:cNvPr>
          <p:cNvSpPr>
            <a:spLocks noGrp="1"/>
          </p:cNvSpPr>
          <p:nvPr>
            <p:ph type="title"/>
          </p:nvPr>
        </p:nvSpPr>
        <p:spPr>
          <a:xfrm>
            <a:off x="2438400" y="433389"/>
            <a:ext cx="6781800" cy="979827"/>
          </a:xfrm>
        </p:spPr>
        <p:txBody>
          <a:bodyPr/>
          <a:lstStyle/>
          <a:p>
            <a:r>
              <a:rPr lang="en-US">
                <a:ea typeface="Calibri"/>
                <a:cs typeface="Calibri"/>
              </a:rPr>
              <a:t>KEY PROGRAM CONTACTS</a:t>
            </a:r>
          </a:p>
        </p:txBody>
      </p:sp>
      <p:sp>
        <p:nvSpPr>
          <p:cNvPr id="8" name="Content Placeholder 7">
            <a:extLst>
              <a:ext uri="{FF2B5EF4-FFF2-40B4-BE49-F238E27FC236}">
                <a16:creationId xmlns:a16="http://schemas.microsoft.com/office/drawing/2014/main" id="{40EC0FBE-139E-3144-9439-8A69F3D0156F}"/>
              </a:ext>
            </a:extLst>
          </p:cNvPr>
          <p:cNvSpPr>
            <a:spLocks noGrp="1"/>
          </p:cNvSpPr>
          <p:nvPr>
            <p:ph idx="1"/>
          </p:nvPr>
        </p:nvSpPr>
        <p:spPr>
          <a:xfrm>
            <a:off x="941188" y="1689268"/>
            <a:ext cx="10972800" cy="4819348"/>
          </a:xfrm>
        </p:spPr>
        <p:txBody>
          <a:bodyPr/>
          <a:lstStyle/>
          <a:p>
            <a:pPr marL="0" indent="0">
              <a:buNone/>
            </a:pPr>
            <a:r>
              <a:rPr lang="en-US" sz="1400" b="1">
                <a:ea typeface="Calibri"/>
                <a:cs typeface="Calibri"/>
              </a:rPr>
              <a:t>                                                                                                     </a:t>
            </a:r>
            <a:r>
              <a:rPr lang="en-US" sz="1600" b="1">
                <a:ea typeface="Calibri"/>
                <a:cs typeface="Calibri"/>
              </a:rPr>
              <a:t> </a:t>
            </a:r>
            <a:endParaRPr lang="en-US"/>
          </a:p>
          <a:p>
            <a:pPr marL="0" indent="0">
              <a:buNone/>
            </a:pPr>
            <a:endParaRPr lang="en-US" sz="1600" b="1">
              <a:ea typeface="Calibri"/>
              <a:cs typeface="Calibri"/>
            </a:endParaRPr>
          </a:p>
          <a:p>
            <a:pPr marL="0" indent="0">
              <a:buNone/>
            </a:pPr>
            <a:endParaRPr lang="en-US" sz="1400" b="1">
              <a:ea typeface="Calibri"/>
              <a:cs typeface="Calibri"/>
            </a:endParaRPr>
          </a:p>
          <a:p>
            <a:pPr marL="0" indent="0">
              <a:buNone/>
            </a:pPr>
            <a:endParaRPr lang="en-US" sz="1600" b="1">
              <a:ea typeface="Calibri"/>
              <a:cs typeface="Calibri"/>
            </a:endParaRPr>
          </a:p>
          <a:p>
            <a:pPr marL="0" indent="0">
              <a:buNone/>
            </a:pPr>
            <a:endParaRPr lang="en-US" sz="1600">
              <a:ea typeface="Calibri"/>
              <a:cs typeface="Calibri"/>
            </a:endParaRPr>
          </a:p>
          <a:p>
            <a:pPr marL="0" indent="0">
              <a:buNone/>
            </a:pPr>
            <a:r>
              <a:rPr lang="en-US" sz="1600" b="1">
                <a:ea typeface="Calibri"/>
                <a:cs typeface="Calibri"/>
              </a:rPr>
              <a:t>                                                                                           </a:t>
            </a:r>
          </a:p>
          <a:p>
            <a:pPr marL="0" indent="0">
              <a:buNone/>
            </a:pPr>
            <a:endParaRPr lang="en-US" sz="1600">
              <a:ea typeface="Calibri"/>
              <a:cs typeface="Calibri"/>
            </a:endParaRPr>
          </a:p>
          <a:p>
            <a:pPr marL="0" indent="0">
              <a:buNone/>
            </a:pPr>
            <a:r>
              <a:rPr lang="en-US" sz="1600" b="1">
                <a:ea typeface="Calibri"/>
                <a:cs typeface="Calibri"/>
              </a:rPr>
              <a:t>                                                </a:t>
            </a:r>
          </a:p>
          <a:p>
            <a:endParaRPr lang="en-US">
              <a:ea typeface="Calibri"/>
              <a:cs typeface="Calibri"/>
            </a:endParaRPr>
          </a:p>
          <a:p>
            <a:endParaRPr lang="en-US">
              <a:ea typeface="Calibri"/>
              <a:cs typeface="Calibri"/>
            </a:endParaRPr>
          </a:p>
          <a:p>
            <a:pPr marL="0" indent="0">
              <a:buNone/>
            </a:pP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11" name="Rectangle: Rounded Corners 10">
            <a:extLst>
              <a:ext uri="{FF2B5EF4-FFF2-40B4-BE49-F238E27FC236}">
                <a16:creationId xmlns:a16="http://schemas.microsoft.com/office/drawing/2014/main" id="{2EAE3076-0041-4891-A3A0-BCD451D63608}"/>
              </a:ext>
            </a:extLst>
          </p:cNvPr>
          <p:cNvSpPr/>
          <p:nvPr/>
        </p:nvSpPr>
        <p:spPr>
          <a:xfrm>
            <a:off x="3456561" y="1653954"/>
            <a:ext cx="5002424" cy="10700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a:solidFill>
                  <a:schemeClr val="bg1"/>
                </a:solidFill>
                <a:latin typeface="Arial" panose="020B0604020202020204" pitchFamily="34" charset="0"/>
                <a:ea typeface="Calibri"/>
                <a:cs typeface="Arial" panose="020B0604020202020204" pitchFamily="34" charset="0"/>
              </a:rPr>
              <a:t>Deanna Gilliland</a:t>
            </a:r>
          </a:p>
          <a:p>
            <a:pPr algn="ctr"/>
            <a:r>
              <a:rPr lang="en-US" sz="1600">
                <a:solidFill>
                  <a:schemeClr val="bg1"/>
                </a:solidFill>
                <a:latin typeface="Arial" panose="020B0604020202020204" pitchFamily="34" charset="0"/>
                <a:ea typeface="Calibri"/>
                <a:cs typeface="Arial" panose="020B0604020202020204" pitchFamily="34" charset="0"/>
              </a:rPr>
              <a:t>AEP Ohio – EE &amp; Consumer Programs Manager</a:t>
            </a:r>
          </a:p>
          <a:p>
            <a:pPr algn="ctr"/>
            <a:r>
              <a:rPr lang="en-US" sz="1600">
                <a:solidFill>
                  <a:schemeClr val="bg1"/>
                </a:solidFill>
                <a:latin typeface="Arial" panose="020B0604020202020204" pitchFamily="34" charset="0"/>
                <a:ea typeface="Calibri"/>
                <a:cs typeface="Arial" panose="020B0604020202020204" pitchFamily="34" charset="0"/>
                <a:hlinkClick r:id="rId2">
                  <a:extLst>
                    <a:ext uri="{A12FA001-AC4F-418D-AE19-62706E023703}">
                      <ahyp:hlinkClr xmlns:ahyp="http://schemas.microsoft.com/office/drawing/2018/hyperlinkcolor" val="tx"/>
                    </a:ext>
                  </a:extLst>
                </a:hlinkClick>
              </a:rPr>
              <a:t>dmgilliland@aep.com</a:t>
            </a:r>
            <a:endParaRPr lang="en-US" sz="1600">
              <a:solidFill>
                <a:schemeClr val="bg1"/>
              </a:solidFill>
              <a:latin typeface="Arial" panose="020B0604020202020204" pitchFamily="34" charset="0"/>
              <a:ea typeface="Calibri"/>
              <a:cs typeface="Arial" panose="020B0604020202020204" pitchFamily="34" charset="0"/>
            </a:endParaRPr>
          </a:p>
          <a:p>
            <a:pPr algn="ctr"/>
            <a:r>
              <a:rPr lang="en-US" sz="1600">
                <a:solidFill>
                  <a:schemeClr val="bg1"/>
                </a:solidFill>
                <a:latin typeface="Arial" panose="020B0604020202020204" pitchFamily="34" charset="0"/>
                <a:ea typeface="Calibri"/>
                <a:cs typeface="Arial" panose="020B0604020202020204" pitchFamily="34" charset="0"/>
              </a:rPr>
              <a:t>614-935-3120</a:t>
            </a:r>
          </a:p>
        </p:txBody>
      </p:sp>
      <p:sp>
        <p:nvSpPr>
          <p:cNvPr id="12" name="Rectangle: Rounded Corners 11">
            <a:extLst>
              <a:ext uri="{FF2B5EF4-FFF2-40B4-BE49-F238E27FC236}">
                <a16:creationId xmlns:a16="http://schemas.microsoft.com/office/drawing/2014/main" id="{AAAEF3F0-0DD3-8B5C-55D3-0D7E98098E7B}"/>
              </a:ext>
            </a:extLst>
          </p:cNvPr>
          <p:cNvSpPr/>
          <p:nvPr/>
        </p:nvSpPr>
        <p:spPr>
          <a:xfrm>
            <a:off x="3456560" y="2957887"/>
            <a:ext cx="5002425" cy="1070099"/>
          </a:xfrm>
          <a:prstGeom prst="roundRect">
            <a:avLst/>
          </a:prstGeom>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a:solidFill>
                  <a:schemeClr val="bg1"/>
                </a:solidFill>
                <a:latin typeface="Arial" panose="020B0604020202020204" pitchFamily="34" charset="0"/>
                <a:ea typeface="Calibri"/>
                <a:cs typeface="Arial" panose="020B0604020202020204" pitchFamily="34" charset="0"/>
              </a:rPr>
              <a:t>Dylan Matthews</a:t>
            </a:r>
          </a:p>
          <a:p>
            <a:pPr algn="ctr"/>
            <a:r>
              <a:rPr lang="en-US" sz="1600">
                <a:solidFill>
                  <a:schemeClr val="bg1"/>
                </a:solidFill>
                <a:latin typeface="Arial" panose="020B0604020202020204" pitchFamily="34" charset="0"/>
                <a:ea typeface="Calibri"/>
                <a:cs typeface="Arial" panose="020B0604020202020204" pitchFamily="34" charset="0"/>
              </a:rPr>
              <a:t>Resource Innovations – Solution Delivery Director</a:t>
            </a:r>
          </a:p>
          <a:p>
            <a:pPr algn="ctr"/>
            <a:r>
              <a:rPr lang="en-US" sz="1600">
                <a:solidFill>
                  <a:schemeClr val="bg1"/>
                </a:solidFill>
                <a:latin typeface="Arial" panose="020B0604020202020204" pitchFamily="34" charset="0"/>
                <a:ea typeface="Calibri"/>
                <a:cs typeface="Arial" panose="020B0604020202020204" pitchFamily="34" charset="0"/>
                <a:hlinkClick r:id="rId3">
                  <a:extLst>
                    <a:ext uri="{A12FA001-AC4F-418D-AE19-62706E023703}">
                      <ahyp:hlinkClr xmlns:ahyp="http://schemas.microsoft.com/office/drawing/2018/hyperlinkcolor" val="tx"/>
                    </a:ext>
                  </a:extLst>
                </a:hlinkClick>
              </a:rPr>
              <a:t>Dmatthews@resource-innovations.com</a:t>
            </a:r>
            <a:r>
              <a:rPr lang="en-US" sz="1600">
                <a:solidFill>
                  <a:schemeClr val="bg1"/>
                </a:solidFill>
                <a:latin typeface="Arial" panose="020B0604020202020204" pitchFamily="34" charset="0"/>
                <a:ea typeface="Calibri"/>
                <a:cs typeface="Arial" panose="020B0604020202020204" pitchFamily="34" charset="0"/>
              </a:rPr>
              <a:t> </a:t>
            </a:r>
          </a:p>
          <a:p>
            <a:pPr algn="ctr"/>
            <a:r>
              <a:rPr lang="en-US" sz="1600">
                <a:solidFill>
                  <a:schemeClr val="bg1"/>
                </a:solidFill>
                <a:latin typeface="Arial" panose="020B0604020202020204" pitchFamily="34" charset="0"/>
                <a:ea typeface="Calibri"/>
                <a:cs typeface="Arial" panose="020B0604020202020204" pitchFamily="34" charset="0"/>
              </a:rPr>
              <a:t>773-415-8239</a:t>
            </a:r>
          </a:p>
        </p:txBody>
      </p:sp>
      <p:sp>
        <p:nvSpPr>
          <p:cNvPr id="13" name="Rectangle: Rounded Corners 12">
            <a:extLst>
              <a:ext uri="{FF2B5EF4-FFF2-40B4-BE49-F238E27FC236}">
                <a16:creationId xmlns:a16="http://schemas.microsoft.com/office/drawing/2014/main" id="{37FACDE3-3057-6012-0A6E-DB4749D4E301}"/>
              </a:ext>
            </a:extLst>
          </p:cNvPr>
          <p:cNvSpPr/>
          <p:nvPr/>
        </p:nvSpPr>
        <p:spPr>
          <a:xfrm>
            <a:off x="761990" y="4274111"/>
            <a:ext cx="5194752" cy="1070100"/>
          </a:xfrm>
          <a:prstGeom prst="roundRect">
            <a:avLst/>
          </a:prstGeom>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a:solidFill>
                  <a:schemeClr val="bg1"/>
                </a:solidFill>
                <a:latin typeface="Arial" panose="020B0604020202020204" pitchFamily="34" charset="0"/>
                <a:ea typeface="Calibri"/>
                <a:cs typeface="Arial" panose="020B0604020202020204" pitchFamily="34" charset="0"/>
              </a:rPr>
              <a:t>Dani Kissel </a:t>
            </a:r>
          </a:p>
          <a:p>
            <a:pPr algn="ctr"/>
            <a:r>
              <a:rPr lang="en-US" sz="1600">
                <a:solidFill>
                  <a:schemeClr val="bg1"/>
                </a:solidFill>
                <a:latin typeface="Arial" panose="020B0604020202020204" pitchFamily="34" charset="0"/>
                <a:ea typeface="Calibri"/>
                <a:cs typeface="Arial" panose="020B0604020202020204" pitchFamily="34" charset="0"/>
              </a:rPr>
              <a:t>Resource Innovations – Solution Delivery Lead</a:t>
            </a:r>
          </a:p>
          <a:p>
            <a:pPr algn="ctr"/>
            <a:r>
              <a:rPr lang="en-US" sz="1600">
                <a:solidFill>
                  <a:schemeClr val="bg1"/>
                </a:solidFill>
                <a:latin typeface="Arial" panose="020B0604020202020204" pitchFamily="34" charset="0"/>
                <a:ea typeface="Calibri"/>
                <a:cs typeface="Arial" panose="020B0604020202020204" pitchFamily="34" charset="0"/>
                <a:hlinkClick r:id="rId4">
                  <a:extLst>
                    <a:ext uri="{A12FA001-AC4F-418D-AE19-62706E023703}">
                      <ahyp:hlinkClr xmlns:ahyp="http://schemas.microsoft.com/office/drawing/2018/hyperlinkcolor" val="tx"/>
                    </a:ext>
                  </a:extLst>
                </a:hlinkClick>
              </a:rPr>
              <a:t>Dkissel@resource-innovations.com</a:t>
            </a:r>
            <a:r>
              <a:rPr lang="en-US" sz="1600">
                <a:solidFill>
                  <a:schemeClr val="bg1"/>
                </a:solidFill>
                <a:latin typeface="Arial" panose="020B0604020202020204" pitchFamily="34" charset="0"/>
                <a:ea typeface="Calibri"/>
                <a:cs typeface="Arial" panose="020B0604020202020204" pitchFamily="34" charset="0"/>
              </a:rPr>
              <a:t> </a:t>
            </a:r>
          </a:p>
          <a:p>
            <a:pPr algn="ctr"/>
            <a:r>
              <a:rPr lang="en-US" sz="1600">
                <a:solidFill>
                  <a:schemeClr val="bg1"/>
                </a:solidFill>
                <a:latin typeface="Arial" panose="020B0604020202020204" pitchFamily="34" charset="0"/>
                <a:ea typeface="Calibri"/>
                <a:cs typeface="Arial" panose="020B0604020202020204" pitchFamily="34" charset="0"/>
              </a:rPr>
              <a:t>513-207-8420</a:t>
            </a:r>
          </a:p>
        </p:txBody>
      </p:sp>
      <p:sp>
        <p:nvSpPr>
          <p:cNvPr id="14" name="Rectangle: Rounded Corners 13">
            <a:extLst>
              <a:ext uri="{FF2B5EF4-FFF2-40B4-BE49-F238E27FC236}">
                <a16:creationId xmlns:a16="http://schemas.microsoft.com/office/drawing/2014/main" id="{31086FDB-217C-FCA0-C251-EC84AB3C3CCF}"/>
              </a:ext>
            </a:extLst>
          </p:cNvPr>
          <p:cNvSpPr/>
          <p:nvPr/>
        </p:nvSpPr>
        <p:spPr>
          <a:xfrm>
            <a:off x="6226531" y="4274112"/>
            <a:ext cx="5194751" cy="1070099"/>
          </a:xfrm>
          <a:prstGeom prst="roundRect">
            <a:avLst/>
          </a:prstGeom>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a:solidFill>
                  <a:schemeClr val="bg1"/>
                </a:solidFill>
                <a:latin typeface="Arial" panose="020B0604020202020204" pitchFamily="34" charset="0"/>
                <a:ea typeface="Calibri"/>
                <a:cs typeface="Arial" panose="020B0604020202020204" pitchFamily="34" charset="0"/>
              </a:rPr>
              <a:t>Tim Petrides</a:t>
            </a:r>
          </a:p>
          <a:p>
            <a:pPr algn="ctr"/>
            <a:r>
              <a:rPr lang="en-US" sz="1600">
                <a:solidFill>
                  <a:schemeClr val="bg1"/>
                </a:solidFill>
                <a:latin typeface="Arial" panose="020B0604020202020204" pitchFamily="34" charset="0"/>
                <a:ea typeface="Calibri"/>
                <a:cs typeface="Arial" panose="020B0604020202020204" pitchFamily="34" charset="0"/>
              </a:rPr>
              <a:t>Resource Innovations – Market Engagement Lead</a:t>
            </a:r>
          </a:p>
          <a:p>
            <a:pPr algn="ctr"/>
            <a:r>
              <a:rPr lang="en-US" sz="1600">
                <a:solidFill>
                  <a:schemeClr val="bg1"/>
                </a:solidFill>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tpetrides@resource-innovations.com</a:t>
            </a:r>
            <a:endParaRPr lang="en-US" sz="1600">
              <a:solidFill>
                <a:schemeClr val="bg1"/>
              </a:solidFill>
              <a:latin typeface="Arial" panose="020B0604020202020204" pitchFamily="34" charset="0"/>
              <a:ea typeface="Calibri"/>
              <a:cs typeface="Arial" panose="020B0604020202020204" pitchFamily="34" charset="0"/>
            </a:endParaRPr>
          </a:p>
          <a:p>
            <a:pPr algn="ctr"/>
            <a:r>
              <a:rPr lang="en-US" sz="1600">
                <a:solidFill>
                  <a:schemeClr val="bg1"/>
                </a:solidFill>
                <a:latin typeface="Arial" panose="020B0604020202020204" pitchFamily="34" charset="0"/>
                <a:ea typeface="Calibri"/>
                <a:cs typeface="Arial" panose="020B0604020202020204" pitchFamily="34" charset="0"/>
              </a:rPr>
              <a:t>614-929-8269</a:t>
            </a:r>
            <a:endParaRPr lang="en-US" sz="1600">
              <a:solidFill>
                <a:schemeClr val="bg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88EB7D4-894E-922A-9D01-5A4538BE8EAE}"/>
              </a:ext>
            </a:extLst>
          </p:cNvPr>
          <p:cNvSpPr/>
          <p:nvPr/>
        </p:nvSpPr>
        <p:spPr>
          <a:xfrm>
            <a:off x="773715" y="5551923"/>
            <a:ext cx="5194753" cy="1070100"/>
          </a:xfrm>
          <a:prstGeom prst="roundRect">
            <a:avLst/>
          </a:prstGeom>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a:solidFill>
                  <a:schemeClr val="bg1"/>
                </a:solidFill>
                <a:latin typeface="Arial" panose="020B0604020202020204" pitchFamily="34" charset="0"/>
                <a:ea typeface="Calibri"/>
                <a:cs typeface="Arial" panose="020B0604020202020204" pitchFamily="34" charset="0"/>
              </a:rPr>
              <a:t>Christine Greene</a:t>
            </a:r>
          </a:p>
          <a:p>
            <a:pPr algn="ctr"/>
            <a:r>
              <a:rPr lang="en-US" sz="1600">
                <a:solidFill>
                  <a:schemeClr val="bg1"/>
                </a:solidFill>
                <a:latin typeface="Arial" panose="020B0604020202020204" pitchFamily="34" charset="0"/>
                <a:ea typeface="Calibri"/>
                <a:cs typeface="Arial" panose="020B0604020202020204" pitchFamily="34" charset="0"/>
              </a:rPr>
              <a:t>Resource Innovations – Solution Delivery Coordinator</a:t>
            </a:r>
          </a:p>
          <a:p>
            <a:pPr algn="ctr"/>
            <a:r>
              <a:rPr lang="en-US" sz="1600">
                <a:solidFill>
                  <a:schemeClr val="bg1"/>
                </a:solidFill>
                <a:latin typeface="Arial" panose="020B0604020202020204" pitchFamily="34" charset="0"/>
                <a:ea typeface="Calibri"/>
                <a:cs typeface="Arial" panose="020B0604020202020204" pitchFamily="34" charset="0"/>
                <a:hlinkClick r:id="rId6">
                  <a:extLst>
                    <a:ext uri="{A12FA001-AC4F-418D-AE19-62706E023703}">
                      <ahyp:hlinkClr xmlns:ahyp="http://schemas.microsoft.com/office/drawing/2018/hyperlinkcolor" val="tx"/>
                    </a:ext>
                  </a:extLst>
                </a:hlinkClick>
              </a:rPr>
              <a:t>cgreene@resource-innovations.com</a:t>
            </a:r>
            <a:endParaRPr lang="en-US" sz="1600">
              <a:solidFill>
                <a:schemeClr val="bg1"/>
              </a:solidFill>
              <a:latin typeface="Arial" panose="020B0604020202020204" pitchFamily="34" charset="0"/>
              <a:ea typeface="Calibri"/>
              <a:cs typeface="Arial" panose="020B0604020202020204" pitchFamily="34" charset="0"/>
            </a:endParaRPr>
          </a:p>
          <a:p>
            <a:pPr algn="ctr"/>
            <a:r>
              <a:rPr lang="en-US" sz="1600">
                <a:solidFill>
                  <a:schemeClr val="bg1"/>
                </a:solidFill>
                <a:latin typeface="Arial" panose="020B0604020202020204" pitchFamily="34" charset="0"/>
                <a:ea typeface="Calibri"/>
                <a:cs typeface="Arial" panose="020B0604020202020204" pitchFamily="34" charset="0"/>
              </a:rPr>
              <a:t>614-327-9464</a:t>
            </a:r>
          </a:p>
        </p:txBody>
      </p:sp>
      <p:sp>
        <p:nvSpPr>
          <p:cNvPr id="3" name="Rectangle: Rounded Corners 2">
            <a:extLst>
              <a:ext uri="{FF2B5EF4-FFF2-40B4-BE49-F238E27FC236}">
                <a16:creationId xmlns:a16="http://schemas.microsoft.com/office/drawing/2014/main" id="{5173D6E5-BAEE-C128-CE58-16DEF8F9651D}"/>
              </a:ext>
            </a:extLst>
          </p:cNvPr>
          <p:cNvSpPr/>
          <p:nvPr/>
        </p:nvSpPr>
        <p:spPr>
          <a:xfrm>
            <a:off x="6238258" y="5551924"/>
            <a:ext cx="5183023" cy="1070099"/>
          </a:xfrm>
          <a:prstGeom prst="roundRect">
            <a:avLst/>
          </a:prstGeom>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a:solidFill>
                  <a:schemeClr val="bg1"/>
                </a:solidFill>
                <a:latin typeface="Arial" panose="020B0604020202020204" pitchFamily="34" charset="0"/>
                <a:ea typeface="Calibri"/>
                <a:cs typeface="Arial" panose="020B0604020202020204" pitchFamily="34" charset="0"/>
              </a:rPr>
              <a:t>David Richard</a:t>
            </a:r>
          </a:p>
          <a:p>
            <a:pPr algn="ctr"/>
            <a:r>
              <a:rPr lang="en-US" sz="1600">
                <a:solidFill>
                  <a:schemeClr val="bg1"/>
                </a:solidFill>
                <a:latin typeface="Arial" panose="020B0604020202020204" pitchFamily="34" charset="0"/>
                <a:ea typeface="Calibri"/>
                <a:cs typeface="Arial" panose="020B0604020202020204" pitchFamily="34" charset="0"/>
              </a:rPr>
              <a:t>Resource Innovations – Solution Delivery Manager</a:t>
            </a:r>
          </a:p>
          <a:p>
            <a:pPr algn="ctr"/>
            <a:r>
              <a:rPr lang="en-US" sz="1600">
                <a:solidFill>
                  <a:schemeClr val="bg1"/>
                </a:solidFill>
                <a:latin typeface="Arial" panose="020B0604020202020204" pitchFamily="34" charset="0"/>
                <a:ea typeface="Calibri"/>
                <a:cs typeface="Arial" panose="020B0604020202020204" pitchFamily="34" charset="0"/>
                <a:hlinkClick r:id="rId7">
                  <a:extLst>
                    <a:ext uri="{A12FA001-AC4F-418D-AE19-62706E023703}">
                      <ahyp:hlinkClr xmlns:ahyp="http://schemas.microsoft.com/office/drawing/2018/hyperlinkcolor" val="tx"/>
                    </a:ext>
                  </a:extLst>
                </a:hlinkClick>
              </a:rPr>
              <a:t>drichard@resource-innovations.com</a:t>
            </a:r>
            <a:endParaRPr lang="en-US" sz="1600">
              <a:solidFill>
                <a:schemeClr val="bg1"/>
              </a:solidFill>
              <a:latin typeface="Arial" panose="020B0604020202020204" pitchFamily="34" charset="0"/>
              <a:ea typeface="Calibri"/>
              <a:cs typeface="Arial" panose="020B0604020202020204" pitchFamily="34" charset="0"/>
            </a:endParaRPr>
          </a:p>
          <a:p>
            <a:pPr algn="ctr"/>
            <a:r>
              <a:rPr lang="en-US" sz="1600">
                <a:solidFill>
                  <a:schemeClr val="bg1"/>
                </a:solidFill>
                <a:latin typeface="Arial" panose="020B0604020202020204" pitchFamily="34" charset="0"/>
                <a:ea typeface="Calibri"/>
                <a:cs typeface="Arial" panose="020B0604020202020204" pitchFamily="34" charset="0"/>
              </a:rPr>
              <a:t>614-849-2483</a:t>
            </a:r>
            <a:endParaRPr lang="en-US" sz="16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93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6B5D-02CB-22B8-0735-2DC6F7BA44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FBB863-7900-E923-280F-CA2105BE455B}"/>
              </a:ext>
            </a:extLst>
          </p:cNvPr>
          <p:cNvSpPr>
            <a:spLocks noGrp="1"/>
          </p:cNvSpPr>
          <p:nvPr>
            <p:ph type="title"/>
          </p:nvPr>
        </p:nvSpPr>
        <p:spPr>
          <a:xfrm>
            <a:off x="914238" y="3429982"/>
            <a:ext cx="10363200" cy="1987306"/>
          </a:xfrm>
        </p:spPr>
        <p:txBody>
          <a:bodyPr/>
          <a:lstStyle/>
          <a:p>
            <a:r>
              <a:rPr lang="en-US">
                <a:latin typeface="Arial"/>
                <a:cs typeface="Arial"/>
              </a:rPr>
              <a:t>MEASURE REQUIREMENTS: WEATHERIZATION</a:t>
            </a:r>
            <a:br>
              <a:rPr lang="en-US">
                <a:latin typeface="Arial"/>
                <a:cs typeface="Arial"/>
              </a:rPr>
            </a:br>
            <a:r>
              <a:rPr lang="en-US">
                <a:latin typeface="Arial"/>
                <a:cs typeface="Arial"/>
              </a:rPr>
              <a:t> INSULATION</a:t>
            </a:r>
            <a:br>
              <a:rPr lang="en-US">
                <a:latin typeface="Arial"/>
                <a:cs typeface="Arial"/>
              </a:rPr>
            </a:br>
            <a:r>
              <a:rPr lang="en-US">
                <a:latin typeface="Arial"/>
                <a:cs typeface="Arial"/>
              </a:rPr>
              <a:t> AIR SEALING</a:t>
            </a:r>
            <a:br>
              <a:rPr lang="en-US">
                <a:latin typeface="Arial"/>
                <a:cs typeface="Arial"/>
              </a:rPr>
            </a:br>
            <a:r>
              <a:rPr lang="en-US">
                <a:latin typeface="Arial"/>
                <a:cs typeface="Arial"/>
              </a:rPr>
              <a:t> DUCT SEALING</a:t>
            </a:r>
            <a:endParaRPr lang="en-US"/>
          </a:p>
        </p:txBody>
      </p:sp>
    </p:spTree>
    <p:extLst>
      <p:ext uri="{BB962C8B-B14F-4D97-AF65-F5344CB8AC3E}">
        <p14:creationId xmlns:p14="http://schemas.microsoft.com/office/powerpoint/2010/main" val="4237639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C0CE-4687-77E8-7CC0-1A8673228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08B8A-D0EB-1D28-37F3-C6756A95283D}"/>
              </a:ext>
            </a:extLst>
          </p:cNvPr>
          <p:cNvSpPr>
            <a:spLocks noGrp="1"/>
          </p:cNvSpPr>
          <p:nvPr>
            <p:ph type="title"/>
          </p:nvPr>
        </p:nvSpPr>
        <p:spPr>
          <a:xfrm>
            <a:off x="2501900" y="274639"/>
            <a:ext cx="7612184" cy="1218200"/>
          </a:xfrm>
        </p:spPr>
        <p:txBody>
          <a:bodyPr/>
          <a:lstStyle/>
          <a:p>
            <a:r>
              <a:rPr lang="en-US" sz="3200">
                <a:latin typeface="Arial"/>
                <a:cs typeface="Arial"/>
              </a:rPr>
              <a:t>Project Workflow – Weatherization</a:t>
            </a:r>
            <a:endParaRPr lang="en-US" sz="3200"/>
          </a:p>
        </p:txBody>
      </p:sp>
      <p:sp>
        <p:nvSpPr>
          <p:cNvPr id="19" name="Rectangle: Rounded Corners 18">
            <a:extLst>
              <a:ext uri="{FF2B5EF4-FFF2-40B4-BE49-F238E27FC236}">
                <a16:creationId xmlns:a16="http://schemas.microsoft.com/office/drawing/2014/main" id="{39DA49C5-87DF-7A04-17D6-CFC5EEAB5BF6}"/>
              </a:ext>
            </a:extLst>
          </p:cNvPr>
          <p:cNvSpPr/>
          <p:nvPr/>
        </p:nvSpPr>
        <p:spPr>
          <a:xfrm>
            <a:off x="558800" y="1858108"/>
            <a:ext cx="1100016" cy="699478"/>
          </a:xfrm>
          <a:prstGeom prst="round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ea typeface="Calibri"/>
                <a:cs typeface="Calibri"/>
              </a:rPr>
              <a:t>Customer  Submits Application</a:t>
            </a:r>
          </a:p>
        </p:txBody>
      </p:sp>
      <p:sp>
        <p:nvSpPr>
          <p:cNvPr id="20" name="Rectangle: Rounded Corners 19">
            <a:extLst>
              <a:ext uri="{FF2B5EF4-FFF2-40B4-BE49-F238E27FC236}">
                <a16:creationId xmlns:a16="http://schemas.microsoft.com/office/drawing/2014/main" id="{25C33075-523C-08EC-0C63-AAD631DABA26}"/>
              </a:ext>
            </a:extLst>
          </p:cNvPr>
          <p:cNvSpPr/>
          <p:nvPr/>
        </p:nvSpPr>
        <p:spPr>
          <a:xfrm>
            <a:off x="2053491" y="1926493"/>
            <a:ext cx="1705705" cy="611555"/>
          </a:xfrm>
          <a:prstGeom prst="roundRect">
            <a:avLst/>
          </a:prstGeom>
          <a:solidFill>
            <a:schemeClr val="accent6"/>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a:ea typeface="Calibri"/>
                <a:cs typeface="Calibri"/>
              </a:rPr>
              <a:t>Application Review &amp; Approval</a:t>
            </a:r>
            <a:endParaRPr lang="en-US" sz="1600" b="1">
              <a:ea typeface="Calibri"/>
              <a:cs typeface="Calibri"/>
            </a:endParaRPr>
          </a:p>
        </p:txBody>
      </p:sp>
      <p:sp>
        <p:nvSpPr>
          <p:cNvPr id="21" name="Rectangle: Rounded Corners 20">
            <a:extLst>
              <a:ext uri="{FF2B5EF4-FFF2-40B4-BE49-F238E27FC236}">
                <a16:creationId xmlns:a16="http://schemas.microsoft.com/office/drawing/2014/main" id="{AC74AC2A-8D6A-6FD6-A6AE-39B5832C0E2C}"/>
              </a:ext>
            </a:extLst>
          </p:cNvPr>
          <p:cNvSpPr/>
          <p:nvPr/>
        </p:nvSpPr>
        <p:spPr>
          <a:xfrm>
            <a:off x="588106" y="3089029"/>
            <a:ext cx="1705706" cy="66040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Home Energy Assessment</a:t>
            </a:r>
            <a:endParaRPr lang="en-US" sz="1400" b="1"/>
          </a:p>
        </p:txBody>
      </p:sp>
      <p:sp>
        <p:nvSpPr>
          <p:cNvPr id="22" name="Rectangle: Rounded Corners 21">
            <a:extLst>
              <a:ext uri="{FF2B5EF4-FFF2-40B4-BE49-F238E27FC236}">
                <a16:creationId xmlns:a16="http://schemas.microsoft.com/office/drawing/2014/main" id="{E2DE4D5A-AE91-36EE-5A3D-42F00811F196}"/>
              </a:ext>
            </a:extLst>
          </p:cNvPr>
          <p:cNvSpPr/>
          <p:nvPr/>
        </p:nvSpPr>
        <p:spPr>
          <a:xfrm>
            <a:off x="588106" y="4134337"/>
            <a:ext cx="1705705" cy="67994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Identifies Eligible Retrofit Measures</a:t>
            </a:r>
          </a:p>
        </p:txBody>
      </p:sp>
      <p:sp>
        <p:nvSpPr>
          <p:cNvPr id="23" name="Rectangle: Rounded Corners 22">
            <a:extLst>
              <a:ext uri="{FF2B5EF4-FFF2-40B4-BE49-F238E27FC236}">
                <a16:creationId xmlns:a16="http://schemas.microsoft.com/office/drawing/2014/main" id="{0846766D-8E65-645D-3E64-0413601EB004}"/>
              </a:ext>
            </a:extLst>
          </p:cNvPr>
          <p:cNvSpPr/>
          <p:nvPr/>
        </p:nvSpPr>
        <p:spPr>
          <a:xfrm>
            <a:off x="2854569" y="4192952"/>
            <a:ext cx="2018321" cy="631094"/>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Review &amp; Pre-Approval of Measure(s)</a:t>
            </a:r>
          </a:p>
        </p:txBody>
      </p:sp>
      <p:sp>
        <p:nvSpPr>
          <p:cNvPr id="24" name="Rectangle: Rounded Corners 23">
            <a:extLst>
              <a:ext uri="{FF2B5EF4-FFF2-40B4-BE49-F238E27FC236}">
                <a16:creationId xmlns:a16="http://schemas.microsoft.com/office/drawing/2014/main" id="{0312E3E3-4433-DC52-EF63-2689BBEE40FF}"/>
              </a:ext>
            </a:extLst>
          </p:cNvPr>
          <p:cNvSpPr/>
          <p:nvPr/>
        </p:nvSpPr>
        <p:spPr>
          <a:xfrm>
            <a:off x="9292490" y="4114799"/>
            <a:ext cx="1647091" cy="679938"/>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Program Reviews &amp; Approves</a:t>
            </a:r>
            <a:endParaRPr lang="en-US"/>
          </a:p>
        </p:txBody>
      </p:sp>
      <p:sp>
        <p:nvSpPr>
          <p:cNvPr id="25" name="Rectangle: Rounded Corners 24">
            <a:extLst>
              <a:ext uri="{FF2B5EF4-FFF2-40B4-BE49-F238E27FC236}">
                <a16:creationId xmlns:a16="http://schemas.microsoft.com/office/drawing/2014/main" id="{F9F94D1D-A805-1F19-AD1C-CADD480B640B}"/>
              </a:ext>
            </a:extLst>
          </p:cNvPr>
          <p:cNvSpPr/>
          <p:nvPr/>
        </p:nvSpPr>
        <p:spPr>
          <a:xfrm>
            <a:off x="2835029" y="5228492"/>
            <a:ext cx="1998783" cy="543170"/>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Assigns Project to Contractor</a:t>
            </a:r>
          </a:p>
        </p:txBody>
      </p:sp>
      <p:sp>
        <p:nvSpPr>
          <p:cNvPr id="26" name="Rectangle: Rounded Corners 25">
            <a:extLst>
              <a:ext uri="{FF2B5EF4-FFF2-40B4-BE49-F238E27FC236}">
                <a16:creationId xmlns:a16="http://schemas.microsoft.com/office/drawing/2014/main" id="{95DC7B20-B79F-74D9-3E77-D9B668162924}"/>
              </a:ext>
            </a:extLst>
          </p:cNvPr>
          <p:cNvSpPr/>
          <p:nvPr/>
        </p:nvSpPr>
        <p:spPr>
          <a:xfrm>
            <a:off x="5287106" y="5189415"/>
            <a:ext cx="1441934" cy="660401"/>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Develops &amp; Submits Project </a:t>
            </a:r>
            <a:endParaRPr lang="en-US"/>
          </a:p>
          <a:p>
            <a:pPr algn="ctr"/>
            <a:r>
              <a:rPr lang="en-US" sz="1400" b="1">
                <a:ea typeface="Calibri"/>
                <a:cs typeface="Calibri"/>
              </a:rPr>
              <a:t>Scope of Work</a:t>
            </a:r>
            <a:endParaRPr lang="en-US"/>
          </a:p>
        </p:txBody>
      </p:sp>
      <p:sp>
        <p:nvSpPr>
          <p:cNvPr id="27" name="Rectangle: Rounded Corners 26">
            <a:extLst>
              <a:ext uri="{FF2B5EF4-FFF2-40B4-BE49-F238E27FC236}">
                <a16:creationId xmlns:a16="http://schemas.microsoft.com/office/drawing/2014/main" id="{6CAAFC54-789B-A63B-9A47-A77F25CA78F7}"/>
              </a:ext>
            </a:extLst>
          </p:cNvPr>
          <p:cNvSpPr/>
          <p:nvPr/>
        </p:nvSpPr>
        <p:spPr>
          <a:xfrm>
            <a:off x="9292492" y="3186724"/>
            <a:ext cx="1647089" cy="504093"/>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Program Issues Payment</a:t>
            </a:r>
            <a:endParaRPr lang="en-US" sz="1400" b="1"/>
          </a:p>
        </p:txBody>
      </p:sp>
      <p:sp>
        <p:nvSpPr>
          <p:cNvPr id="28" name="Rectangle: Rounded Corners 27">
            <a:extLst>
              <a:ext uri="{FF2B5EF4-FFF2-40B4-BE49-F238E27FC236}">
                <a16:creationId xmlns:a16="http://schemas.microsoft.com/office/drawing/2014/main" id="{0EE41A68-7CF5-EA2D-2A49-92FF5993272F}"/>
              </a:ext>
            </a:extLst>
          </p:cNvPr>
          <p:cNvSpPr/>
          <p:nvPr/>
        </p:nvSpPr>
        <p:spPr>
          <a:xfrm>
            <a:off x="9185032" y="5160110"/>
            <a:ext cx="1891320" cy="719014"/>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Installs Measure(s) &amp; Submits Completed Project Data</a:t>
            </a:r>
            <a:endParaRPr lang="en-US"/>
          </a:p>
        </p:txBody>
      </p:sp>
      <p:sp>
        <p:nvSpPr>
          <p:cNvPr id="29" name="Rectangle: Rounded Corners 28">
            <a:extLst>
              <a:ext uri="{FF2B5EF4-FFF2-40B4-BE49-F238E27FC236}">
                <a16:creationId xmlns:a16="http://schemas.microsoft.com/office/drawing/2014/main" id="{E21D9124-2BFD-7A1E-4380-34F7DC139E0E}"/>
              </a:ext>
            </a:extLst>
          </p:cNvPr>
          <p:cNvSpPr/>
          <p:nvPr/>
        </p:nvSpPr>
        <p:spPr>
          <a:xfrm>
            <a:off x="588106" y="5228492"/>
            <a:ext cx="1705707" cy="543171"/>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Installs DI Measures</a:t>
            </a:r>
            <a:endParaRPr lang="en-US" sz="1400">
              <a:ea typeface="Calibri"/>
              <a:cs typeface="Calibri"/>
            </a:endParaRPr>
          </a:p>
        </p:txBody>
      </p:sp>
      <p:sp>
        <p:nvSpPr>
          <p:cNvPr id="31" name="Arrow: Right 30">
            <a:extLst>
              <a:ext uri="{FF2B5EF4-FFF2-40B4-BE49-F238E27FC236}">
                <a16:creationId xmlns:a16="http://schemas.microsoft.com/office/drawing/2014/main" id="{89662233-C1FA-AF09-8F1F-802E5672BD86}"/>
              </a:ext>
            </a:extLst>
          </p:cNvPr>
          <p:cNvSpPr/>
          <p:nvPr/>
        </p:nvSpPr>
        <p:spPr>
          <a:xfrm>
            <a:off x="2343872" y="4358991"/>
            <a:ext cx="489946" cy="240402"/>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5415C4EA-98AA-42BC-E954-4DD5C530F4FF}"/>
              </a:ext>
            </a:extLst>
          </p:cNvPr>
          <p:cNvSpPr/>
          <p:nvPr/>
        </p:nvSpPr>
        <p:spPr>
          <a:xfrm>
            <a:off x="6769333" y="5404299"/>
            <a:ext cx="431330" cy="230633"/>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2D1E43DE-77DB-CF1E-4F7C-6CA07E143582}"/>
              </a:ext>
            </a:extLst>
          </p:cNvPr>
          <p:cNvSpPr/>
          <p:nvPr/>
        </p:nvSpPr>
        <p:spPr>
          <a:xfrm rot="16200000">
            <a:off x="9958984" y="4862106"/>
            <a:ext cx="304331" cy="259940"/>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B64292D6-EAE4-2C91-B999-CEF8D38F3A0A}"/>
              </a:ext>
            </a:extLst>
          </p:cNvPr>
          <p:cNvSpPr/>
          <p:nvPr/>
        </p:nvSpPr>
        <p:spPr>
          <a:xfrm>
            <a:off x="4864335" y="5404299"/>
            <a:ext cx="411793" cy="240402"/>
          </a:xfrm>
          <a:prstGeom prst="rightArrow">
            <a:avLst/>
          </a:prstGeom>
          <a:solidFill>
            <a:schemeClr val="bg1">
              <a:lumMod val="50000"/>
            </a:schemeClr>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466163A3-1612-2584-E917-63D95CE2B8DF}"/>
              </a:ext>
            </a:extLst>
          </p:cNvPr>
          <p:cNvSpPr/>
          <p:nvPr/>
        </p:nvSpPr>
        <p:spPr>
          <a:xfrm rot="5400000">
            <a:off x="1264372" y="3836337"/>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113A5D64-1A57-D8C6-65C5-7DBB7281D00C}"/>
              </a:ext>
            </a:extLst>
          </p:cNvPr>
          <p:cNvSpPr/>
          <p:nvPr/>
        </p:nvSpPr>
        <p:spPr>
          <a:xfrm rot="5400000">
            <a:off x="3706679" y="4910952"/>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8DB28922-6F7C-3258-69C8-347B9EAAC8DD}"/>
              </a:ext>
            </a:extLst>
          </p:cNvPr>
          <p:cNvSpPr/>
          <p:nvPr/>
        </p:nvSpPr>
        <p:spPr>
          <a:xfrm rot="5400000">
            <a:off x="1283909" y="4910952"/>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685E4211-02D2-67D0-16D3-5A3B666D357C}"/>
              </a:ext>
            </a:extLst>
          </p:cNvPr>
          <p:cNvSpPr/>
          <p:nvPr/>
        </p:nvSpPr>
        <p:spPr>
          <a:xfrm>
            <a:off x="1703986" y="2107184"/>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0E35941-02FC-F291-2D04-7274C928E82F}"/>
              </a:ext>
            </a:extLst>
          </p:cNvPr>
          <p:cNvSpPr/>
          <p:nvPr/>
        </p:nvSpPr>
        <p:spPr>
          <a:xfrm rot="16200000">
            <a:off x="9939448" y="3777722"/>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723A5A0-A040-A7F9-49D2-E0AFF702B9E0}"/>
              </a:ext>
            </a:extLst>
          </p:cNvPr>
          <p:cNvSpPr/>
          <p:nvPr/>
        </p:nvSpPr>
        <p:spPr>
          <a:xfrm rot="9660000">
            <a:off x="1515989" y="2724581"/>
            <a:ext cx="1281253" cy="191558"/>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FD3E3AE-29CB-EB11-D5C2-296ACC3538F2}"/>
              </a:ext>
            </a:extLst>
          </p:cNvPr>
          <p:cNvSpPr/>
          <p:nvPr/>
        </p:nvSpPr>
        <p:spPr>
          <a:xfrm>
            <a:off x="2024184" y="6351953"/>
            <a:ext cx="1695938" cy="230555"/>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ea typeface="Calibri"/>
                <a:cs typeface="Calibri"/>
              </a:rPr>
              <a:t>Resource Innovations</a:t>
            </a:r>
          </a:p>
        </p:txBody>
      </p:sp>
      <p:sp>
        <p:nvSpPr>
          <p:cNvPr id="7" name="Rectangle: Rounded Corners 6">
            <a:extLst>
              <a:ext uri="{FF2B5EF4-FFF2-40B4-BE49-F238E27FC236}">
                <a16:creationId xmlns:a16="http://schemas.microsoft.com/office/drawing/2014/main" id="{E0D0FA7A-C774-0097-66AD-27B31AB40858}"/>
              </a:ext>
            </a:extLst>
          </p:cNvPr>
          <p:cNvSpPr/>
          <p:nvPr/>
        </p:nvSpPr>
        <p:spPr>
          <a:xfrm>
            <a:off x="3811953" y="6351953"/>
            <a:ext cx="1989014" cy="240324"/>
          </a:xfrm>
          <a:prstGeom prst="roundRect">
            <a:avLst/>
          </a:prstGeom>
          <a:solidFill>
            <a:srgbClr val="00206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a:ea typeface="Calibri"/>
                <a:cs typeface="Calibri"/>
              </a:rPr>
              <a:t>HELP Home Energy Assessor</a:t>
            </a:r>
            <a:endParaRPr lang="en-US"/>
          </a:p>
        </p:txBody>
      </p:sp>
      <p:sp>
        <p:nvSpPr>
          <p:cNvPr id="8" name="Rectangle: Rounded Corners 7">
            <a:extLst>
              <a:ext uri="{FF2B5EF4-FFF2-40B4-BE49-F238E27FC236}">
                <a16:creationId xmlns:a16="http://schemas.microsoft.com/office/drawing/2014/main" id="{A3C01A48-02B1-534D-3CC5-9B531157F7B1}"/>
              </a:ext>
            </a:extLst>
          </p:cNvPr>
          <p:cNvSpPr/>
          <p:nvPr/>
        </p:nvSpPr>
        <p:spPr>
          <a:xfrm>
            <a:off x="5883031" y="6351952"/>
            <a:ext cx="2087520" cy="230555"/>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a:ea typeface="Calibri"/>
                <a:cs typeface="Calibri"/>
              </a:rPr>
              <a:t>Weatherization Contractor</a:t>
            </a:r>
          </a:p>
        </p:txBody>
      </p:sp>
      <p:sp>
        <p:nvSpPr>
          <p:cNvPr id="9" name="Rectangle: Rounded Corners 8">
            <a:extLst>
              <a:ext uri="{FF2B5EF4-FFF2-40B4-BE49-F238E27FC236}">
                <a16:creationId xmlns:a16="http://schemas.microsoft.com/office/drawing/2014/main" id="{55AF19D9-514C-0595-F1DD-669953969DD4}"/>
              </a:ext>
            </a:extLst>
          </p:cNvPr>
          <p:cNvSpPr/>
          <p:nvPr/>
        </p:nvSpPr>
        <p:spPr>
          <a:xfrm>
            <a:off x="7201875" y="5160106"/>
            <a:ext cx="1520092" cy="719014"/>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Reviews &amp; Approves Project for Installation</a:t>
            </a:r>
            <a:endParaRPr lang="en-US"/>
          </a:p>
        </p:txBody>
      </p:sp>
      <p:sp>
        <p:nvSpPr>
          <p:cNvPr id="10" name="Arrow: Right 9">
            <a:extLst>
              <a:ext uri="{FF2B5EF4-FFF2-40B4-BE49-F238E27FC236}">
                <a16:creationId xmlns:a16="http://schemas.microsoft.com/office/drawing/2014/main" id="{CBC505E3-2A7A-FD9E-D973-63482129A199}"/>
              </a:ext>
            </a:extLst>
          </p:cNvPr>
          <p:cNvSpPr/>
          <p:nvPr/>
        </p:nvSpPr>
        <p:spPr>
          <a:xfrm>
            <a:off x="8772027" y="5384760"/>
            <a:ext cx="411793" cy="240402"/>
          </a:xfrm>
          <a:prstGeom prst="rightArrow">
            <a:avLst/>
          </a:prstGeom>
          <a:solidFill>
            <a:schemeClr val="bg1">
              <a:lumMod val="50000"/>
            </a:schemeClr>
          </a:solidFill>
          <a:ln>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A677BBE-D67A-1326-F23A-0C6FADFF386E}"/>
              </a:ext>
            </a:extLst>
          </p:cNvPr>
          <p:cNvSpPr/>
          <p:nvPr/>
        </p:nvSpPr>
        <p:spPr>
          <a:xfrm>
            <a:off x="9321797" y="2102339"/>
            <a:ext cx="1608015" cy="650631"/>
          </a:xfrm>
          <a:prstGeom prst="round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a:ea typeface="Calibri"/>
                <a:cs typeface="Calibri"/>
              </a:rPr>
              <a:t>Inspection of Completed Project</a:t>
            </a:r>
            <a:endParaRPr lang="en-US"/>
          </a:p>
        </p:txBody>
      </p:sp>
      <p:sp>
        <p:nvSpPr>
          <p:cNvPr id="12" name="Arrow: Right 11">
            <a:extLst>
              <a:ext uri="{FF2B5EF4-FFF2-40B4-BE49-F238E27FC236}">
                <a16:creationId xmlns:a16="http://schemas.microsoft.com/office/drawing/2014/main" id="{82DB597F-C67B-864E-7F0F-B163C68DA266}"/>
              </a:ext>
            </a:extLst>
          </p:cNvPr>
          <p:cNvSpPr/>
          <p:nvPr/>
        </p:nvSpPr>
        <p:spPr>
          <a:xfrm rot="16200000">
            <a:off x="9968755" y="2839875"/>
            <a:ext cx="314101" cy="250171"/>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812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FF3F0-02DD-CE97-25AD-31A73EDEC33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BB122DB-CF93-B257-9A97-BBEF22603169}"/>
              </a:ext>
            </a:extLst>
          </p:cNvPr>
          <p:cNvSpPr txBox="1">
            <a:spLocks noGrp="1"/>
          </p:cNvSpPr>
          <p:nvPr>
            <p:ph type="title"/>
          </p:nvPr>
        </p:nvSpPr>
        <p:spPr bwMode="auto">
          <a:xfrm>
            <a:off x="1900518" y="274638"/>
            <a:ext cx="9466729" cy="1217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normAutofit/>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pPr>
              <a:spcAft>
                <a:spcPts val="600"/>
              </a:spcAft>
            </a:pPr>
            <a:r>
              <a:rPr lang="en-US" sz="2400" b="1" kern="1200">
                <a:solidFill>
                  <a:schemeClr val="tx1"/>
                </a:solidFill>
                <a:latin typeface="Arial" panose="020B0604020202020204" pitchFamily="34" charset="0"/>
                <a:cs typeface="Arial" panose="020B0604020202020204" pitchFamily="34" charset="0"/>
              </a:rPr>
              <a:t>RETROFIT</a:t>
            </a:r>
            <a:r>
              <a:rPr lang="en-US" sz="2400">
                <a:solidFill>
                  <a:schemeClr val="tx1"/>
                </a:solidFill>
                <a:latin typeface="Arial" panose="020B0604020202020204" pitchFamily="34" charset="0"/>
                <a:cs typeface="Arial" panose="020B0604020202020204" pitchFamily="34" charset="0"/>
              </a:rPr>
              <a:t> MEASURE INCENTIVES</a:t>
            </a:r>
            <a:endParaRPr lang="en-US" sz="2400" b="1" kern="1200">
              <a:solidFill>
                <a:schemeClr val="tx1"/>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35B10BCB-FB79-2F31-471F-4B7764A74BDC}"/>
              </a:ext>
            </a:extLst>
          </p:cNvPr>
          <p:cNvGraphicFramePr>
            <a:graphicFrameLocks noGrp="1"/>
          </p:cNvGraphicFramePr>
          <p:nvPr>
            <p:extLst>
              <p:ext uri="{D42A27DB-BD31-4B8C-83A1-F6EECF244321}">
                <p14:modId xmlns:p14="http://schemas.microsoft.com/office/powerpoint/2010/main" val="2368887607"/>
              </p:ext>
            </p:extLst>
          </p:nvPr>
        </p:nvGraphicFramePr>
        <p:xfrm>
          <a:off x="294131" y="1685924"/>
          <a:ext cx="11622787" cy="3033715"/>
        </p:xfrm>
        <a:graphic>
          <a:graphicData uri="http://schemas.openxmlformats.org/drawingml/2006/table">
            <a:tbl>
              <a:tblPr firstRow="1" bandRow="1">
                <a:tableStyleId>{5C22544A-7EE6-4342-B048-85BDC9FD1C3A}</a:tableStyleId>
              </a:tblPr>
              <a:tblGrid>
                <a:gridCol w="3677794">
                  <a:extLst>
                    <a:ext uri="{9D8B030D-6E8A-4147-A177-3AD203B41FA5}">
                      <a16:colId xmlns:a16="http://schemas.microsoft.com/office/drawing/2014/main" val="782720245"/>
                    </a:ext>
                  </a:extLst>
                </a:gridCol>
                <a:gridCol w="1343025">
                  <a:extLst>
                    <a:ext uri="{9D8B030D-6E8A-4147-A177-3AD203B41FA5}">
                      <a16:colId xmlns:a16="http://schemas.microsoft.com/office/drawing/2014/main" val="219392275"/>
                    </a:ext>
                  </a:extLst>
                </a:gridCol>
                <a:gridCol w="1485900">
                  <a:extLst>
                    <a:ext uri="{9D8B030D-6E8A-4147-A177-3AD203B41FA5}">
                      <a16:colId xmlns:a16="http://schemas.microsoft.com/office/drawing/2014/main" val="3754957136"/>
                    </a:ext>
                  </a:extLst>
                </a:gridCol>
                <a:gridCol w="1487423">
                  <a:extLst>
                    <a:ext uri="{9D8B030D-6E8A-4147-A177-3AD203B41FA5}">
                      <a16:colId xmlns:a16="http://schemas.microsoft.com/office/drawing/2014/main" val="3396382148"/>
                    </a:ext>
                  </a:extLst>
                </a:gridCol>
                <a:gridCol w="1866900">
                  <a:extLst>
                    <a:ext uri="{9D8B030D-6E8A-4147-A177-3AD203B41FA5}">
                      <a16:colId xmlns:a16="http://schemas.microsoft.com/office/drawing/2014/main" val="2754441627"/>
                    </a:ext>
                  </a:extLst>
                </a:gridCol>
                <a:gridCol w="1761745">
                  <a:extLst>
                    <a:ext uri="{9D8B030D-6E8A-4147-A177-3AD203B41FA5}">
                      <a16:colId xmlns:a16="http://schemas.microsoft.com/office/drawing/2014/main" val="316555728"/>
                    </a:ext>
                  </a:extLst>
                </a:gridCol>
              </a:tblGrid>
              <a:tr h="758428">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Retrofit Measure Name</a:t>
                      </a:r>
                      <a:endParaRPr lang="en-US" sz="1300" b="1" i="0" u="none" strike="noStrike">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sz="1300" b="1" i="0" u="none" strike="noStrike">
                          <a:solidFill>
                            <a:schemeClr val="bg1"/>
                          </a:solidFill>
                          <a:effectLst/>
                          <a:latin typeface="Arial" panose="020B0604020202020204" pitchFamily="34" charset="0"/>
                          <a:cs typeface="Arial" panose="020B0604020202020204" pitchFamily="34" charset="0"/>
                        </a:rPr>
                        <a:t>Unit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Measure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Labor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Cost</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CAP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(100% of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fontAlgn="ctr"/>
                      <a:r>
                        <a:rPr lang="en-US" sz="1300" b="1" u="none" strike="noStrike">
                          <a:solidFill>
                            <a:schemeClr val="bg1"/>
                          </a:solidFill>
                          <a:effectLst/>
                          <a:latin typeface="Arial" panose="020B0604020202020204" pitchFamily="34" charset="0"/>
                          <a:cs typeface="Arial" panose="020B0604020202020204" pitchFamily="34" charset="0"/>
                        </a:rPr>
                        <a:t>SLP Incentive per </a:t>
                      </a:r>
                    </a:p>
                    <a:p>
                      <a:pPr algn="ctr" fontAlgn="ctr"/>
                      <a:r>
                        <a:rPr lang="en-US" sz="1300" b="1" u="none" strike="noStrike">
                          <a:solidFill>
                            <a:schemeClr val="bg1"/>
                          </a:solidFill>
                          <a:effectLst/>
                          <a:latin typeface="Arial" panose="020B0604020202020204" pitchFamily="34" charset="0"/>
                          <a:cs typeface="Arial" panose="020B0604020202020204" pitchFamily="34" charset="0"/>
                        </a:rPr>
                        <a:t>Unit (65% of Cost)</a:t>
                      </a:r>
                      <a:endParaRPr lang="en-US" sz="1300" b="1" i="0" u="none" strike="noStrike" baseline="30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extLst>
                  <a:ext uri="{0D108BD9-81ED-4DB2-BD59-A6C34878D82A}">
                    <a16:rowId xmlns:a16="http://schemas.microsoft.com/office/drawing/2014/main" val="3481934787"/>
                  </a:ext>
                </a:extLst>
              </a:tr>
              <a:tr h="325041">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Home that has air sealing performed</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∆100 CFM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$300.00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$300.00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$195.00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2280530"/>
                  </a:ext>
                </a:extLst>
              </a:tr>
              <a:tr h="325041">
                <a:tc>
                  <a:txBody>
                    <a:bodyPr/>
                    <a:lstStyle/>
                    <a:p>
                      <a:pPr marL="91440" algn="l" fontAlgn="ctr"/>
                      <a:r>
                        <a:rPr lang="en-US" sz="1200" u="none" strike="noStrike">
                          <a:solidFill>
                            <a:schemeClr val="tx1"/>
                          </a:solidFill>
                          <a:effectLst/>
                          <a:latin typeface="Arial"/>
                          <a:cs typeface="Arial"/>
                        </a:rPr>
                        <a:t>Sealed duct in </a:t>
                      </a:r>
                      <a:r>
                        <a:rPr lang="en-US" sz="1200" b="1" u="none" strike="noStrike">
                          <a:solidFill>
                            <a:schemeClr val="tx1"/>
                          </a:solidFill>
                          <a:effectLst/>
                          <a:latin typeface="Arial"/>
                          <a:cs typeface="Arial"/>
                        </a:rPr>
                        <a:t>unconditioned spaces</a:t>
                      </a:r>
                      <a:r>
                        <a:rPr lang="en-US" sz="1200" u="none" strike="noStrike">
                          <a:solidFill>
                            <a:schemeClr val="tx1"/>
                          </a:solidFill>
                          <a:effectLst/>
                          <a:latin typeface="Arial"/>
                          <a:cs typeface="Arial"/>
                        </a:rPr>
                        <a:t>*</a:t>
                      </a:r>
                      <a:endParaRPr lang="en-US" sz="1200" b="0" i="0" u="none" strike="noStrike">
                        <a:solidFill>
                          <a:schemeClr val="tx1"/>
                        </a:solidFill>
                        <a:effectLst/>
                        <a:latin typeface="Arial"/>
                        <a:cs typeface="Arial"/>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∆25 CFM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$130.00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3990590"/>
                  </a:ext>
                </a:extLst>
              </a:tr>
              <a:tr h="325041">
                <a:tc>
                  <a:txBody>
                    <a:bodyPr/>
                    <a:lstStyle/>
                    <a:p>
                      <a:pPr marL="91440" algn="l" fontAlgn="ctr"/>
                      <a:r>
                        <a:rPr lang="en-US" sz="1200" u="none" strike="noStrike">
                          <a:solidFill>
                            <a:schemeClr val="tx1"/>
                          </a:solidFill>
                          <a:effectLst/>
                          <a:latin typeface="Arial" panose="020B0604020202020204" pitchFamily="34" charset="0"/>
                          <a:cs typeface="Arial" panose="020B0604020202020204" pitchFamily="34" charset="0"/>
                        </a:rPr>
                        <a:t>Attic insulation</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91440" algn="ctr" fontAlgn="ctr"/>
                      <a:r>
                        <a:rPr lang="en-US" sz="1200" b="0" i="0" u="none" strike="noStrike">
                          <a:solidFill>
                            <a:schemeClr val="tx1"/>
                          </a:solidFill>
                          <a:effectLst/>
                          <a:latin typeface="Arial" panose="020B0604020202020204" pitchFamily="34" charset="0"/>
                          <a:cs typeface="Arial" panose="020B0604020202020204" pitchFamily="34" charset="0"/>
                        </a:rPr>
                        <a:t>100 SQ 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$130.00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54778750"/>
                  </a:ext>
                </a:extLst>
              </a:tr>
              <a:tr h="325041">
                <a:tc>
                  <a:txBody>
                    <a:bodyPr/>
                    <a:lstStyle/>
                    <a:p>
                      <a:pPr marL="91440" algn="l" fontAlgn="ctr"/>
                      <a:r>
                        <a:rPr lang="en-US" sz="1200" u="none" strike="noStrike">
                          <a:solidFill>
                            <a:schemeClr val="tx1"/>
                          </a:solidFill>
                          <a:effectLst/>
                          <a:latin typeface="Arial"/>
                          <a:cs typeface="Arial"/>
                        </a:rPr>
                        <a:t>Floor insulation**</a:t>
                      </a:r>
                      <a:endParaRPr lang="en-US" sz="1200" b="0" i="0" u="none" strike="noStrike">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 SQ 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$400.00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$400.00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$260.00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4737173"/>
                  </a:ext>
                </a:extLst>
              </a:tr>
              <a:tr h="325041">
                <a:tc>
                  <a:txBody>
                    <a:bodyPr/>
                    <a:lstStyle/>
                    <a:p>
                      <a:pPr marL="91440" algn="l" fontAlgn="ctr"/>
                      <a:r>
                        <a:rPr lang="en-US" sz="1200" b="0" i="0" u="none" strike="noStrike">
                          <a:solidFill>
                            <a:schemeClr val="tx1"/>
                          </a:solidFill>
                          <a:effectLst/>
                          <a:latin typeface="Arial" panose="020B0604020202020204" pitchFamily="34" charset="0"/>
                          <a:cs typeface="Arial" panose="020B0604020202020204" pitchFamily="34" charset="0"/>
                        </a:rPr>
                        <a:t>Wall insulation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 SQ 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$300.00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$300.00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$195.00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839369901"/>
                  </a:ext>
                </a:extLst>
              </a:tr>
              <a:tr h="325041">
                <a:tc>
                  <a:txBody>
                    <a:bodyPr/>
                    <a:lstStyle/>
                    <a:p>
                      <a:pPr marL="91440" algn="l" fontAlgn="ctr"/>
                      <a:r>
                        <a:rPr lang="en-US" sz="1200" b="0" i="0" u="none" strike="noStrike">
                          <a:solidFill>
                            <a:schemeClr val="tx1"/>
                          </a:solidFill>
                          <a:effectLst/>
                          <a:latin typeface="Arial" panose="020B0604020202020204" pitchFamily="34" charset="0"/>
                          <a:cs typeface="Arial" panose="020B0604020202020204" pitchFamily="34" charset="0"/>
                        </a:rPr>
                        <a:t>Basement / sidewall insulation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 SQ 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$200.00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$200.00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$130.00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3086134"/>
                  </a:ext>
                </a:extLst>
              </a:tr>
              <a:tr h="325041">
                <a:tc>
                  <a:txBody>
                    <a:bodyPr/>
                    <a:lstStyle/>
                    <a:p>
                      <a:pPr marL="91440" algn="l" fontAlgn="ctr"/>
                      <a:r>
                        <a:rPr lang="en-US" sz="1200" b="0" i="0" u="none" strike="noStrike">
                          <a:solidFill>
                            <a:schemeClr val="tx1"/>
                          </a:solidFill>
                          <a:effectLst/>
                          <a:latin typeface="Arial" panose="020B0604020202020204" pitchFamily="34" charset="0"/>
                          <a:cs typeface="Arial" panose="020B0604020202020204" pitchFamily="34" charset="0"/>
                        </a:rPr>
                        <a:t>Rim joist insulation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91440" marR="0" lvl="0" indent="0" algn="ctr" defTabSz="342900" rtl="0" eaLnBrk="1" fontAlgn="ctr"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100 SQ FT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gridSpan="2">
                  <a:txBody>
                    <a:bodyPr/>
                    <a:lstStyle/>
                    <a:p>
                      <a:pPr algn="ctr" fontAlgn="ctr"/>
                      <a:r>
                        <a:rPr lang="en-US" sz="1200" b="0" i="0" u="none" strike="noStrike">
                          <a:solidFill>
                            <a:srgbClr val="000000"/>
                          </a:solidFill>
                          <a:effectLst/>
                          <a:latin typeface="Arial" panose="020B0604020202020204" pitchFamily="34" charset="0"/>
                          <a:cs typeface="Arial" panose="020B0604020202020204" pitchFamily="34" charset="0"/>
                        </a:rPr>
                        <a:t>$450.00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endParaRPr lang="en-US"/>
                    </a:p>
                  </a:txBody>
                  <a:tcPr/>
                </a:tc>
                <a:tc>
                  <a:txBody>
                    <a:bodyPr/>
                    <a:lstStyle/>
                    <a:p>
                      <a:pPr marL="0" marR="0" algn="ctr"/>
                      <a:r>
                        <a:rPr lang="en-US" sz="1200" spc="-10">
                          <a:solidFill>
                            <a:schemeClr val="tx1"/>
                          </a:solidFill>
                          <a:effectLst/>
                          <a:latin typeface="Arial" panose="020B0604020202020204" pitchFamily="34" charset="0"/>
                          <a:ea typeface="Tahoma" panose="020B0604030504040204" pitchFamily="34" charset="0"/>
                          <a:cs typeface="Arial" panose="020B0604020202020204" pitchFamily="34" charset="0"/>
                        </a:rPr>
                        <a:t>$450.00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marL="0" marR="0" algn="ctr"/>
                      <a:r>
                        <a:rPr lang="en-US" sz="1200" spc="-25">
                          <a:solidFill>
                            <a:schemeClr val="tx1"/>
                          </a:solidFill>
                          <a:effectLst/>
                          <a:latin typeface="Arial" panose="020B0604020202020204" pitchFamily="34" charset="0"/>
                          <a:ea typeface="Tahoma" panose="020B0604030504040204" pitchFamily="34" charset="0"/>
                          <a:cs typeface="Arial" panose="020B0604020202020204" pitchFamily="34" charset="0"/>
                        </a:rPr>
                        <a:t>$292.50</a:t>
                      </a:r>
                      <a:endParaRPr lang="en-US" sz="120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694860813"/>
                  </a:ext>
                </a:extLst>
              </a:tr>
            </a:tbl>
          </a:graphicData>
        </a:graphic>
      </p:graphicFrame>
      <p:sp>
        <p:nvSpPr>
          <p:cNvPr id="2" name="Content Placeholder 8">
            <a:extLst>
              <a:ext uri="{FF2B5EF4-FFF2-40B4-BE49-F238E27FC236}">
                <a16:creationId xmlns:a16="http://schemas.microsoft.com/office/drawing/2014/main" id="{6E2FAC89-0666-3604-2298-12545DCAC8A6}"/>
              </a:ext>
            </a:extLst>
          </p:cNvPr>
          <p:cNvSpPr txBox="1">
            <a:spLocks/>
          </p:cNvSpPr>
          <p:nvPr/>
        </p:nvSpPr>
        <p:spPr bwMode="auto">
          <a:xfrm>
            <a:off x="294131" y="4794054"/>
            <a:ext cx="11768324" cy="23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panose="020B0604020202020204" pitchFamily="34" charset="0"/>
              <a:buChar char="•"/>
              <a:defRPr sz="1800" kern="1200">
                <a:solidFill>
                  <a:srgbClr val="000000"/>
                </a:solidFill>
                <a:latin typeface="+mn-lt"/>
                <a:ea typeface="+mn-ea"/>
                <a:cs typeface="+mn-cs"/>
              </a:defRPr>
            </a:lvl1pPr>
            <a:lvl2pPr marL="557213" indent="-214313" algn="l" defTabSz="342900" rtl="0" eaLnBrk="0" fontAlgn="base" hangingPunct="0">
              <a:spcBef>
                <a:spcPct val="20000"/>
              </a:spcBef>
              <a:spcAft>
                <a:spcPct val="0"/>
              </a:spcAft>
              <a:buFont typeface="Arial" panose="020B0604020202020204" pitchFamily="34" charset="0"/>
              <a:buChar char="–"/>
              <a:defRPr sz="1500" kern="1200">
                <a:solidFill>
                  <a:srgbClr val="000000"/>
                </a:solidFill>
                <a:latin typeface="+mn-lt"/>
                <a:ea typeface="+mn-ea"/>
                <a:cs typeface="+mn-cs"/>
              </a:defRPr>
            </a:lvl2pPr>
            <a:lvl3pPr marL="857250" indent="-171450" algn="l" defTabSz="342900" rtl="0" eaLnBrk="0" fontAlgn="base" hangingPunct="0">
              <a:spcBef>
                <a:spcPct val="20000"/>
              </a:spcBef>
              <a:spcAft>
                <a:spcPct val="0"/>
              </a:spcAft>
              <a:buFont typeface="Arial" panose="020B0604020202020204" pitchFamily="34" charset="0"/>
              <a:buChar char="•"/>
              <a:defRPr sz="1350" kern="1200">
                <a:solidFill>
                  <a:srgbClr val="000000"/>
                </a:solidFill>
                <a:latin typeface="+mn-lt"/>
                <a:ea typeface="+mn-ea"/>
                <a:cs typeface="+mn-cs"/>
              </a:defRPr>
            </a:lvl3pPr>
            <a:lvl4pPr marL="1200150" indent="-171450" algn="l" defTabSz="342900" rtl="0" eaLnBrk="0" fontAlgn="base" hangingPunct="0">
              <a:spcBef>
                <a:spcPct val="20000"/>
              </a:spcBef>
              <a:spcAft>
                <a:spcPct val="0"/>
              </a:spcAft>
              <a:buFont typeface="Arial" panose="020B0604020202020204" pitchFamily="34" charset="0"/>
              <a:buChar char="–"/>
              <a:defRPr sz="1200" kern="1200">
                <a:solidFill>
                  <a:srgbClr val="000000"/>
                </a:solidFill>
                <a:latin typeface="+mn-lt"/>
                <a:ea typeface="+mn-ea"/>
                <a:cs typeface="+mn-cs"/>
              </a:defRPr>
            </a:lvl4pPr>
            <a:lvl5pPr marL="1543050" indent="-171450" algn="l" defTabSz="342900" rtl="0" eaLnBrk="0" fontAlgn="base" hangingPunct="0">
              <a:spcBef>
                <a:spcPct val="20000"/>
              </a:spcBef>
              <a:spcAft>
                <a:spcPct val="0"/>
              </a:spcAft>
              <a:buFont typeface="Arial" panose="020B0604020202020204" pitchFamily="34" charset="0"/>
              <a:buChar char="»"/>
              <a:defRPr sz="12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0" indent="0">
              <a:buNone/>
            </a:pPr>
            <a:r>
              <a:rPr lang="en-US" sz="1200" i="1" spc="-10">
                <a:solidFill>
                  <a:schemeClr val="tx1"/>
                </a:solidFill>
                <a:effectLst/>
                <a:latin typeface="Arial" panose="020B0604020202020204" pitchFamily="34" charset="0"/>
                <a:ea typeface="Tahoma" panose="020B0604030504040204" pitchFamily="34" charset="0"/>
                <a:cs typeface="Arial" panose="020B0604020202020204" pitchFamily="34" charset="0"/>
              </a:rPr>
              <a:t>*</a:t>
            </a:r>
            <a:r>
              <a:rPr lang="en-US" sz="1200" i="1" spc="-10">
                <a:solidFill>
                  <a:schemeClr val="tx1"/>
                </a:solidFill>
                <a:latin typeface="Arial" panose="020B0604020202020204" pitchFamily="34" charset="0"/>
                <a:ea typeface="Tahoma" panose="020B0604030504040204" pitchFamily="34" charset="0"/>
                <a:cs typeface="Arial" panose="020B0604020202020204" pitchFamily="34" charset="0"/>
              </a:rPr>
              <a:t>Duct Sealing will receive an $800 minimum incentive for projects reducing less than 100 CFM</a:t>
            </a:r>
            <a:endParaRPr lang="en-US" sz="1200" i="1">
              <a:solidFill>
                <a:schemeClr val="tx1"/>
              </a:solidFill>
              <a:effectLst/>
              <a:latin typeface="Arial" panose="020B0604020202020204" pitchFamily="34" charset="0"/>
              <a:ea typeface="Tahoma" panose="020B0604030504040204" pitchFamily="34" charset="0"/>
              <a:cs typeface="Arial" panose="020B0604020202020204" pitchFamily="34" charset="0"/>
            </a:endParaRPr>
          </a:p>
          <a:p>
            <a:pPr marL="0" indent="0">
              <a:buNone/>
            </a:pPr>
            <a:r>
              <a:rPr lang="en-US" sz="1200" i="1" spc="-10">
                <a:solidFill>
                  <a:schemeClr val="tx1"/>
                </a:solidFill>
                <a:latin typeface="Arial"/>
                <a:ea typeface="Tahoma"/>
                <a:cs typeface="Arial"/>
              </a:rPr>
              <a:t>** Does not include mobile home belly insulation</a:t>
            </a:r>
            <a:endParaRPr lang="en-US" sz="1200" i="1" spc="-10">
              <a:solidFill>
                <a:schemeClr val="tx1"/>
              </a:solidFill>
              <a:latin typeface="Arial" panose="020B0604020202020204" pitchFamily="34" charset="0"/>
              <a:ea typeface="Tahoma"/>
              <a:cs typeface="Arial" panose="020B0604020202020204" pitchFamily="34" charset="0"/>
            </a:endParaRPr>
          </a:p>
          <a:p>
            <a:pPr marL="0" indent="0">
              <a:buFont typeface="Arial" panose="020B0604020202020204" pitchFamily="34" charset="0"/>
              <a:buNone/>
            </a:pPr>
            <a:endParaRPr lang="en-US" sz="1200" i="1">
              <a:solidFill>
                <a:schemeClr val="tx1"/>
              </a:solidFill>
              <a:latin typeface="Arial" panose="020B0604020202020204" pitchFamily="34" charset="0"/>
              <a:cs typeface="Arial" panose="020B0604020202020204" pitchFamily="34" charset="0"/>
            </a:endParaRPr>
          </a:p>
          <a:p>
            <a:pPr marL="0" indent="0">
              <a:buNone/>
            </a:pPr>
            <a:endParaRPr lang="en-US" sz="1200" i="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459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10AD0-7615-3E97-BB17-61E6AAB39192}"/>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813479A-CA59-07BB-D439-48B7DE42915F}"/>
              </a:ext>
            </a:extLst>
          </p:cNvPr>
          <p:cNvGraphicFramePr>
            <a:graphicFrameLocks noGrp="1"/>
          </p:cNvGraphicFramePr>
          <p:nvPr>
            <p:extLst>
              <p:ext uri="{D42A27DB-BD31-4B8C-83A1-F6EECF244321}">
                <p14:modId xmlns:p14="http://schemas.microsoft.com/office/powerpoint/2010/main" val="3100819055"/>
              </p:ext>
            </p:extLst>
          </p:nvPr>
        </p:nvGraphicFramePr>
        <p:xfrm>
          <a:off x="619729" y="1782903"/>
          <a:ext cx="11068687" cy="4763823"/>
        </p:xfrm>
        <a:graphic>
          <a:graphicData uri="http://schemas.openxmlformats.org/drawingml/2006/table">
            <a:tbl>
              <a:tblPr firstRow="1" bandRow="1">
                <a:tableStyleId>{5C22544A-7EE6-4342-B048-85BDC9FD1C3A}</a:tableStyleId>
              </a:tblPr>
              <a:tblGrid>
                <a:gridCol w="2540914">
                  <a:extLst>
                    <a:ext uri="{9D8B030D-6E8A-4147-A177-3AD203B41FA5}">
                      <a16:colId xmlns:a16="http://schemas.microsoft.com/office/drawing/2014/main" val="3549996321"/>
                    </a:ext>
                  </a:extLst>
                </a:gridCol>
                <a:gridCol w="3998328">
                  <a:extLst>
                    <a:ext uri="{9D8B030D-6E8A-4147-A177-3AD203B41FA5}">
                      <a16:colId xmlns:a16="http://schemas.microsoft.com/office/drawing/2014/main" val="3269653310"/>
                    </a:ext>
                  </a:extLst>
                </a:gridCol>
                <a:gridCol w="4529445">
                  <a:extLst>
                    <a:ext uri="{9D8B030D-6E8A-4147-A177-3AD203B41FA5}">
                      <a16:colId xmlns:a16="http://schemas.microsoft.com/office/drawing/2014/main" val="3820618694"/>
                    </a:ext>
                  </a:extLst>
                </a:gridCol>
              </a:tblGrid>
              <a:tr h="511994">
                <a:tc>
                  <a:txBody>
                    <a:bodyPr/>
                    <a:lstStyle/>
                    <a:p>
                      <a:endParaRPr lang="en-US" sz="14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Air Sealing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447995">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a:t>Electric Space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ü"/>
                      </a:pPr>
                      <a:r>
                        <a:rPr lang="en-US" sz="1200" b="0" i="0" u="none" strike="noStrike" kern="1200" baseline="0">
                          <a:solidFill>
                            <a:schemeClr val="dk1"/>
                          </a:solidFill>
                          <a:latin typeface="+mn-lt"/>
                          <a:ea typeface="+mn-ea"/>
                          <a:cs typeface="+mn-cs"/>
                        </a:rPr>
                        <a:t>Electric Cooling System (Central AC, Room AC, or Heat Pumps)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5680821"/>
                  </a:ext>
                </a:extLst>
              </a:tr>
              <a:tr h="1832873">
                <a:tc>
                  <a:txBody>
                    <a:bodyPr/>
                    <a:lstStyle/>
                    <a:p>
                      <a:pPr marL="0" indent="0" algn="ctr">
                        <a:buFont typeface="Arial" panose="020B0604020202020204" pitchFamily="34" charset="0"/>
                        <a:buNone/>
                      </a:pPr>
                      <a:r>
                        <a:rPr lang="en-US" sz="12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Air sealing is only eligible when additional mechanical ventilation is not required for compliance with current ASHRAE Standard 62.2.</a:t>
                      </a:r>
                    </a:p>
                    <a:p>
                      <a:pPr marL="514350" lvl="1" indent="-171450">
                        <a:buFont typeface="Arial" panose="020B0604020202020204" pitchFamily="34" charset="0"/>
                        <a:buChar char="•"/>
                      </a:pPr>
                      <a:r>
                        <a:rPr lang="en-US" sz="1200"/>
                        <a:t>Mechanical ventilation costs are not covered by the program. If air sealing cannot be completed due to the need for additional mechanical ventilation to meet ASHRAE 62.2 requirements, the project will be considered a non-project.</a:t>
                      </a:r>
                      <a:endParaRPr lang="en-US" sz="1200" b="0" i="0" u="none" strike="noStrike" kern="1200" baseline="0">
                        <a:solidFill>
                          <a:schemeClr val="dk1"/>
                        </a:solidFill>
                        <a:latin typeface="+mn-lt"/>
                        <a:ea typeface="+mn-ea"/>
                        <a:cs typeface="+mn-cs"/>
                      </a:endParaRP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Air sealing will be completed by properly certified personnel (BPI or equivalent).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All accessible areas of the attic, floor, and exterior penetrations will be sealed.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Pre- and post-blower door tests will be performed on all air-sealed units.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In single family homes, air sealing should be performed in conjunction with the attic insulation measure if existing insulation is insufficient.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In multifamily homes, air sealing is recommended to be performed in conjunction with attic insulation measures if existing insulation is insufficient, where applicable (i.e., in the topmost floors of qualifying homes).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625608">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indent="0">
                        <a:buFont typeface="Arial" panose="020B0604020202020204" pitchFamily="34" charset="0"/>
                        <a:buNone/>
                      </a:pPr>
                      <a:r>
                        <a:rPr lang="en-US" sz="1200" b="0" i="0" u="none" strike="noStrike" kern="1200" baseline="0">
                          <a:solidFill>
                            <a:schemeClr val="dk1"/>
                          </a:solidFill>
                          <a:latin typeface="+mn-lt"/>
                          <a:ea typeface="+mn-ea"/>
                          <a:cs typeface="+mn-cs"/>
                        </a:rPr>
                        <a:t>Pre- and post-installation photographs of the unit number or front of home, and illustrating actions taken: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Air sealing around pipe penetrations, construction components</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Weather stripping around windows and doors</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Attic access cover</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Knee wall door insulation and air sealing</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Pre and post CFM blower door readings from pressure gauge</a:t>
                      </a:r>
                    </a:p>
                    <a:p>
                      <a:r>
                        <a:rPr lang="en-US" sz="1200" b="0" i="0" u="none" strike="noStrike" kern="1200" baseline="0">
                          <a:solidFill>
                            <a:schemeClr val="dk1"/>
                          </a:solidFill>
                          <a:latin typeface="+mn-lt"/>
                          <a:ea typeface="+mn-ea"/>
                          <a:cs typeface="+mn-cs"/>
                        </a:rPr>
                        <a:t>Complete ASHRAE Calculator such as Red Calc ASHRAE 62.2-2016 Ventilation calculator and submit screenshot with submission.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510932817"/>
                  </a:ext>
                </a:extLst>
              </a:tr>
              <a:tr h="511994">
                <a:tc>
                  <a:txBody>
                    <a:bodyPr/>
                    <a:lstStyle/>
                    <a:p>
                      <a:pPr marL="0" indent="0" algn="ctr">
                        <a:buFont typeface="Arial" panose="020B0604020202020204" pitchFamily="34" charset="0"/>
                        <a:buNone/>
                      </a:pPr>
                      <a:r>
                        <a:rPr lang="en-US" sz="12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The estimated SLP customer cost, after applying the measure rebate, ranges from $100 to $200 per 100 CFM reduced.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871045921"/>
                  </a:ext>
                </a:extLst>
              </a:tr>
            </a:tbl>
          </a:graphicData>
        </a:graphic>
      </p:graphicFrame>
      <p:sp>
        <p:nvSpPr>
          <p:cNvPr id="6" name="Title 5">
            <a:extLst>
              <a:ext uri="{FF2B5EF4-FFF2-40B4-BE49-F238E27FC236}">
                <a16:creationId xmlns:a16="http://schemas.microsoft.com/office/drawing/2014/main" id="{D7DCCEDE-F7CD-B5FE-628A-6936324900D0}"/>
              </a:ext>
            </a:extLst>
          </p:cNvPr>
          <p:cNvSpPr>
            <a:spLocks noGrp="1"/>
          </p:cNvSpPr>
          <p:nvPr>
            <p:ph type="title"/>
          </p:nvPr>
        </p:nvSpPr>
        <p:spPr/>
        <p:txBody>
          <a:bodyPr/>
          <a:lstStyle/>
          <a:p>
            <a:r>
              <a:rPr lang="en-US">
                <a:latin typeface="Arial"/>
                <a:cs typeface="Arial"/>
              </a:rPr>
              <a:t>Air Sealing</a:t>
            </a:r>
            <a:endParaRPr lang="en-US"/>
          </a:p>
        </p:txBody>
      </p:sp>
    </p:spTree>
    <p:extLst>
      <p:ext uri="{BB962C8B-B14F-4D97-AF65-F5344CB8AC3E}">
        <p14:creationId xmlns:p14="http://schemas.microsoft.com/office/powerpoint/2010/main" val="3344246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792C-E370-8EBE-AE4B-FDA8779978A1}"/>
              </a:ext>
            </a:extLst>
          </p:cNvPr>
          <p:cNvSpPr>
            <a:spLocks noGrp="1"/>
          </p:cNvSpPr>
          <p:nvPr>
            <p:ph type="title"/>
          </p:nvPr>
        </p:nvSpPr>
        <p:spPr/>
        <p:txBody>
          <a:bodyPr/>
          <a:lstStyle/>
          <a:p>
            <a:r>
              <a:rPr lang="en-US">
                <a:latin typeface="Arial"/>
                <a:cs typeface="Arial"/>
              </a:rPr>
              <a:t>Duct Sealing</a:t>
            </a:r>
            <a:endParaRPr lang="en-US"/>
          </a:p>
        </p:txBody>
      </p:sp>
      <p:graphicFrame>
        <p:nvGraphicFramePr>
          <p:cNvPr id="4" name="Table 3">
            <a:extLst>
              <a:ext uri="{FF2B5EF4-FFF2-40B4-BE49-F238E27FC236}">
                <a16:creationId xmlns:a16="http://schemas.microsoft.com/office/drawing/2014/main" id="{F709CA5E-BB13-021C-6C87-34E739A02AB0}"/>
              </a:ext>
            </a:extLst>
          </p:cNvPr>
          <p:cNvGraphicFramePr>
            <a:graphicFrameLocks noGrp="1"/>
          </p:cNvGraphicFramePr>
          <p:nvPr>
            <p:extLst>
              <p:ext uri="{D42A27DB-BD31-4B8C-83A1-F6EECF244321}">
                <p14:modId xmlns:p14="http://schemas.microsoft.com/office/powerpoint/2010/main" val="4125986257"/>
              </p:ext>
            </p:extLst>
          </p:nvPr>
        </p:nvGraphicFramePr>
        <p:xfrm>
          <a:off x="838200" y="1782761"/>
          <a:ext cx="10515600" cy="3117228"/>
        </p:xfrm>
        <a:graphic>
          <a:graphicData uri="http://schemas.openxmlformats.org/drawingml/2006/table">
            <a:tbl>
              <a:tblPr bandRow="1">
                <a:tableStyleId>{5C22544A-7EE6-4342-B048-85BDC9FD1C3A}</a:tableStyleId>
              </a:tblPr>
              <a:tblGrid>
                <a:gridCol w="2650435">
                  <a:extLst>
                    <a:ext uri="{9D8B030D-6E8A-4147-A177-3AD203B41FA5}">
                      <a16:colId xmlns:a16="http://schemas.microsoft.com/office/drawing/2014/main" val="2844569057"/>
                    </a:ext>
                  </a:extLst>
                </a:gridCol>
                <a:gridCol w="3807515">
                  <a:extLst>
                    <a:ext uri="{9D8B030D-6E8A-4147-A177-3AD203B41FA5}">
                      <a16:colId xmlns:a16="http://schemas.microsoft.com/office/drawing/2014/main" val="1396396728"/>
                    </a:ext>
                  </a:extLst>
                </a:gridCol>
                <a:gridCol w="4057650">
                  <a:extLst>
                    <a:ext uri="{9D8B030D-6E8A-4147-A177-3AD203B41FA5}">
                      <a16:colId xmlns:a16="http://schemas.microsoft.com/office/drawing/2014/main" val="2112902414"/>
                    </a:ext>
                  </a:extLst>
                </a:gridCol>
              </a:tblGrid>
              <a:tr h="346996">
                <a:tc>
                  <a:txBody>
                    <a:bodyPr/>
                    <a:lstStyle/>
                    <a:p>
                      <a:pPr fontAlgn="ctr">
                        <a:buNone/>
                      </a:pPr>
                      <a:endParaRPr lang="en-US" sz="1400">
                        <a:effectLst/>
                      </a:endParaRP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solidFill>
                      <a:srgbClr val="D92B27"/>
                    </a:solidFill>
                  </a:tcPr>
                </a:tc>
                <a:tc gridSpan="2">
                  <a:txBody>
                    <a:bodyPr/>
                    <a:lstStyle/>
                    <a:p>
                      <a:pPr algn="ctr" fontAlgn="base">
                        <a:lnSpc>
                          <a:spcPts val="1650"/>
                        </a:lnSpc>
                        <a:buNone/>
                      </a:pPr>
                      <a:r>
                        <a:rPr lang="en-US" sz="1600" b="1" i="0">
                          <a:solidFill>
                            <a:srgbClr val="FFFFFF"/>
                          </a:solidFill>
                          <a:effectLst/>
                          <a:latin typeface="Calibri" panose="020F0502020204030204" pitchFamily="34" charset="0"/>
                        </a:rPr>
                        <a:t>Duct Sealing</a:t>
                      </a:r>
                      <a:endParaRPr lang="en-US" sz="1400" b="1" i="0">
                        <a:solidFill>
                          <a:srgbClr val="FFFFFF"/>
                        </a:solidFill>
                        <a:effectLst/>
                        <a:latin typeface="Segoe UI" panose="020B0502040204020203" pitchFamily="34" charset="0"/>
                      </a:endParaRP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2754954404"/>
                  </a:ext>
                </a:extLst>
              </a:tr>
              <a:tr h="303980">
                <a:tc>
                  <a:txBody>
                    <a:bodyPr/>
                    <a:lstStyle/>
                    <a:p>
                      <a:pPr algn="ctr" fontAlgn="base">
                        <a:lnSpc>
                          <a:spcPts val="1425"/>
                        </a:lnSpc>
                        <a:buNone/>
                      </a:pPr>
                      <a:r>
                        <a:rPr lang="en-US" sz="1200" b="1" i="0">
                          <a:solidFill>
                            <a:srgbClr val="FFFFFF"/>
                          </a:solidFill>
                          <a:effectLst/>
                          <a:latin typeface="Calibri" panose="020F0502020204030204" pitchFamily="34" charset="0"/>
                        </a:rPr>
                        <a:t>Residence Requirements</a:t>
                      </a:r>
                      <a:endParaRPr lang="en-US" sz="1200" b="0" i="0">
                        <a:solidFill>
                          <a:srgbClr val="000000"/>
                        </a:solidFill>
                        <a:effectLst/>
                        <a:latin typeface="Segoe UI" panose="020B0502040204020203" pitchFamily="34" charset="0"/>
                      </a:endParaRP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solidFill>
                      <a:srgbClr val="D92B27"/>
                    </a:solidFill>
                  </a:tcPr>
                </a:tc>
                <a:tc>
                  <a:txBody>
                    <a:bodyPr/>
                    <a:lstStyle/>
                    <a:p>
                      <a:pPr marL="171450" lvl="0" indent="-171450" algn="l" fontAlgn="base">
                        <a:lnSpc>
                          <a:spcPts val="1350"/>
                        </a:lnSpc>
                        <a:buFont typeface="Wingdings" panose="05000000000000000000" pitchFamily="2" charset="2"/>
                        <a:buChar char="ü"/>
                      </a:pPr>
                      <a:r>
                        <a:rPr lang="en-US" sz="1200" b="0" i="0">
                          <a:solidFill>
                            <a:srgbClr val="000000"/>
                          </a:solidFill>
                          <a:effectLst/>
                          <a:latin typeface="Calibri" panose="020F0502020204030204" pitchFamily="34" charset="0"/>
                        </a:rPr>
                        <a:t>Electric Space Heating</a:t>
                      </a:r>
                      <a:endParaRPr lang="en-US" sz="900" b="0" i="0">
                        <a:solidFill>
                          <a:srgbClr val="000000"/>
                        </a:solidFill>
                        <a:effectLst/>
                        <a:latin typeface="Segoe UI" panose="020B0502040204020203" pitchFamily="34" charset="0"/>
                      </a:endParaRPr>
                    </a:p>
                  </a:txBody>
                  <a:tcP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noFill/>
                  </a:tcPr>
                </a:tc>
                <a:tc>
                  <a:txBody>
                    <a:bodyPr/>
                    <a:lstStyle/>
                    <a:p>
                      <a:pPr marL="171450" lvl="0" indent="-171450" algn="l" fontAlgn="base">
                        <a:lnSpc>
                          <a:spcPts val="1350"/>
                        </a:lnSpc>
                        <a:buFont typeface="Wingdings" panose="05000000000000000000" pitchFamily="2" charset="2"/>
                        <a:buChar char="ü"/>
                      </a:pPr>
                      <a:r>
                        <a:rPr lang="en-US" sz="1200" b="0" i="0" u="none" strike="noStrike">
                          <a:solidFill>
                            <a:srgbClr val="000000"/>
                          </a:solidFill>
                          <a:effectLst/>
                          <a:latin typeface="Calibri" panose="020F0502020204030204" pitchFamily="34" charset="0"/>
                        </a:rPr>
                        <a:t>Central AC</a:t>
                      </a:r>
                      <a:endParaRPr lang="en-US" sz="900" b="0" i="0">
                        <a:solidFill>
                          <a:srgbClr val="000000"/>
                        </a:solidFill>
                        <a:effectLst/>
                        <a:latin typeface="Segoe UI" panose="020B0502040204020203" pitchFamily="34" charset="0"/>
                      </a:endParaRPr>
                    </a:p>
                  </a:txBody>
                  <a:tcP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0228324"/>
                  </a:ext>
                </a:extLst>
              </a:tr>
              <a:tr h="1106946">
                <a:tc>
                  <a:txBody>
                    <a:bodyPr/>
                    <a:lstStyle/>
                    <a:p>
                      <a:pPr algn="ctr" fontAlgn="base">
                        <a:lnSpc>
                          <a:spcPts val="1425"/>
                        </a:lnSpc>
                        <a:buNone/>
                      </a:pPr>
                      <a:r>
                        <a:rPr lang="en-US" sz="1200" b="1" i="0">
                          <a:solidFill>
                            <a:srgbClr val="FFFFFF"/>
                          </a:solidFill>
                          <a:effectLst/>
                          <a:latin typeface="Calibri" panose="020F0502020204030204" pitchFamily="34" charset="0"/>
                        </a:rPr>
                        <a:t>Measure Requirements</a:t>
                      </a:r>
                      <a:endParaRPr lang="en-US" sz="1200" b="0" i="0">
                        <a:solidFill>
                          <a:srgbClr val="000000"/>
                        </a:solidFill>
                        <a:effectLst/>
                        <a:latin typeface="Segoe UI" panose="020B0502040204020203" pitchFamily="34" charset="0"/>
                      </a:endParaRP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Ducts will be sealed with mastic sealant or mastic tape in </a:t>
                      </a:r>
                      <a:r>
                        <a:rPr lang="en-US" sz="1200" b="1" i="0" u="none" strike="noStrike">
                          <a:solidFill>
                            <a:srgbClr val="000000"/>
                          </a:solidFill>
                          <a:effectLst/>
                          <a:latin typeface="Calibri" panose="020F0502020204030204" pitchFamily="34" charset="0"/>
                        </a:rPr>
                        <a:t>unconditioned spaces. </a:t>
                      </a:r>
                      <a:endParaRPr lang="en-US" sz="900" b="0" i="0">
                        <a:solidFill>
                          <a:srgbClr val="000000"/>
                        </a:solidFill>
                        <a:effectLst/>
                        <a:latin typeface="Segoe UI" panose="020B0502040204020203" pitchFamily="34" charset="0"/>
                      </a:endParaRPr>
                    </a:p>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Duct sealing will be completed by properly certified personnel (BPI or equivalent). </a:t>
                      </a:r>
                      <a:endParaRPr lang="en-US" sz="900" b="0" i="0">
                        <a:solidFill>
                          <a:srgbClr val="000000"/>
                        </a:solidFill>
                        <a:effectLst/>
                        <a:latin typeface="Segoe UI" panose="020B0502040204020203" pitchFamily="34" charset="0"/>
                      </a:endParaRPr>
                    </a:p>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Acceptable methods of duct leakage testing include:</a:t>
                      </a:r>
                      <a:endParaRPr lang="en-US" sz="900" b="0" i="0">
                        <a:solidFill>
                          <a:srgbClr val="000000"/>
                        </a:solidFill>
                        <a:effectLst/>
                        <a:latin typeface="Segoe UI" panose="020B0502040204020203" pitchFamily="34" charset="0"/>
                      </a:endParaRPr>
                    </a:p>
                    <a:p>
                      <a:pPr marL="628650" lvl="1"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Preferred: Duct Blaster (CFM25)</a:t>
                      </a:r>
                      <a:endParaRPr lang="en-US" sz="900" b="0" i="0">
                        <a:solidFill>
                          <a:srgbClr val="000000"/>
                        </a:solidFill>
                        <a:effectLst/>
                        <a:latin typeface="Segoe UI" panose="020B0502040204020203" pitchFamily="34" charset="0"/>
                      </a:endParaRPr>
                    </a:p>
                    <a:p>
                      <a:pPr marL="628650" lvl="1"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Optional: Modified Blower Door Subtraction Method (CFM50)</a:t>
                      </a:r>
                      <a:endParaRPr lang="en-US" sz="900" b="0" i="0">
                        <a:solidFill>
                          <a:srgbClr val="000000"/>
                        </a:solidFill>
                        <a:effectLst/>
                        <a:latin typeface="Segoe UI" panose="020B0502040204020203" pitchFamily="34" charset="0"/>
                      </a:endParaRPr>
                    </a:p>
                  </a:txBody>
                  <a:tcP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10512258"/>
                  </a:ext>
                </a:extLst>
              </a:tr>
              <a:tr h="929146">
                <a:tc>
                  <a:txBody>
                    <a:bodyPr/>
                    <a:lstStyle/>
                    <a:p>
                      <a:pPr marL="0" marR="0" lvl="0" indent="0" algn="ctr" defTabSz="342900" rtl="0" eaLnBrk="1" fontAlgn="base" latinLnBrk="0" hangingPunct="1">
                        <a:lnSpc>
                          <a:spcPts val="1425"/>
                        </a:lnSpc>
                        <a:spcBef>
                          <a:spcPts val="0"/>
                        </a:spcBef>
                        <a:spcAft>
                          <a:spcPts val="0"/>
                        </a:spcAft>
                        <a:buClrTx/>
                        <a:buSzTx/>
                        <a:buFontTx/>
                        <a:buNone/>
                        <a:tabLst/>
                        <a:defRPr/>
                      </a:pPr>
                      <a:r>
                        <a:rPr lang="en-US" sz="1200" b="1">
                          <a:solidFill>
                            <a:schemeClr val="bg1"/>
                          </a:solidFill>
                        </a:rPr>
                        <a:t>Required Post Install Documentation</a:t>
                      </a: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Photo documentation of the pre and post duct sealing pressure readings. </a:t>
                      </a:r>
                    </a:p>
                    <a:p>
                      <a:pPr marL="514350" lvl="1" indent="-171450">
                        <a:buFont typeface="Arial" panose="020B0604020202020204" pitchFamily="34" charset="0"/>
                        <a:buChar char="•"/>
                      </a:pPr>
                      <a:r>
                        <a:rPr lang="en-US" sz="1200" b="1" i="0" u="none" strike="noStrike" kern="1200" baseline="0">
                          <a:solidFill>
                            <a:schemeClr val="dk1"/>
                          </a:solidFill>
                          <a:latin typeface="+mn-lt"/>
                          <a:ea typeface="+mn-ea"/>
                          <a:cs typeface="+mn-cs"/>
                        </a:rPr>
                        <a:t>Duct Blaster: </a:t>
                      </a:r>
                      <a:r>
                        <a:rPr lang="en-US" sz="1200" b="0" i="0" u="none" strike="noStrike" kern="1200" baseline="0">
                          <a:solidFill>
                            <a:schemeClr val="dk1"/>
                          </a:solidFill>
                          <a:latin typeface="+mn-lt"/>
                          <a:ea typeface="+mn-ea"/>
                          <a:cs typeface="+mn-cs"/>
                        </a:rPr>
                        <a:t>CFM25 pre and post, PA pre and post</a:t>
                      </a:r>
                    </a:p>
                    <a:p>
                      <a:pPr marL="514350" lvl="1" indent="-171450">
                        <a:buFont typeface="Arial" panose="020B0604020202020204" pitchFamily="34" charset="0"/>
                        <a:buChar char="•"/>
                      </a:pPr>
                      <a:r>
                        <a:rPr lang="en-US" sz="1200" b="1" i="0" u="none" strike="noStrike" kern="1200" baseline="0">
                          <a:solidFill>
                            <a:schemeClr val="dk1"/>
                          </a:solidFill>
                          <a:latin typeface="+mn-lt"/>
                          <a:ea typeface="+mn-ea"/>
                          <a:cs typeface="+mn-cs"/>
                        </a:rPr>
                        <a:t>Modified Blower Door Subtraction Method: </a:t>
                      </a:r>
                      <a:r>
                        <a:rPr lang="en-US" sz="1200" b="0" i="0" u="none" strike="noStrike" kern="1200" baseline="0">
                          <a:solidFill>
                            <a:schemeClr val="dk1"/>
                          </a:solidFill>
                          <a:latin typeface="+mn-lt"/>
                          <a:ea typeface="+mn-ea"/>
                          <a:cs typeface="+mn-cs"/>
                        </a:rPr>
                        <a:t>CFM50 Whole house pre and post, CFM50 Envelope pre and post, Duct PA pre and post</a:t>
                      </a:r>
                      <a:endParaRPr lang="en-US" sz="1200" b="0" i="0">
                        <a:solidFill>
                          <a:srgbClr val="000000"/>
                        </a:solidFill>
                        <a:effectLst/>
                        <a:latin typeface="Segoe UI" panose="020B0502040204020203" pitchFamily="34" charset="0"/>
                      </a:endParaRPr>
                    </a:p>
                  </a:txBody>
                  <a:tcP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184941905"/>
                  </a:ext>
                </a:extLst>
              </a:tr>
              <a:tr h="430160">
                <a:tc>
                  <a:txBody>
                    <a:bodyPr/>
                    <a:lstStyle/>
                    <a:p>
                      <a:pPr algn="ctr" fontAlgn="base">
                        <a:lnSpc>
                          <a:spcPts val="1425"/>
                        </a:lnSpc>
                        <a:buNone/>
                      </a:pPr>
                      <a:r>
                        <a:rPr lang="en-US" sz="1200" b="1" i="0">
                          <a:solidFill>
                            <a:srgbClr val="FFFFFF"/>
                          </a:solidFill>
                          <a:effectLst/>
                          <a:latin typeface="Calibri" panose="020F0502020204030204" pitchFamily="34" charset="0"/>
                        </a:rPr>
                        <a:t>Estimated SLP Customer Cost</a:t>
                      </a:r>
                      <a:endParaRPr lang="en-US" sz="1200" b="0" i="0">
                        <a:solidFill>
                          <a:srgbClr val="000000"/>
                        </a:solidFill>
                        <a:effectLst/>
                        <a:latin typeface="Segoe UI" panose="020B0502040204020203" pitchFamily="34" charset="0"/>
                      </a:endParaRP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The estimated SLP customer cost, after applying the measure rebate, ranges from $50 to $100 per 25 CFM reduced. </a:t>
                      </a:r>
                      <a:endParaRPr lang="en-US" sz="900" b="0" i="0">
                        <a:solidFill>
                          <a:srgbClr val="000000"/>
                        </a:solidFill>
                        <a:effectLst/>
                        <a:latin typeface="Segoe UI" panose="020B0502040204020203" pitchFamily="34" charset="0"/>
                      </a:endParaRPr>
                    </a:p>
                  </a:txBody>
                  <a:tcPr anchor="ctr">
                    <a:lnL w="11268" cap="flat" cmpd="sng" algn="ctr">
                      <a:solidFill>
                        <a:srgbClr val="000000"/>
                      </a:solidFill>
                      <a:prstDash val="solid"/>
                      <a:round/>
                      <a:headEnd type="none" w="med" len="med"/>
                      <a:tailEnd type="none" w="med" len="med"/>
                    </a:lnL>
                    <a:lnR w="11268" cap="flat" cmpd="sng" algn="ctr">
                      <a:solidFill>
                        <a:srgbClr val="000000"/>
                      </a:solidFill>
                      <a:prstDash val="solid"/>
                      <a:round/>
                      <a:headEnd type="none" w="med" len="med"/>
                      <a:tailEnd type="none" w="med" len="med"/>
                    </a:lnR>
                    <a:lnT w="11268" cap="flat" cmpd="sng" algn="ctr">
                      <a:solidFill>
                        <a:srgbClr val="000000"/>
                      </a:solidFill>
                      <a:prstDash val="solid"/>
                      <a:round/>
                      <a:headEnd type="none" w="med" len="med"/>
                      <a:tailEnd type="none" w="med" len="med"/>
                    </a:lnT>
                    <a:lnB w="11268"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95844935"/>
                  </a:ext>
                </a:extLst>
              </a:tr>
            </a:tbl>
          </a:graphicData>
        </a:graphic>
      </p:graphicFrame>
    </p:spTree>
    <p:extLst>
      <p:ext uri="{BB962C8B-B14F-4D97-AF65-F5344CB8AC3E}">
        <p14:creationId xmlns:p14="http://schemas.microsoft.com/office/powerpoint/2010/main" val="823512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991C-9ABA-AEAE-0568-1E75080F9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73B26-D06A-0AC3-ACB2-52673183D93C}"/>
              </a:ext>
            </a:extLst>
          </p:cNvPr>
          <p:cNvSpPr>
            <a:spLocks noGrp="1"/>
          </p:cNvSpPr>
          <p:nvPr>
            <p:ph type="title"/>
          </p:nvPr>
        </p:nvSpPr>
        <p:spPr/>
        <p:txBody>
          <a:bodyPr/>
          <a:lstStyle/>
          <a:p>
            <a:r>
              <a:rPr lang="en-US">
                <a:latin typeface="Arial"/>
                <a:cs typeface="Arial"/>
              </a:rPr>
              <a:t>Basement / Sidewall Insulation</a:t>
            </a:r>
          </a:p>
        </p:txBody>
      </p:sp>
      <p:graphicFrame>
        <p:nvGraphicFramePr>
          <p:cNvPr id="3" name="Table 2">
            <a:extLst>
              <a:ext uri="{FF2B5EF4-FFF2-40B4-BE49-F238E27FC236}">
                <a16:creationId xmlns:a16="http://schemas.microsoft.com/office/drawing/2014/main" id="{0610F092-38FF-D815-474C-23CA2930D885}"/>
              </a:ext>
            </a:extLst>
          </p:cNvPr>
          <p:cNvGraphicFramePr>
            <a:graphicFrameLocks noGrp="1"/>
          </p:cNvGraphicFramePr>
          <p:nvPr>
            <p:extLst>
              <p:ext uri="{D42A27DB-BD31-4B8C-83A1-F6EECF244321}">
                <p14:modId xmlns:p14="http://schemas.microsoft.com/office/powerpoint/2010/main" val="2601888597"/>
              </p:ext>
            </p:extLst>
          </p:nvPr>
        </p:nvGraphicFramePr>
        <p:xfrm>
          <a:off x="807321" y="1843196"/>
          <a:ext cx="10577357" cy="3663082"/>
        </p:xfrm>
        <a:graphic>
          <a:graphicData uri="http://schemas.openxmlformats.org/drawingml/2006/table">
            <a:tbl>
              <a:tblPr firstRow="1" bandRow="1">
                <a:tableStyleId>{5C22544A-7EE6-4342-B048-85BDC9FD1C3A}</a:tableStyleId>
              </a:tblPr>
              <a:tblGrid>
                <a:gridCol w="2750888">
                  <a:extLst>
                    <a:ext uri="{9D8B030D-6E8A-4147-A177-3AD203B41FA5}">
                      <a16:colId xmlns:a16="http://schemas.microsoft.com/office/drawing/2014/main" val="3549996321"/>
                    </a:ext>
                  </a:extLst>
                </a:gridCol>
                <a:gridCol w="2448445">
                  <a:extLst>
                    <a:ext uri="{9D8B030D-6E8A-4147-A177-3AD203B41FA5}">
                      <a16:colId xmlns:a16="http://schemas.microsoft.com/office/drawing/2014/main" val="3269653310"/>
                    </a:ext>
                  </a:extLst>
                </a:gridCol>
                <a:gridCol w="2879146">
                  <a:extLst>
                    <a:ext uri="{9D8B030D-6E8A-4147-A177-3AD203B41FA5}">
                      <a16:colId xmlns:a16="http://schemas.microsoft.com/office/drawing/2014/main" val="4218103287"/>
                    </a:ext>
                  </a:extLst>
                </a:gridCol>
                <a:gridCol w="2498878">
                  <a:extLst>
                    <a:ext uri="{9D8B030D-6E8A-4147-A177-3AD203B41FA5}">
                      <a16:colId xmlns:a16="http://schemas.microsoft.com/office/drawing/2014/main" val="1382516071"/>
                    </a:ext>
                  </a:extLst>
                </a:gridCol>
              </a:tblGrid>
              <a:tr h="366308">
                <a:tc>
                  <a:txBody>
                    <a:bodyPr/>
                    <a:lstStyle/>
                    <a:p>
                      <a:endParaRPr lang="en-US" sz="105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Basement / Sidewall Insulation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8053329"/>
                  </a:ext>
                </a:extLst>
              </a:tr>
              <a:tr h="299707">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Electric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Central 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Basement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2477629"/>
                  </a:ext>
                </a:extLst>
              </a:tr>
              <a:tr h="299707">
                <a:tc>
                  <a:txBody>
                    <a:bodyPr/>
                    <a:lstStyle/>
                    <a:p>
                      <a:pPr marL="0" indent="0" algn="ctr">
                        <a:buFont typeface="Arial" panose="020B0604020202020204" pitchFamily="34" charset="0"/>
                        <a:buNone/>
                      </a:pPr>
                      <a:r>
                        <a:rPr lang="en-US" sz="12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dk1"/>
                          </a:solidFill>
                          <a:latin typeface="+mn-lt"/>
                          <a:ea typeface="+mn-ea"/>
                          <a:cs typeface="+mn-cs"/>
                        </a:rPr>
                        <a:t>Existing basement / sidewall insulation must be R-5 or less.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8530312"/>
                  </a:ext>
                </a:extLst>
              </a:tr>
              <a:tr h="499511">
                <a:tc>
                  <a:txBody>
                    <a:bodyPr/>
                    <a:lstStyle/>
                    <a:p>
                      <a:pPr marL="0" indent="0" algn="ctr">
                        <a:buFont typeface="Arial" panose="020B0604020202020204" pitchFamily="34" charset="0"/>
                        <a:buNone/>
                      </a:pPr>
                      <a:r>
                        <a:rPr lang="en-US" sz="12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Total installed insulation will be R-15 or greater.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Insulation type will be fiberglass, cellulose, foam board or spray foam.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6319702"/>
                  </a:ext>
                </a:extLst>
              </a:tr>
              <a:tr h="1698338">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r>
                        <a:rPr lang="en-US" sz="1200" b="0" i="0" u="none" strike="noStrike" kern="1200" baseline="0">
                          <a:solidFill>
                            <a:schemeClr val="dk1"/>
                          </a:solidFill>
                          <a:latin typeface="+mn-lt"/>
                          <a:ea typeface="+mn-ea"/>
                          <a:cs typeface="+mn-cs"/>
                        </a:rPr>
                        <a:t>Pre- and post-installation photos showing the following:</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Exterior image of unit number on apartment door/wall or front of home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insulation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square footage of area insulated</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If possible, basement/sidewall interior space with no insulation or with damaged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If possible, installed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insulation bag/label with legible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square footage of area insulated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5331734"/>
                  </a:ext>
                </a:extLst>
              </a:tr>
              <a:tr h="499511">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dk1"/>
                          </a:solidFill>
                          <a:latin typeface="+mn-lt"/>
                          <a:ea typeface="+mn-ea"/>
                          <a:cs typeface="+mn-cs"/>
                        </a:rPr>
                        <a:t>The estimated SLP customer cost, after applying the measure rebate, ranges from $50 to $100 per 100 square feet insulated.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5774046"/>
                  </a:ext>
                </a:extLst>
              </a:tr>
            </a:tbl>
          </a:graphicData>
        </a:graphic>
      </p:graphicFrame>
    </p:spTree>
    <p:extLst>
      <p:ext uri="{BB962C8B-B14F-4D97-AF65-F5344CB8AC3E}">
        <p14:creationId xmlns:p14="http://schemas.microsoft.com/office/powerpoint/2010/main" val="2470143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BC89-CA98-6DA2-E7FE-1DC008D6AFC3}"/>
              </a:ext>
            </a:extLst>
          </p:cNvPr>
          <p:cNvSpPr>
            <a:spLocks noGrp="1"/>
          </p:cNvSpPr>
          <p:nvPr>
            <p:ph type="title"/>
          </p:nvPr>
        </p:nvSpPr>
        <p:spPr/>
        <p:txBody>
          <a:bodyPr/>
          <a:lstStyle/>
          <a:p>
            <a:r>
              <a:rPr lang="en-US">
                <a:latin typeface="Arial"/>
                <a:cs typeface="Arial"/>
              </a:rPr>
              <a:t>Rim Joist Insulation</a:t>
            </a:r>
            <a:endParaRPr lang="en-US"/>
          </a:p>
        </p:txBody>
      </p:sp>
      <p:graphicFrame>
        <p:nvGraphicFramePr>
          <p:cNvPr id="4" name="Table 3">
            <a:extLst>
              <a:ext uri="{FF2B5EF4-FFF2-40B4-BE49-F238E27FC236}">
                <a16:creationId xmlns:a16="http://schemas.microsoft.com/office/drawing/2014/main" id="{71526929-E79C-D09D-610B-CA699E74C619}"/>
              </a:ext>
            </a:extLst>
          </p:cNvPr>
          <p:cNvGraphicFramePr>
            <a:graphicFrameLocks noGrp="1"/>
          </p:cNvGraphicFramePr>
          <p:nvPr>
            <p:extLst>
              <p:ext uri="{D42A27DB-BD31-4B8C-83A1-F6EECF244321}">
                <p14:modId xmlns:p14="http://schemas.microsoft.com/office/powerpoint/2010/main" val="3591604640"/>
              </p:ext>
            </p:extLst>
          </p:nvPr>
        </p:nvGraphicFramePr>
        <p:xfrm>
          <a:off x="814387" y="1784987"/>
          <a:ext cx="10563225" cy="3294380"/>
        </p:xfrm>
        <a:graphic>
          <a:graphicData uri="http://schemas.openxmlformats.org/drawingml/2006/table">
            <a:tbl>
              <a:tblPr bandRow="1">
                <a:tableStyleId>{5C22544A-7EE6-4342-B048-85BDC9FD1C3A}</a:tableStyleId>
              </a:tblPr>
              <a:tblGrid>
                <a:gridCol w="2614613">
                  <a:extLst>
                    <a:ext uri="{9D8B030D-6E8A-4147-A177-3AD203B41FA5}">
                      <a16:colId xmlns:a16="http://schemas.microsoft.com/office/drawing/2014/main" val="2204795466"/>
                    </a:ext>
                  </a:extLst>
                </a:gridCol>
                <a:gridCol w="3871912">
                  <a:extLst>
                    <a:ext uri="{9D8B030D-6E8A-4147-A177-3AD203B41FA5}">
                      <a16:colId xmlns:a16="http://schemas.microsoft.com/office/drawing/2014/main" val="1330279997"/>
                    </a:ext>
                  </a:extLst>
                </a:gridCol>
                <a:gridCol w="4076700">
                  <a:extLst>
                    <a:ext uri="{9D8B030D-6E8A-4147-A177-3AD203B41FA5}">
                      <a16:colId xmlns:a16="http://schemas.microsoft.com/office/drawing/2014/main" val="2920651344"/>
                    </a:ext>
                  </a:extLst>
                </a:gridCol>
              </a:tblGrid>
              <a:tr h="276225">
                <a:tc>
                  <a:txBody>
                    <a:bodyPr/>
                    <a:lstStyle/>
                    <a:p>
                      <a:pPr fontAlgn="ctr">
                        <a:buNone/>
                      </a:pPr>
                      <a:endParaRPr lang="en-US" sz="14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algn="ctr" fontAlgn="base">
                        <a:lnSpc>
                          <a:spcPts val="1650"/>
                        </a:lnSpc>
                        <a:buNone/>
                      </a:pPr>
                      <a:r>
                        <a:rPr lang="en-US" sz="1600" b="1" i="0">
                          <a:solidFill>
                            <a:srgbClr val="FFFFFF"/>
                          </a:solidFill>
                          <a:effectLst/>
                          <a:latin typeface="Calibri" panose="020F0502020204030204" pitchFamily="34" charset="0"/>
                        </a:rPr>
                        <a:t>Rim Joist Insulation</a:t>
                      </a:r>
                      <a:endParaRPr lang="en-US" sz="1400" b="1" i="0">
                        <a:solidFill>
                          <a:srgbClr val="FFFFFF"/>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3525050294"/>
                  </a:ext>
                </a:extLst>
              </a:tr>
              <a:tr h="228600">
                <a:tc>
                  <a:txBody>
                    <a:bodyPr/>
                    <a:lstStyle/>
                    <a:p>
                      <a:pPr algn="ctr" fontAlgn="base">
                        <a:lnSpc>
                          <a:spcPts val="1350"/>
                        </a:lnSpc>
                        <a:buNone/>
                      </a:pPr>
                      <a:r>
                        <a:rPr lang="en-US" sz="1200" b="1" i="0">
                          <a:solidFill>
                            <a:srgbClr val="FFFFFF"/>
                          </a:solidFill>
                          <a:effectLst/>
                          <a:latin typeface="Calibri" panose="020F0502020204030204" pitchFamily="34" charset="0"/>
                        </a:rPr>
                        <a:t>Residence Requirements</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a:txBody>
                    <a:bodyPr/>
                    <a:lstStyle/>
                    <a:p>
                      <a:pPr marL="171450" lvl="0" indent="-171450" algn="l" fontAlgn="base">
                        <a:lnSpc>
                          <a:spcPts val="1350"/>
                        </a:lnSpc>
                        <a:buFont typeface="Wingdings" panose="05000000000000000000" pitchFamily="2" charset="2"/>
                        <a:buChar char="ü"/>
                      </a:pPr>
                      <a:r>
                        <a:rPr lang="en-US" sz="1200" b="0" i="0" u="none" strike="noStrike">
                          <a:solidFill>
                            <a:srgbClr val="000000"/>
                          </a:solidFill>
                          <a:effectLst/>
                          <a:latin typeface="Calibri" panose="020F0502020204030204" pitchFamily="34" charset="0"/>
                        </a:rPr>
                        <a:t>Electric Heating</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171450" lvl="0" indent="-171450" algn="l" fontAlgn="base">
                        <a:lnSpc>
                          <a:spcPts val="1350"/>
                        </a:lnSpc>
                        <a:buFont typeface="Wingdings" panose="05000000000000000000" pitchFamily="2" charset="2"/>
                        <a:buChar char="ü"/>
                      </a:pPr>
                      <a:r>
                        <a:rPr lang="en-US" sz="1200" b="0" i="0" u="none" strike="noStrike">
                          <a:solidFill>
                            <a:srgbClr val="000000"/>
                          </a:solidFill>
                          <a:effectLst/>
                          <a:latin typeface="Calibri" panose="020F0502020204030204" pitchFamily="34" charset="0"/>
                        </a:rPr>
                        <a:t>Central AC</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9048917"/>
                  </a:ext>
                </a:extLst>
              </a:tr>
              <a:tr h="228600">
                <a:tc>
                  <a:txBody>
                    <a:bodyPr/>
                    <a:lstStyle/>
                    <a:p>
                      <a:pPr algn="ctr" fontAlgn="base">
                        <a:lnSpc>
                          <a:spcPts val="1350"/>
                        </a:lnSpc>
                        <a:buNone/>
                      </a:pPr>
                      <a:r>
                        <a:rPr lang="en-US" sz="1200" b="1" i="0">
                          <a:solidFill>
                            <a:srgbClr val="FFFFFF"/>
                          </a:solidFill>
                          <a:effectLst/>
                          <a:latin typeface="Calibri" panose="020F0502020204030204" pitchFamily="34" charset="0"/>
                        </a:rPr>
                        <a:t>Measure Eligibility</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Existing rim joist insulation must be R-5 or less. </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4039703086"/>
                  </a:ext>
                </a:extLst>
              </a:tr>
              <a:tr h="390525">
                <a:tc>
                  <a:txBody>
                    <a:bodyPr/>
                    <a:lstStyle/>
                    <a:p>
                      <a:pPr algn="ctr" fontAlgn="base">
                        <a:lnSpc>
                          <a:spcPts val="1350"/>
                        </a:lnSpc>
                        <a:buNone/>
                      </a:pPr>
                      <a:r>
                        <a:rPr lang="en-US" sz="1200" b="1" i="0">
                          <a:solidFill>
                            <a:srgbClr val="FFFFFF"/>
                          </a:solidFill>
                          <a:effectLst/>
                          <a:latin typeface="Calibri" panose="020F0502020204030204" pitchFamily="34" charset="0"/>
                        </a:rPr>
                        <a:t>Measure Requirements</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Total installed insulation will be R-20 or greater. </a:t>
                      </a:r>
                      <a:endParaRPr lang="en-US" sz="900" b="0" i="0">
                        <a:solidFill>
                          <a:srgbClr val="000000"/>
                        </a:solidFill>
                        <a:effectLst/>
                        <a:latin typeface="Segoe UI" panose="020B0502040204020203" pitchFamily="34" charset="0"/>
                      </a:endParaRPr>
                    </a:p>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Insulation type will be fiberglass, cellulose, or spray foam. </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378611307"/>
                  </a:ext>
                </a:extLst>
              </a:tr>
              <a:tr h="390525">
                <a:tc>
                  <a:txBody>
                    <a:bodyPr/>
                    <a:lstStyle/>
                    <a:p>
                      <a:pPr marL="0" marR="0" lvl="0" indent="0" algn="ctr" defTabSz="342900" rtl="0" eaLnBrk="1" fontAlgn="base" latinLnBrk="0" hangingPunct="1">
                        <a:lnSpc>
                          <a:spcPts val="1350"/>
                        </a:lnSpc>
                        <a:spcBef>
                          <a:spcPts val="0"/>
                        </a:spcBef>
                        <a:spcAft>
                          <a:spcPts val="0"/>
                        </a:spcAft>
                        <a:buClrTx/>
                        <a:buSzTx/>
                        <a:buFontTx/>
                        <a:buNone/>
                        <a:tabLst/>
                        <a:defRPr/>
                      </a:pPr>
                      <a:r>
                        <a:rPr lang="en-US" sz="1200" b="1">
                          <a:solidFill>
                            <a:schemeClr val="bg1"/>
                          </a:solidFill>
                        </a:rPr>
                        <a:t>Required Post Install Documentation</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r>
                        <a:rPr lang="en-US" sz="1200" b="0" i="0" u="none" strike="noStrike" kern="1200" baseline="0">
                          <a:solidFill>
                            <a:schemeClr val="dk1"/>
                          </a:solidFill>
                          <a:latin typeface="+mn-lt"/>
                          <a:ea typeface="+mn-ea"/>
                          <a:cs typeface="+mn-cs"/>
                        </a:rPr>
                        <a:t>Pre- and post-installation photos showing the following:</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Exterior image of unit number on apartment door/wall or front of home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insulation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square footage of area insulated</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If possible, areas with no insulation or with damaged insulation along the rim joist</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If possible, installed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insulation bag/label with legible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square footage of area insulated</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41450124"/>
                  </a:ext>
                </a:extLst>
              </a:tr>
              <a:tr h="238125">
                <a:tc>
                  <a:txBody>
                    <a:bodyPr/>
                    <a:lstStyle/>
                    <a:p>
                      <a:pPr algn="ctr" fontAlgn="base">
                        <a:lnSpc>
                          <a:spcPts val="1350"/>
                        </a:lnSpc>
                        <a:buNone/>
                      </a:pPr>
                      <a:r>
                        <a:rPr lang="en-US" sz="1200" b="1" i="0">
                          <a:solidFill>
                            <a:srgbClr val="FFFFFF"/>
                          </a:solidFill>
                          <a:effectLst/>
                          <a:latin typeface="Calibri" panose="020F0502020204030204" pitchFamily="34" charset="0"/>
                        </a:rPr>
                        <a:t>Estimated SLP Customer Cost</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The estimated SLP customer cost, after applying the measure rebate, ranges from $100 to $200 per 100 square feet insulated.</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511107508"/>
                  </a:ext>
                </a:extLst>
              </a:tr>
            </a:tbl>
          </a:graphicData>
        </a:graphic>
      </p:graphicFrame>
    </p:spTree>
    <p:extLst>
      <p:ext uri="{BB962C8B-B14F-4D97-AF65-F5344CB8AC3E}">
        <p14:creationId xmlns:p14="http://schemas.microsoft.com/office/powerpoint/2010/main" val="3666505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7CB99-73FE-CD27-7EF9-8475BC854D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06602-9C1D-42DD-38DD-CC0893ECF77D}"/>
              </a:ext>
            </a:extLst>
          </p:cNvPr>
          <p:cNvSpPr>
            <a:spLocks noGrp="1"/>
          </p:cNvSpPr>
          <p:nvPr>
            <p:ph type="title"/>
          </p:nvPr>
        </p:nvSpPr>
        <p:spPr/>
        <p:txBody>
          <a:bodyPr/>
          <a:lstStyle/>
          <a:p>
            <a:r>
              <a:rPr lang="en-US">
                <a:latin typeface="Arial"/>
                <a:cs typeface="Arial"/>
              </a:rPr>
              <a:t>Floor Insulation</a:t>
            </a:r>
            <a:endParaRPr lang="en-US"/>
          </a:p>
        </p:txBody>
      </p:sp>
      <p:graphicFrame>
        <p:nvGraphicFramePr>
          <p:cNvPr id="6" name="Table 5">
            <a:extLst>
              <a:ext uri="{FF2B5EF4-FFF2-40B4-BE49-F238E27FC236}">
                <a16:creationId xmlns:a16="http://schemas.microsoft.com/office/drawing/2014/main" id="{E32D8FB5-CF7D-4019-B559-038F4E6B4FB4}"/>
              </a:ext>
            </a:extLst>
          </p:cNvPr>
          <p:cNvGraphicFramePr>
            <a:graphicFrameLocks noGrp="1"/>
          </p:cNvGraphicFramePr>
          <p:nvPr>
            <p:extLst>
              <p:ext uri="{D42A27DB-BD31-4B8C-83A1-F6EECF244321}">
                <p14:modId xmlns:p14="http://schemas.microsoft.com/office/powerpoint/2010/main" val="3352001999"/>
              </p:ext>
            </p:extLst>
          </p:nvPr>
        </p:nvGraphicFramePr>
        <p:xfrm>
          <a:off x="611105" y="1742218"/>
          <a:ext cx="10672248" cy="4606914"/>
        </p:xfrm>
        <a:graphic>
          <a:graphicData uri="http://schemas.openxmlformats.org/drawingml/2006/table">
            <a:tbl>
              <a:tblPr firstRow="1" bandRow="1">
                <a:tableStyleId>{5C22544A-7EE6-4342-B048-85BDC9FD1C3A}</a:tableStyleId>
              </a:tblPr>
              <a:tblGrid>
                <a:gridCol w="2436914">
                  <a:extLst>
                    <a:ext uri="{9D8B030D-6E8A-4147-A177-3AD203B41FA5}">
                      <a16:colId xmlns:a16="http://schemas.microsoft.com/office/drawing/2014/main" val="3549996321"/>
                    </a:ext>
                  </a:extLst>
                </a:gridCol>
                <a:gridCol w="2781655">
                  <a:extLst>
                    <a:ext uri="{9D8B030D-6E8A-4147-A177-3AD203B41FA5}">
                      <a16:colId xmlns:a16="http://schemas.microsoft.com/office/drawing/2014/main" val="3269653310"/>
                    </a:ext>
                  </a:extLst>
                </a:gridCol>
                <a:gridCol w="2699435">
                  <a:extLst>
                    <a:ext uri="{9D8B030D-6E8A-4147-A177-3AD203B41FA5}">
                      <a16:colId xmlns:a16="http://schemas.microsoft.com/office/drawing/2014/main" val="1799033728"/>
                    </a:ext>
                  </a:extLst>
                </a:gridCol>
                <a:gridCol w="2754244">
                  <a:extLst>
                    <a:ext uri="{9D8B030D-6E8A-4147-A177-3AD203B41FA5}">
                      <a16:colId xmlns:a16="http://schemas.microsoft.com/office/drawing/2014/main" val="2278884168"/>
                    </a:ext>
                  </a:extLst>
                </a:gridCol>
              </a:tblGrid>
              <a:tr h="178440">
                <a:tc>
                  <a:txBody>
                    <a:bodyPr/>
                    <a:lstStyle/>
                    <a:p>
                      <a:endParaRPr lang="en-US" sz="10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400" b="1">
                          <a:solidFill>
                            <a:schemeClr val="bg1"/>
                          </a:solidFill>
                        </a:rPr>
                        <a:t>Floor Insulation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8053329"/>
                  </a:ext>
                </a:extLst>
              </a:tr>
              <a:tr h="178440">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Electric Heating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Central AC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Crawl Space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8563561"/>
                  </a:ext>
                </a:extLst>
              </a:tr>
              <a:tr h="178440">
                <a:tc>
                  <a:txBody>
                    <a:bodyPr/>
                    <a:lstStyle/>
                    <a:p>
                      <a:pPr marL="0" indent="0" algn="ctr">
                        <a:buFont typeface="Arial" panose="020B0604020202020204" pitchFamily="34" charset="0"/>
                        <a:buNone/>
                      </a:pPr>
                      <a:r>
                        <a:rPr lang="en-US" sz="11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dk1"/>
                          </a:solidFill>
                          <a:latin typeface="+mn-lt"/>
                          <a:ea typeface="+mn-ea"/>
                          <a:cs typeface="+mn-cs"/>
                        </a:rPr>
                        <a:t>Existing floor insulation must be R-5 or less. </a:t>
                      </a:r>
                    </a:p>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dk1"/>
                          </a:solidFill>
                          <a:latin typeface="+mn-lt"/>
                          <a:ea typeface="+mn-ea"/>
                          <a:cs typeface="+mn-cs"/>
                        </a:rPr>
                        <a:t>Belly insulation for manufactured homes is not eligible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8530312"/>
                  </a:ext>
                </a:extLst>
              </a:tr>
              <a:tr h="278754">
                <a:tc>
                  <a:txBody>
                    <a:bodyPr/>
                    <a:lstStyle/>
                    <a:p>
                      <a:pPr marL="0" indent="0" algn="ctr">
                        <a:buFont typeface="Arial" panose="020B0604020202020204" pitchFamily="34" charset="0"/>
                        <a:buNone/>
                      </a:pPr>
                      <a:r>
                        <a:rPr lang="en-US" sz="11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R-19 batt insulation will be applied to the underside of the floor.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Floor insulation will only be installed when the floor separates conditioned and unconditioned spaces.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Batts will be neatly installed, fitting tightly together at joints, fitting closely around obstructions, and filling all the space within the floor cavity.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Batts will be cut accurately and squarely and installed in continuous contact with the subfloor. Hanging batts risk non-payment until corrected.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Batts will be supported by twine, wire, wood lath, or lighting rods/tiger teeth (friction fit method is not acceptable for fiberglass batts).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Fasteners for floor insulation will resist gravity, the weight of insulation, and the potential for moisture condensation.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6319702"/>
                  </a:ext>
                </a:extLst>
              </a:tr>
              <a:tr h="278754">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r>
                        <a:rPr lang="en-US" sz="1200" b="0" i="0" u="none" strike="noStrike" kern="1200" baseline="0">
                          <a:solidFill>
                            <a:schemeClr val="dk1"/>
                          </a:solidFill>
                          <a:latin typeface="+mn-lt"/>
                          <a:ea typeface="+mn-ea"/>
                          <a:cs typeface="+mn-cs"/>
                        </a:rPr>
                        <a:t>Pre- and post-installation photos showing the following:</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Exterior image of unit number on apartment door/wall or front of home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insulation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square footage of area insulated</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Crawl space with no insulation or crawl space with damaged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Installed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insulation bag/label with legible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square footage of area insulated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7900527"/>
                  </a:ext>
                </a:extLst>
              </a:tr>
              <a:tr h="278754">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3">
                  <a:txBody>
                    <a:bodyPr/>
                    <a:lstStyle/>
                    <a:p>
                      <a:pPr marL="171450" marR="0" lvl="0" indent="-171450"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dk1"/>
                          </a:solidFill>
                          <a:latin typeface="+mn-lt"/>
                          <a:ea typeface="+mn-ea"/>
                          <a:cs typeface="+mn-cs"/>
                        </a:rPr>
                        <a:t>The estimated SLP customer cost, after applying the measure rebate, ranges from $100 to $200 per 100 square feet insulated.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7590920"/>
                  </a:ext>
                </a:extLst>
              </a:tr>
            </a:tbl>
          </a:graphicData>
        </a:graphic>
      </p:graphicFrame>
    </p:spTree>
    <p:extLst>
      <p:ext uri="{BB962C8B-B14F-4D97-AF65-F5344CB8AC3E}">
        <p14:creationId xmlns:p14="http://schemas.microsoft.com/office/powerpoint/2010/main" val="766702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240BE-B599-2D84-F209-DB0A218C00F7}"/>
              </a:ext>
            </a:extLst>
          </p:cNvPr>
          <p:cNvSpPr>
            <a:spLocks noGrp="1"/>
          </p:cNvSpPr>
          <p:nvPr>
            <p:ph type="title"/>
          </p:nvPr>
        </p:nvSpPr>
        <p:spPr/>
        <p:txBody>
          <a:bodyPr/>
          <a:lstStyle/>
          <a:p>
            <a:r>
              <a:rPr lang="en-US">
                <a:latin typeface="Arial"/>
                <a:cs typeface="Arial"/>
              </a:rPr>
              <a:t>Wall Insulation </a:t>
            </a:r>
            <a:endParaRPr lang="en-US"/>
          </a:p>
        </p:txBody>
      </p:sp>
      <p:graphicFrame>
        <p:nvGraphicFramePr>
          <p:cNvPr id="4" name="Table 3">
            <a:extLst>
              <a:ext uri="{FF2B5EF4-FFF2-40B4-BE49-F238E27FC236}">
                <a16:creationId xmlns:a16="http://schemas.microsoft.com/office/drawing/2014/main" id="{6A1DD3CF-8754-C842-2499-9D289482128E}"/>
              </a:ext>
            </a:extLst>
          </p:cNvPr>
          <p:cNvGraphicFramePr>
            <a:graphicFrameLocks noGrp="1"/>
          </p:cNvGraphicFramePr>
          <p:nvPr>
            <p:extLst>
              <p:ext uri="{D42A27DB-BD31-4B8C-83A1-F6EECF244321}">
                <p14:modId xmlns:p14="http://schemas.microsoft.com/office/powerpoint/2010/main" val="4247725371"/>
              </p:ext>
            </p:extLst>
          </p:nvPr>
        </p:nvGraphicFramePr>
        <p:xfrm>
          <a:off x="766762" y="1715743"/>
          <a:ext cx="10658475" cy="3849370"/>
        </p:xfrm>
        <a:graphic>
          <a:graphicData uri="http://schemas.openxmlformats.org/drawingml/2006/table">
            <a:tbl>
              <a:tblPr bandRow="1">
                <a:tableStyleId>{5C22544A-7EE6-4342-B048-85BDC9FD1C3A}</a:tableStyleId>
              </a:tblPr>
              <a:tblGrid>
                <a:gridCol w="2612542">
                  <a:extLst>
                    <a:ext uri="{9D8B030D-6E8A-4147-A177-3AD203B41FA5}">
                      <a16:colId xmlns:a16="http://schemas.microsoft.com/office/drawing/2014/main" val="2189877563"/>
                    </a:ext>
                  </a:extLst>
                </a:gridCol>
                <a:gridCol w="3931133">
                  <a:extLst>
                    <a:ext uri="{9D8B030D-6E8A-4147-A177-3AD203B41FA5}">
                      <a16:colId xmlns:a16="http://schemas.microsoft.com/office/drawing/2014/main" val="3193957146"/>
                    </a:ext>
                  </a:extLst>
                </a:gridCol>
                <a:gridCol w="4114800">
                  <a:extLst>
                    <a:ext uri="{9D8B030D-6E8A-4147-A177-3AD203B41FA5}">
                      <a16:colId xmlns:a16="http://schemas.microsoft.com/office/drawing/2014/main" val="1324396033"/>
                    </a:ext>
                  </a:extLst>
                </a:gridCol>
              </a:tblGrid>
              <a:tr h="352425">
                <a:tc>
                  <a:txBody>
                    <a:bodyPr/>
                    <a:lstStyle/>
                    <a:p>
                      <a:pPr fontAlgn="ctr">
                        <a:buNone/>
                      </a:pPr>
                      <a:endParaRPr lang="en-US" sz="1400">
                        <a:effectLst/>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algn="ctr" fontAlgn="base">
                        <a:lnSpc>
                          <a:spcPts val="1650"/>
                        </a:lnSpc>
                        <a:buNone/>
                      </a:pPr>
                      <a:r>
                        <a:rPr lang="en-US" sz="1600" b="1" i="0">
                          <a:solidFill>
                            <a:srgbClr val="FFFFFF"/>
                          </a:solidFill>
                          <a:effectLst/>
                          <a:latin typeface="Calibri" panose="020F0502020204030204" pitchFamily="34" charset="0"/>
                        </a:rPr>
                        <a:t>Wall Insulation</a:t>
                      </a:r>
                      <a:endParaRPr lang="en-US" sz="1400" b="1" i="0">
                        <a:solidFill>
                          <a:srgbClr val="FFFFFF"/>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439612911"/>
                  </a:ext>
                </a:extLst>
              </a:tr>
              <a:tr h="304800">
                <a:tc>
                  <a:txBody>
                    <a:bodyPr/>
                    <a:lstStyle/>
                    <a:p>
                      <a:pPr algn="ctr" fontAlgn="base">
                        <a:lnSpc>
                          <a:spcPts val="1350"/>
                        </a:lnSpc>
                        <a:buNone/>
                      </a:pPr>
                      <a:r>
                        <a:rPr lang="en-US" sz="1200" b="1" i="0">
                          <a:solidFill>
                            <a:srgbClr val="FFFFFF"/>
                          </a:solidFill>
                          <a:effectLst/>
                          <a:latin typeface="Calibri" panose="020F0502020204030204" pitchFamily="34" charset="0"/>
                        </a:rPr>
                        <a:t>Residence Requirements</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a:txBody>
                    <a:bodyPr/>
                    <a:lstStyle/>
                    <a:p>
                      <a:pPr marL="171450" lvl="0" indent="-171450" algn="l" fontAlgn="base">
                        <a:lnSpc>
                          <a:spcPts val="1350"/>
                        </a:lnSpc>
                        <a:buFont typeface="Wingdings" panose="05000000000000000000" pitchFamily="2" charset="2"/>
                        <a:buChar char="ü"/>
                      </a:pPr>
                      <a:r>
                        <a:rPr lang="en-US" sz="1200" b="0" i="0" u="none" strike="noStrike">
                          <a:solidFill>
                            <a:srgbClr val="000000"/>
                          </a:solidFill>
                          <a:effectLst/>
                          <a:latin typeface="Calibri" panose="020F0502020204030204" pitchFamily="34" charset="0"/>
                        </a:rPr>
                        <a:t>Electric Heating</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marL="171450" lvl="0" indent="-171450" algn="l" fontAlgn="base">
                        <a:lnSpc>
                          <a:spcPts val="1350"/>
                        </a:lnSpc>
                        <a:buFont typeface="Wingdings" panose="05000000000000000000" pitchFamily="2" charset="2"/>
                        <a:buChar char="ü"/>
                      </a:pPr>
                      <a:r>
                        <a:rPr lang="en-US" sz="1200" b="0" i="0" u="none" strike="noStrike">
                          <a:solidFill>
                            <a:srgbClr val="000000"/>
                          </a:solidFill>
                          <a:effectLst/>
                          <a:latin typeface="Calibri" panose="020F0502020204030204" pitchFamily="34" charset="0"/>
                        </a:rPr>
                        <a:t>Central AC</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4149205"/>
                  </a:ext>
                </a:extLst>
              </a:tr>
              <a:tr h="495300">
                <a:tc>
                  <a:txBody>
                    <a:bodyPr/>
                    <a:lstStyle/>
                    <a:p>
                      <a:pPr algn="ctr" fontAlgn="base">
                        <a:lnSpc>
                          <a:spcPts val="1350"/>
                        </a:lnSpc>
                        <a:buNone/>
                      </a:pPr>
                      <a:r>
                        <a:rPr lang="en-US" sz="1200" b="1" i="0">
                          <a:solidFill>
                            <a:srgbClr val="FFFFFF"/>
                          </a:solidFill>
                          <a:effectLst/>
                          <a:latin typeface="Calibri" panose="020F0502020204030204" pitchFamily="34" charset="0"/>
                        </a:rPr>
                        <a:t>Measure Eligibility</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Multi-family home projects may be reviewed on a case-by-case basis. </a:t>
                      </a:r>
                      <a:endParaRPr lang="en-US" sz="900" b="0" i="0">
                        <a:solidFill>
                          <a:srgbClr val="000000"/>
                        </a:solidFill>
                        <a:effectLst/>
                        <a:latin typeface="Segoe UI" panose="020B0502040204020203" pitchFamily="34" charset="0"/>
                      </a:endParaRPr>
                    </a:p>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Existing wall insulation must be R-5 or less. </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03485821"/>
                  </a:ext>
                </a:extLst>
              </a:tr>
              <a:tr h="695325">
                <a:tc>
                  <a:txBody>
                    <a:bodyPr/>
                    <a:lstStyle/>
                    <a:p>
                      <a:pPr algn="ctr" fontAlgn="base">
                        <a:lnSpc>
                          <a:spcPts val="1350"/>
                        </a:lnSpc>
                        <a:buNone/>
                      </a:pPr>
                      <a:r>
                        <a:rPr lang="en-US" sz="1200" b="1" i="0">
                          <a:solidFill>
                            <a:srgbClr val="FFFFFF"/>
                          </a:solidFill>
                          <a:effectLst/>
                          <a:latin typeface="Calibri" panose="020F0502020204030204" pitchFamily="34" charset="0"/>
                        </a:rPr>
                        <a:t>Measure Requirements</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Total installed insulation will be R-13 or greater. </a:t>
                      </a:r>
                      <a:endParaRPr lang="en-US" sz="900" b="0" i="0">
                        <a:solidFill>
                          <a:srgbClr val="000000"/>
                        </a:solidFill>
                        <a:effectLst/>
                        <a:latin typeface="Segoe UI" panose="020B0502040204020203" pitchFamily="34" charset="0"/>
                      </a:endParaRPr>
                    </a:p>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Only exterior walls are eligible or walls separating conditioned and unconditioned spaces. </a:t>
                      </a:r>
                      <a:endParaRPr lang="en-US" sz="900" b="0" i="0">
                        <a:solidFill>
                          <a:srgbClr val="000000"/>
                        </a:solidFill>
                        <a:effectLst/>
                        <a:latin typeface="Segoe UI" panose="020B0502040204020203" pitchFamily="34" charset="0"/>
                      </a:endParaRPr>
                    </a:p>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Insulation type will be fiberglass, cellulose, or spray foam. </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968606441"/>
                  </a:ext>
                </a:extLst>
              </a:tr>
              <a:tr h="695325">
                <a:tc>
                  <a:txBody>
                    <a:bodyPr/>
                    <a:lstStyle/>
                    <a:p>
                      <a:pPr marL="0" marR="0" lvl="0" indent="0" algn="ctr" defTabSz="342900" rtl="0" eaLnBrk="1" fontAlgn="base" latinLnBrk="0" hangingPunct="1">
                        <a:lnSpc>
                          <a:spcPts val="1350"/>
                        </a:lnSpc>
                        <a:spcBef>
                          <a:spcPts val="0"/>
                        </a:spcBef>
                        <a:spcAft>
                          <a:spcPts val="0"/>
                        </a:spcAft>
                        <a:buClrTx/>
                        <a:buSzTx/>
                        <a:buFontTx/>
                        <a:buNone/>
                        <a:tabLst/>
                        <a:defRPr/>
                      </a:pPr>
                      <a:r>
                        <a:rPr lang="en-US" sz="1200" b="1">
                          <a:solidFill>
                            <a:schemeClr val="bg1"/>
                          </a:solidFill>
                        </a:rPr>
                        <a:t>Required Post Install Documentation</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r>
                        <a:rPr lang="en-US" sz="1200" b="0" i="0" u="none" strike="noStrike" kern="1200" baseline="0">
                          <a:solidFill>
                            <a:schemeClr val="dk1"/>
                          </a:solidFill>
                          <a:latin typeface="+mn-lt"/>
                          <a:ea typeface="+mn-ea"/>
                          <a:cs typeface="+mn-cs"/>
                        </a:rPr>
                        <a:t>Pre- and post-installation photos showing the following:</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Exterior image of unit number on apartment door/wall or front of home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insulation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square footage of area insulated</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If possible, wall interior space with no insulation or with damaged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If possible, installed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insulation bag/label with legible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square footage of area insulated</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550146796"/>
                  </a:ext>
                </a:extLst>
              </a:tr>
              <a:tr h="266700">
                <a:tc>
                  <a:txBody>
                    <a:bodyPr/>
                    <a:lstStyle/>
                    <a:p>
                      <a:pPr algn="ctr" fontAlgn="base">
                        <a:lnSpc>
                          <a:spcPts val="1350"/>
                        </a:lnSpc>
                        <a:buNone/>
                      </a:pPr>
                      <a:r>
                        <a:rPr lang="en-US" sz="1200" b="1" i="0">
                          <a:solidFill>
                            <a:srgbClr val="FFFFFF"/>
                          </a:solidFill>
                          <a:effectLst/>
                          <a:latin typeface="Calibri" panose="020F0502020204030204" pitchFamily="34" charset="0"/>
                        </a:rPr>
                        <a:t>Estimated SLP Customer Cost</a:t>
                      </a:r>
                      <a:endParaRPr lang="en-US" sz="14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2B27"/>
                    </a:solidFill>
                  </a:tcPr>
                </a:tc>
                <a:tc gridSpan="2">
                  <a:txBody>
                    <a:bodyPr/>
                    <a:lstStyle/>
                    <a:p>
                      <a:pPr marL="171450" lvl="0" indent="-171450" algn="l" fontAlgn="base">
                        <a:lnSpc>
                          <a:spcPts val="1350"/>
                        </a:lnSpc>
                        <a:buFont typeface="Arial" panose="020B0604020202020204" pitchFamily="34" charset="0"/>
                        <a:buChar char="•"/>
                      </a:pPr>
                      <a:r>
                        <a:rPr lang="en-US" sz="1200" b="0" i="0" u="none" strike="noStrike">
                          <a:solidFill>
                            <a:srgbClr val="000000"/>
                          </a:solidFill>
                          <a:effectLst/>
                          <a:latin typeface="Calibri" panose="020F0502020204030204" pitchFamily="34" charset="0"/>
                        </a:rPr>
                        <a:t>The estimated SLP customer cost, after applying the measure rebate, ranges from $100 to $200 per 100 square feet insulated. </a:t>
                      </a:r>
                      <a:endParaRPr lang="en-US" sz="900" b="0" i="0">
                        <a:solidFill>
                          <a:srgbClr val="000000"/>
                        </a:solidFill>
                        <a:effectLst/>
                        <a:latin typeface="Segoe UI" panose="020B0502040204020203" pitchFamily="34" charset="0"/>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78095419"/>
                  </a:ext>
                </a:extLst>
              </a:tr>
            </a:tbl>
          </a:graphicData>
        </a:graphic>
      </p:graphicFrame>
    </p:spTree>
    <p:extLst>
      <p:ext uri="{BB962C8B-B14F-4D97-AF65-F5344CB8AC3E}">
        <p14:creationId xmlns:p14="http://schemas.microsoft.com/office/powerpoint/2010/main" val="4159389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C9BB-A584-EBDF-A27C-D5C803C3D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B371A-CA1E-F525-F121-CCA2FDAF6F42}"/>
              </a:ext>
            </a:extLst>
          </p:cNvPr>
          <p:cNvSpPr>
            <a:spLocks noGrp="1"/>
          </p:cNvSpPr>
          <p:nvPr>
            <p:ph type="title"/>
          </p:nvPr>
        </p:nvSpPr>
        <p:spPr/>
        <p:txBody>
          <a:bodyPr/>
          <a:lstStyle/>
          <a:p>
            <a:r>
              <a:rPr lang="en-US">
                <a:latin typeface="Arial"/>
                <a:cs typeface="Arial"/>
              </a:rPr>
              <a:t>Attic Insulation</a:t>
            </a:r>
            <a:endParaRPr lang="en-US"/>
          </a:p>
        </p:txBody>
      </p:sp>
      <p:graphicFrame>
        <p:nvGraphicFramePr>
          <p:cNvPr id="3" name="Table 2">
            <a:extLst>
              <a:ext uri="{FF2B5EF4-FFF2-40B4-BE49-F238E27FC236}">
                <a16:creationId xmlns:a16="http://schemas.microsoft.com/office/drawing/2014/main" id="{31374959-6B54-C8BF-C3A7-CFBC22B3BB16}"/>
              </a:ext>
            </a:extLst>
          </p:cNvPr>
          <p:cNvGraphicFramePr>
            <a:graphicFrameLocks noGrp="1"/>
          </p:cNvGraphicFramePr>
          <p:nvPr>
            <p:extLst>
              <p:ext uri="{D42A27DB-BD31-4B8C-83A1-F6EECF244321}">
                <p14:modId xmlns:p14="http://schemas.microsoft.com/office/powerpoint/2010/main" val="1958165456"/>
              </p:ext>
            </p:extLst>
          </p:nvPr>
        </p:nvGraphicFramePr>
        <p:xfrm>
          <a:off x="602479" y="1788566"/>
          <a:ext cx="10672246" cy="3662738"/>
        </p:xfrm>
        <a:graphic>
          <a:graphicData uri="http://schemas.openxmlformats.org/drawingml/2006/table">
            <a:tbl>
              <a:tblPr firstRow="1" bandRow="1">
                <a:tableStyleId>{5C22544A-7EE6-4342-B048-85BDC9FD1C3A}</a:tableStyleId>
              </a:tblPr>
              <a:tblGrid>
                <a:gridCol w="2617799">
                  <a:extLst>
                    <a:ext uri="{9D8B030D-6E8A-4147-A177-3AD203B41FA5}">
                      <a16:colId xmlns:a16="http://schemas.microsoft.com/office/drawing/2014/main" val="3549996321"/>
                    </a:ext>
                  </a:extLst>
                </a:gridCol>
                <a:gridCol w="3936781">
                  <a:extLst>
                    <a:ext uri="{9D8B030D-6E8A-4147-A177-3AD203B41FA5}">
                      <a16:colId xmlns:a16="http://schemas.microsoft.com/office/drawing/2014/main" val="3269653310"/>
                    </a:ext>
                  </a:extLst>
                </a:gridCol>
                <a:gridCol w="4117666">
                  <a:extLst>
                    <a:ext uri="{9D8B030D-6E8A-4147-A177-3AD203B41FA5}">
                      <a16:colId xmlns:a16="http://schemas.microsoft.com/office/drawing/2014/main" val="2698557738"/>
                    </a:ext>
                  </a:extLst>
                </a:gridCol>
              </a:tblGrid>
              <a:tr h="412894">
                <a:tc>
                  <a:txBody>
                    <a:bodyPr/>
                    <a:lstStyle/>
                    <a:p>
                      <a:endParaRPr lang="en-US" sz="1400" b="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lang="en-US" sz="1600" b="1">
                          <a:solidFill>
                            <a:schemeClr val="bg1"/>
                          </a:solidFill>
                        </a:rPr>
                        <a:t>Attic Insulation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hMerge="1">
                  <a:txBody>
                    <a:bodyPr/>
                    <a:lstStyle/>
                    <a:p>
                      <a:endParaRPr lang="en-US"/>
                    </a:p>
                  </a:txBody>
                  <a:tcPr/>
                </a:tc>
                <a:extLst>
                  <a:ext uri="{0D108BD9-81ED-4DB2-BD59-A6C34878D82A}">
                    <a16:rowId xmlns:a16="http://schemas.microsoft.com/office/drawing/2014/main" val="1348053329"/>
                  </a:ext>
                </a:extLst>
              </a:tr>
              <a:tr h="371604">
                <a:tc>
                  <a:txBody>
                    <a:bodyPr/>
                    <a:lstStyle/>
                    <a:p>
                      <a:pPr marL="0" marR="0" lvl="0" indent="0" algn="ctr" defTabSz="77724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Residence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Electric Heating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77724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b="0" i="0" u="none" strike="noStrike" kern="1200" baseline="0">
                          <a:solidFill>
                            <a:schemeClr val="dk1"/>
                          </a:solidFill>
                          <a:latin typeface="+mn-lt"/>
                          <a:ea typeface="+mn-ea"/>
                          <a:cs typeface="+mn-cs"/>
                        </a:rPr>
                        <a:t>Central 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2050530"/>
                  </a:ext>
                </a:extLst>
              </a:tr>
              <a:tr h="371604">
                <a:tc>
                  <a:txBody>
                    <a:bodyPr/>
                    <a:lstStyle/>
                    <a:p>
                      <a:pPr marL="0" indent="0" algn="ctr">
                        <a:buFont typeface="Arial" panose="020B0604020202020204" pitchFamily="34" charset="0"/>
                        <a:buNone/>
                      </a:pPr>
                      <a:r>
                        <a:rPr lang="en-US" sz="1200" b="1">
                          <a:solidFill>
                            <a:schemeClr val="bg1"/>
                          </a:solidFill>
                        </a:rPr>
                        <a:t>Measure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marR="0" lvl="0" indent="-171450" algn="l" defTabSz="7772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a:solidFill>
                            <a:schemeClr val="dk1"/>
                          </a:solidFill>
                          <a:latin typeface="+mn-lt"/>
                          <a:ea typeface="+mn-ea"/>
                          <a:cs typeface="+mn-cs"/>
                        </a:rPr>
                        <a:t>Existing attic insulation must be R-19 or less.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908530312"/>
                  </a:ext>
                </a:extLst>
              </a:tr>
              <a:tr h="578052">
                <a:tc>
                  <a:txBody>
                    <a:bodyPr/>
                    <a:lstStyle/>
                    <a:p>
                      <a:pPr marL="0" indent="0" algn="ctr">
                        <a:buFont typeface="Arial" panose="020B0604020202020204" pitchFamily="34" charset="0"/>
                        <a:buNone/>
                      </a:pPr>
                      <a:r>
                        <a:rPr lang="en-US" sz="1200" b="1">
                          <a:solidFill>
                            <a:schemeClr val="bg1"/>
                          </a:solidFill>
                        </a:rPr>
                        <a:t>Measure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Total installed insulation will be R-49 for homes with electric space heating. </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Insulation type will be fiberglass or cellulose.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86319702"/>
                  </a:ext>
                </a:extLst>
              </a:tr>
              <a:tr h="578052">
                <a:tc>
                  <a:txBody>
                    <a:bodyPr/>
                    <a:lstStyle/>
                    <a:p>
                      <a:pPr marL="0" marR="0" lvl="0" indent="0" algn="ctr" defTabSz="3429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chemeClr val="bg1"/>
                          </a:solidFill>
                        </a:rPr>
                        <a:t>Required Post Install Documentation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r>
                        <a:rPr lang="en-US" sz="1200" b="0" i="0" u="none" strike="noStrike" kern="1200" baseline="0">
                          <a:solidFill>
                            <a:schemeClr val="dk1"/>
                          </a:solidFill>
                          <a:latin typeface="+mn-lt"/>
                          <a:ea typeface="+mn-ea"/>
                          <a:cs typeface="+mn-cs"/>
                        </a:rPr>
                        <a:t>Pre- and post-installation photos showing the following:</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Exterior image of unit number on apartment door/wall or front of home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insulation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existing square footage of area insulated</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Attic space with no insulation or with damaged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Installed insulation</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insulation bag/label with legible R-value</a:t>
                      </a:r>
                    </a:p>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Document new square footage of area insulated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642123008"/>
                  </a:ext>
                </a:extLst>
              </a:tr>
              <a:tr h="374104">
                <a:tc>
                  <a:txBody>
                    <a:bodyPr/>
                    <a:lstStyle/>
                    <a:p>
                      <a:pPr marL="0" indent="0" algn="ctr">
                        <a:buFont typeface="Arial" panose="020B0604020202020204" pitchFamily="34" charset="0"/>
                        <a:buNone/>
                      </a:pPr>
                      <a:r>
                        <a:rPr lang="en-US" sz="1200" b="1">
                          <a:solidFill>
                            <a:schemeClr val="bg1"/>
                          </a:solidFill>
                        </a:rPr>
                        <a:t>Estimated SLP Customer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2B27"/>
                    </a:solidFill>
                  </a:tcPr>
                </a:tc>
                <a:tc gridSpan="2">
                  <a:txBody>
                    <a:bodyPr/>
                    <a:lstStyle/>
                    <a:p>
                      <a:pPr marL="171450" indent="-171450">
                        <a:buFont typeface="Arial" panose="020B0604020202020204" pitchFamily="34" charset="0"/>
                        <a:buChar char="•"/>
                      </a:pPr>
                      <a:r>
                        <a:rPr lang="en-US" sz="1200" b="0" i="0" u="none" strike="noStrike" kern="1200" baseline="0">
                          <a:solidFill>
                            <a:schemeClr val="dk1"/>
                          </a:solidFill>
                          <a:latin typeface="+mn-lt"/>
                          <a:ea typeface="+mn-ea"/>
                          <a:cs typeface="+mn-cs"/>
                        </a:rPr>
                        <a:t>The estimated SLP customer cost, after applying the measure rebate, ranges from $70 to $100 per 100 square feet insulated.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11959741"/>
                  </a:ext>
                </a:extLst>
              </a:tr>
            </a:tbl>
          </a:graphicData>
        </a:graphic>
      </p:graphicFrame>
    </p:spTree>
    <p:extLst>
      <p:ext uri="{BB962C8B-B14F-4D97-AF65-F5344CB8AC3E}">
        <p14:creationId xmlns:p14="http://schemas.microsoft.com/office/powerpoint/2010/main" val="128986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B4F80-B89F-CCAD-A689-D14112B845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B2C524-2133-44FC-9661-983F1C8E0F96}"/>
              </a:ext>
            </a:extLst>
          </p:cNvPr>
          <p:cNvSpPr>
            <a:spLocks noGrp="1"/>
          </p:cNvSpPr>
          <p:nvPr>
            <p:ph type="title"/>
          </p:nvPr>
        </p:nvSpPr>
        <p:spPr/>
        <p:txBody>
          <a:bodyPr/>
          <a:lstStyle/>
          <a:p>
            <a:r>
              <a:rPr lang="en-US" sz="3600">
                <a:latin typeface="Arial"/>
                <a:cs typeface="Arial"/>
              </a:rPr>
              <a:t>Points of Contact</a:t>
            </a:r>
          </a:p>
        </p:txBody>
      </p:sp>
      <p:graphicFrame>
        <p:nvGraphicFramePr>
          <p:cNvPr id="6" name="Diagram 5">
            <a:extLst>
              <a:ext uri="{FF2B5EF4-FFF2-40B4-BE49-F238E27FC236}">
                <a16:creationId xmlns:a16="http://schemas.microsoft.com/office/drawing/2014/main" id="{52403CD4-8F3E-ADD9-AA70-BFD5B3A71B6B}"/>
              </a:ext>
            </a:extLst>
          </p:cNvPr>
          <p:cNvGraphicFramePr/>
          <p:nvPr>
            <p:extLst>
              <p:ext uri="{D42A27DB-BD31-4B8C-83A1-F6EECF244321}">
                <p14:modId xmlns:p14="http://schemas.microsoft.com/office/powerpoint/2010/main" val="1053213564"/>
              </p:ext>
            </p:extLst>
          </p:nvPr>
        </p:nvGraphicFramePr>
        <p:xfrm>
          <a:off x="647332" y="1706880"/>
          <a:ext cx="5403669" cy="4806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C93F9851-34C3-76CA-909F-5AFF0A1C704C}"/>
              </a:ext>
            </a:extLst>
          </p:cNvPr>
          <p:cNvGraphicFramePr/>
          <p:nvPr>
            <p:extLst>
              <p:ext uri="{D42A27DB-BD31-4B8C-83A1-F6EECF244321}">
                <p14:modId xmlns:p14="http://schemas.microsoft.com/office/powerpoint/2010/main" val="1871571296"/>
              </p:ext>
            </p:extLst>
          </p:nvPr>
        </p:nvGraphicFramePr>
        <p:xfrm>
          <a:off x="6068418" y="1706880"/>
          <a:ext cx="5544457" cy="48068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08416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8E897-B28C-E5E7-281B-B69B9188EA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120EF7-5C8C-9C90-8DBE-57245FDE6C16}"/>
              </a:ext>
            </a:extLst>
          </p:cNvPr>
          <p:cNvSpPr>
            <a:spLocks noGrp="1"/>
          </p:cNvSpPr>
          <p:nvPr>
            <p:ph type="title"/>
          </p:nvPr>
        </p:nvSpPr>
        <p:spPr>
          <a:xfrm>
            <a:off x="992392" y="4231059"/>
            <a:ext cx="10363200" cy="1362075"/>
          </a:xfrm>
        </p:spPr>
        <p:txBody>
          <a:bodyPr/>
          <a:lstStyle/>
          <a:p>
            <a:r>
              <a:rPr lang="en-US">
                <a:latin typeface="Arial"/>
                <a:cs typeface="Arial"/>
              </a:rPr>
              <a:t>Program Best Practices</a:t>
            </a:r>
            <a:endParaRPr lang="en-US"/>
          </a:p>
        </p:txBody>
      </p:sp>
    </p:spTree>
    <p:extLst>
      <p:ext uri="{BB962C8B-B14F-4D97-AF65-F5344CB8AC3E}">
        <p14:creationId xmlns:p14="http://schemas.microsoft.com/office/powerpoint/2010/main" val="772894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C45DC8-02DB-A78D-188F-3FB71CC0327C}"/>
              </a:ext>
            </a:extLst>
          </p:cNvPr>
          <p:cNvSpPr>
            <a:spLocks noGrp="1"/>
          </p:cNvSpPr>
          <p:nvPr>
            <p:ph type="title"/>
          </p:nvPr>
        </p:nvSpPr>
        <p:spPr/>
        <p:txBody>
          <a:bodyPr/>
          <a:lstStyle/>
          <a:p>
            <a:r>
              <a:rPr lang="en-US"/>
              <a:t>Best Practices</a:t>
            </a:r>
          </a:p>
        </p:txBody>
      </p:sp>
      <p:sp>
        <p:nvSpPr>
          <p:cNvPr id="5" name="Content Placeholder 4">
            <a:extLst>
              <a:ext uri="{FF2B5EF4-FFF2-40B4-BE49-F238E27FC236}">
                <a16:creationId xmlns:a16="http://schemas.microsoft.com/office/drawing/2014/main" id="{AC127484-4F09-DA8A-F88E-7D822F33C4E5}"/>
              </a:ext>
            </a:extLst>
          </p:cNvPr>
          <p:cNvSpPr>
            <a:spLocks noGrp="1"/>
          </p:cNvSpPr>
          <p:nvPr>
            <p:ph idx="1"/>
          </p:nvPr>
        </p:nvSpPr>
        <p:spPr>
          <a:xfrm>
            <a:off x="609600" y="1642374"/>
            <a:ext cx="10972800" cy="4294187"/>
          </a:xfrm>
        </p:spPr>
        <p:txBody>
          <a:bodyPr/>
          <a:lstStyle/>
          <a:p>
            <a:r>
              <a:rPr lang="en-US" sz="1600" b="1"/>
              <a:t>Customer Engagement</a:t>
            </a:r>
          </a:p>
          <a:p>
            <a:pPr lvl="1"/>
            <a:r>
              <a:rPr lang="en-US" sz="1400"/>
              <a:t>Educate the customer on new equipment operation, key features, and basic maintenance.</a:t>
            </a:r>
          </a:p>
          <a:p>
            <a:pPr lvl="1"/>
            <a:r>
              <a:rPr lang="en-US" sz="1400"/>
              <a:t>Leave all manuals and documentation for installed equipment</a:t>
            </a:r>
          </a:p>
          <a:p>
            <a:pPr lvl="1"/>
            <a:r>
              <a:rPr lang="en-US" sz="1400"/>
              <a:t>Review warranty information including coverage details</a:t>
            </a:r>
          </a:p>
          <a:p>
            <a:pPr lvl="1"/>
            <a:r>
              <a:rPr lang="en-US" sz="1400"/>
              <a:t>Provide contact information for follow-up questions, service, or support. </a:t>
            </a:r>
          </a:p>
          <a:p>
            <a:pPr marL="342900" lvl="1" indent="0">
              <a:buNone/>
            </a:pPr>
            <a:endParaRPr lang="en-US" sz="1400"/>
          </a:p>
          <a:p>
            <a:r>
              <a:rPr lang="en-US" sz="1600" b="1"/>
              <a:t>Quotes &amp; Final Invoices</a:t>
            </a:r>
            <a:endParaRPr lang="en-US" altLang="en-US" sz="1400" b="1">
              <a:solidFill>
                <a:schemeClr val="tx1"/>
              </a:solidFill>
            </a:endParaRPr>
          </a:p>
          <a:p>
            <a:pPr lvl="1" defTabSz="914400">
              <a:spcBef>
                <a:spcPct val="0"/>
              </a:spcBef>
            </a:pPr>
            <a:r>
              <a:rPr lang="en-US" altLang="en-US" sz="1400">
                <a:solidFill>
                  <a:schemeClr val="tx1"/>
                </a:solidFill>
              </a:rPr>
              <a:t>Provide a clear, itemized quote outlining each piece of equipment and scope of work, with associated costs for each line item (equipment, labor, materials, etc.). </a:t>
            </a:r>
          </a:p>
          <a:p>
            <a:pPr lvl="1" defTabSz="914400">
              <a:spcBef>
                <a:spcPct val="0"/>
              </a:spcBef>
            </a:pPr>
            <a:r>
              <a:rPr lang="en-US" altLang="en-US" sz="1400">
                <a:solidFill>
                  <a:schemeClr val="tx1"/>
                </a:solidFill>
              </a:rPr>
              <a:t>Include detailed descriptions of the work to be performed to ensure full transparency. </a:t>
            </a:r>
          </a:p>
          <a:p>
            <a:pPr lvl="1" defTabSz="914400">
              <a:spcBef>
                <a:spcPct val="0"/>
              </a:spcBef>
            </a:pPr>
            <a:r>
              <a:rPr lang="en-US" altLang="en-US" sz="1400">
                <a:solidFill>
                  <a:schemeClr val="tx1"/>
                </a:solidFill>
              </a:rPr>
              <a:t>Specify exact equipment make and model numbers being proposed. </a:t>
            </a:r>
          </a:p>
          <a:p>
            <a:pPr lvl="1" defTabSz="914400">
              <a:spcBef>
                <a:spcPct val="0"/>
              </a:spcBef>
            </a:pPr>
            <a:r>
              <a:rPr lang="en-US" altLang="en-US" sz="1400">
                <a:solidFill>
                  <a:schemeClr val="tx1"/>
                </a:solidFill>
              </a:rPr>
              <a:t>Include documentation showing the equipment meets ENERGY STAR® requirements (if applicable). </a:t>
            </a:r>
          </a:p>
          <a:p>
            <a:pPr lvl="1" defTabSz="914400">
              <a:spcBef>
                <a:spcPct val="0"/>
              </a:spcBef>
            </a:pPr>
            <a:r>
              <a:rPr lang="en-US" altLang="en-US" sz="1400">
                <a:solidFill>
                  <a:schemeClr val="tx1"/>
                </a:solidFill>
              </a:rPr>
              <a:t>Provide a final invoice upon completion that mirrors the approved quote, with all line items and costs clearly detailed. </a:t>
            </a:r>
          </a:p>
          <a:p>
            <a:pPr lvl="1" defTabSz="914400">
              <a:spcBef>
                <a:spcPct val="0"/>
              </a:spcBef>
            </a:pPr>
            <a:r>
              <a:rPr lang="en-US" altLang="en-US" sz="1400">
                <a:solidFill>
                  <a:schemeClr val="tx1"/>
                </a:solidFill>
              </a:rPr>
              <a:t>Ensure the final invoice includes the installation date and any updates or changes from the original scope of work. </a:t>
            </a:r>
          </a:p>
          <a:p>
            <a:pPr marL="342900" lvl="1" indent="0">
              <a:buNone/>
            </a:pPr>
            <a:endParaRPr lang="en-US" sz="1400"/>
          </a:p>
          <a:p>
            <a:r>
              <a:rPr lang="en-US" sz="1600" b="1"/>
              <a:t>Walkaway Situations</a:t>
            </a:r>
          </a:p>
          <a:p>
            <a:pPr lvl="1"/>
            <a:r>
              <a:rPr lang="en-US" sz="1400"/>
              <a:t>In unsafe situations, assessors/contractors should use their discretion to walk away if they feel threatened or the environment is hazardous (e.g., aggressive behavior, pets, gas leaks, mold, excessive clutter). </a:t>
            </a:r>
          </a:p>
          <a:p>
            <a:pPr lvl="1"/>
            <a:r>
              <a:rPr lang="en-US" sz="1400"/>
              <a:t>If work cannot be safely completed, inform the client on-site and follow up with written documentation to both the customer &amp; the program team. If the customer can remedy the walkaway issue, the assessor/contractor may return and complete the work.</a:t>
            </a:r>
          </a:p>
          <a:p>
            <a:endParaRPr lang="en-US" sz="1800"/>
          </a:p>
        </p:txBody>
      </p:sp>
    </p:spTree>
    <p:extLst>
      <p:ext uri="{BB962C8B-B14F-4D97-AF65-F5344CB8AC3E}">
        <p14:creationId xmlns:p14="http://schemas.microsoft.com/office/powerpoint/2010/main" val="3423658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F0EF2-3D98-CBCA-FDD3-27116D69F6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23E3C1-4DA6-60FE-BAA1-FCE48C33E394}"/>
              </a:ext>
            </a:extLst>
          </p:cNvPr>
          <p:cNvSpPr>
            <a:spLocks noGrp="1"/>
          </p:cNvSpPr>
          <p:nvPr>
            <p:ph type="title"/>
          </p:nvPr>
        </p:nvSpPr>
        <p:spPr/>
        <p:txBody>
          <a:bodyPr/>
          <a:lstStyle/>
          <a:p>
            <a:r>
              <a:rPr lang="en-US"/>
              <a:t>Important Reminders</a:t>
            </a:r>
          </a:p>
        </p:txBody>
      </p:sp>
      <p:sp>
        <p:nvSpPr>
          <p:cNvPr id="5" name="Content Placeholder 4">
            <a:extLst>
              <a:ext uri="{FF2B5EF4-FFF2-40B4-BE49-F238E27FC236}">
                <a16:creationId xmlns:a16="http://schemas.microsoft.com/office/drawing/2014/main" id="{90699C7A-4864-1825-E8B6-F73295B99E32}"/>
              </a:ext>
            </a:extLst>
          </p:cNvPr>
          <p:cNvSpPr>
            <a:spLocks noGrp="1"/>
          </p:cNvSpPr>
          <p:nvPr>
            <p:ph idx="1"/>
          </p:nvPr>
        </p:nvSpPr>
        <p:spPr/>
        <p:txBody>
          <a:bodyPr/>
          <a:lstStyle/>
          <a:p>
            <a:pPr>
              <a:lnSpc>
                <a:spcPct val="150000"/>
              </a:lnSpc>
            </a:pPr>
            <a:r>
              <a:rPr lang="en-US" sz="1800"/>
              <a:t>Arrive on time for all scheduled appointments </a:t>
            </a:r>
          </a:p>
          <a:p>
            <a:pPr>
              <a:lnSpc>
                <a:spcPct val="150000"/>
              </a:lnSpc>
            </a:pPr>
            <a:r>
              <a:rPr lang="en-US" sz="1800"/>
              <a:t>Dress appropriately and maintain a clean, professional appearance</a:t>
            </a:r>
          </a:p>
          <a:p>
            <a:pPr>
              <a:lnSpc>
                <a:spcPct val="150000"/>
              </a:lnSpc>
            </a:pPr>
            <a:r>
              <a:rPr lang="en-US" sz="1800"/>
              <a:t>Represent the program in a respectful and professional manner at all time </a:t>
            </a:r>
          </a:p>
          <a:p>
            <a:pPr>
              <a:lnSpc>
                <a:spcPct val="150000"/>
              </a:lnSpc>
            </a:pPr>
            <a:r>
              <a:rPr lang="en-US" sz="1800"/>
              <a:t>Bring all necessary tools and materials to perform installs efficiently </a:t>
            </a:r>
          </a:p>
          <a:p>
            <a:pPr>
              <a:lnSpc>
                <a:spcPct val="150000"/>
              </a:lnSpc>
            </a:pPr>
            <a:r>
              <a:rPr lang="en-US" sz="1800"/>
              <a:t>Have a reliable method to record and capture measure data (e.g., computer, phone, paperwork)</a:t>
            </a:r>
          </a:p>
          <a:p>
            <a:pPr>
              <a:lnSpc>
                <a:spcPct val="150000"/>
              </a:lnSpc>
            </a:pPr>
            <a:r>
              <a:rPr lang="en-US" sz="1800"/>
              <a:t>Communicate clearly and respectfully with customers</a:t>
            </a:r>
          </a:p>
          <a:p>
            <a:pPr>
              <a:lnSpc>
                <a:spcPct val="150000"/>
              </a:lnSpc>
            </a:pPr>
            <a:r>
              <a:rPr lang="en-US" sz="1800"/>
              <a:t>Follow safety protocols and use discretion in unsafe situations</a:t>
            </a:r>
          </a:p>
          <a:p>
            <a:pPr>
              <a:lnSpc>
                <a:spcPct val="150000"/>
              </a:lnSpc>
            </a:pPr>
            <a:r>
              <a:rPr lang="en-US" sz="1800"/>
              <a:t>Document and report any barriers to completing work</a:t>
            </a:r>
          </a:p>
        </p:txBody>
      </p:sp>
    </p:spTree>
    <p:extLst>
      <p:ext uri="{BB962C8B-B14F-4D97-AF65-F5344CB8AC3E}">
        <p14:creationId xmlns:p14="http://schemas.microsoft.com/office/powerpoint/2010/main" val="2212501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7FA58-DCF9-A8F6-1A3B-6E536B4D45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818F68-13FF-687D-B8A7-AC9977E044B6}"/>
              </a:ext>
            </a:extLst>
          </p:cNvPr>
          <p:cNvSpPr>
            <a:spLocks noGrp="1"/>
          </p:cNvSpPr>
          <p:nvPr>
            <p:ph type="title"/>
          </p:nvPr>
        </p:nvSpPr>
        <p:spPr>
          <a:xfrm>
            <a:off x="992392" y="4231059"/>
            <a:ext cx="10363200" cy="1362075"/>
          </a:xfrm>
        </p:spPr>
        <p:txBody>
          <a:bodyPr/>
          <a:lstStyle/>
          <a:p>
            <a:r>
              <a:rPr lang="en-US">
                <a:latin typeface="Arial"/>
                <a:cs typeface="Arial"/>
              </a:rPr>
              <a:t>Program Payments</a:t>
            </a:r>
            <a:endParaRPr lang="en-US"/>
          </a:p>
        </p:txBody>
      </p:sp>
    </p:spTree>
    <p:extLst>
      <p:ext uri="{BB962C8B-B14F-4D97-AF65-F5344CB8AC3E}">
        <p14:creationId xmlns:p14="http://schemas.microsoft.com/office/powerpoint/2010/main" val="157938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8C2E5-11EE-DF56-BC19-AE0D0FEB8A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C0B9C9-BECC-7CF9-05B6-82CF7A242945}"/>
              </a:ext>
            </a:extLst>
          </p:cNvPr>
          <p:cNvSpPr>
            <a:spLocks noGrp="1"/>
          </p:cNvSpPr>
          <p:nvPr>
            <p:ph type="title"/>
          </p:nvPr>
        </p:nvSpPr>
        <p:spPr/>
        <p:txBody>
          <a:bodyPr/>
          <a:lstStyle/>
          <a:p>
            <a:r>
              <a:rPr lang="en-US"/>
              <a:t>Payment Timeline</a:t>
            </a:r>
          </a:p>
        </p:txBody>
      </p:sp>
      <p:sp>
        <p:nvSpPr>
          <p:cNvPr id="5" name="Content Placeholder 4">
            <a:extLst>
              <a:ext uri="{FF2B5EF4-FFF2-40B4-BE49-F238E27FC236}">
                <a16:creationId xmlns:a16="http://schemas.microsoft.com/office/drawing/2014/main" id="{F74F62DF-DC39-98B4-0CE7-BD0756E3FB67}"/>
              </a:ext>
            </a:extLst>
          </p:cNvPr>
          <p:cNvSpPr>
            <a:spLocks noGrp="1"/>
          </p:cNvSpPr>
          <p:nvPr>
            <p:ph idx="1"/>
          </p:nvPr>
        </p:nvSpPr>
        <p:spPr>
          <a:xfrm>
            <a:off x="609600" y="1699591"/>
            <a:ext cx="10972800" cy="4405935"/>
          </a:xfrm>
        </p:spPr>
        <p:txBody>
          <a:bodyPr/>
          <a:lstStyle/>
          <a:p>
            <a:r>
              <a:rPr lang="en-US"/>
              <a:t>Batch payments are submitted on a weekly basis.​</a:t>
            </a:r>
          </a:p>
          <a:p>
            <a:r>
              <a:rPr lang="en-US"/>
              <a:t>Payments are processed under NET-15 terms, allowing up to 15 days for review from the initial submission date.​</a:t>
            </a:r>
          </a:p>
          <a:p>
            <a:r>
              <a:rPr lang="en-US"/>
              <a:t>Once approved, funds are issued via ACH, which typically takes a few additional business days.​</a:t>
            </a:r>
          </a:p>
          <a:p>
            <a:r>
              <a:rPr lang="en-US"/>
              <a:t>Overall, incentive payments are expected to be received within </a:t>
            </a:r>
            <a:r>
              <a:rPr lang="en-US" b="1"/>
              <a:t>approximately 4–6 weeks</a:t>
            </a:r>
            <a:r>
              <a:rPr lang="en-US"/>
              <a:t> from the date the project is approved in eSuite.​</a:t>
            </a:r>
          </a:p>
          <a:p>
            <a:pPr marL="0" indent="0">
              <a:buNone/>
            </a:pPr>
            <a:endParaRPr lang="en-US"/>
          </a:p>
          <a:p>
            <a:endParaRPr lang="en-US"/>
          </a:p>
        </p:txBody>
      </p:sp>
    </p:spTree>
    <p:extLst>
      <p:ext uri="{BB962C8B-B14F-4D97-AF65-F5344CB8AC3E}">
        <p14:creationId xmlns:p14="http://schemas.microsoft.com/office/powerpoint/2010/main" val="3633856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24C21-2973-4967-1538-C02BCAB32C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216BDB-120E-62F4-93A2-E6F2C4FBD288}"/>
              </a:ext>
            </a:extLst>
          </p:cNvPr>
          <p:cNvSpPr>
            <a:spLocks noGrp="1"/>
          </p:cNvSpPr>
          <p:nvPr>
            <p:ph type="title"/>
          </p:nvPr>
        </p:nvSpPr>
        <p:spPr>
          <a:xfrm>
            <a:off x="963084" y="4406901"/>
            <a:ext cx="9566096" cy="1362080"/>
          </a:xfrm>
        </p:spPr>
        <p:txBody>
          <a:bodyPr/>
          <a:lstStyle/>
          <a:p>
            <a:r>
              <a:rPr lang="en-US"/>
              <a:t>PROGRAM RESOURCES</a:t>
            </a:r>
          </a:p>
        </p:txBody>
      </p:sp>
      <p:sp>
        <p:nvSpPr>
          <p:cNvPr id="5" name="Text Placeholder 4">
            <a:extLst>
              <a:ext uri="{FF2B5EF4-FFF2-40B4-BE49-F238E27FC236}">
                <a16:creationId xmlns:a16="http://schemas.microsoft.com/office/drawing/2014/main" id="{35ADB21F-8165-5FB0-6031-1597B845DAB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63351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ED607-9A0F-042E-ECF6-4C67145135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22E37E-0AB7-6361-A1D5-D5EFCCC8C06F}"/>
              </a:ext>
            </a:extLst>
          </p:cNvPr>
          <p:cNvSpPr>
            <a:spLocks noGrp="1"/>
          </p:cNvSpPr>
          <p:nvPr>
            <p:ph type="title"/>
          </p:nvPr>
        </p:nvSpPr>
        <p:spPr/>
        <p:txBody>
          <a:bodyPr/>
          <a:lstStyle/>
          <a:p>
            <a:r>
              <a:rPr lang="en-US"/>
              <a:t>Resource Hub</a:t>
            </a:r>
          </a:p>
        </p:txBody>
      </p:sp>
      <p:sp>
        <p:nvSpPr>
          <p:cNvPr id="5" name="Content Placeholder 4">
            <a:extLst>
              <a:ext uri="{FF2B5EF4-FFF2-40B4-BE49-F238E27FC236}">
                <a16:creationId xmlns:a16="http://schemas.microsoft.com/office/drawing/2014/main" id="{E03A5FD8-B87B-11CC-1F30-B2CE45705265}"/>
              </a:ext>
            </a:extLst>
          </p:cNvPr>
          <p:cNvSpPr>
            <a:spLocks noGrp="1"/>
          </p:cNvSpPr>
          <p:nvPr>
            <p:ph idx="1"/>
          </p:nvPr>
        </p:nvSpPr>
        <p:spPr>
          <a:xfrm>
            <a:off x="609600" y="1748633"/>
            <a:ext cx="4807131" cy="4834728"/>
          </a:xfrm>
        </p:spPr>
        <p:txBody>
          <a:bodyPr/>
          <a:lstStyle/>
          <a:p>
            <a:r>
              <a:rPr lang="en-US" sz="1800"/>
              <a:t>The Resource Hub serves as a centralized location for all HELP program materials and reference documents used by HELP Home Energy Assessors (HHEAs) and Installation Contractors.</a:t>
            </a:r>
          </a:p>
          <a:p>
            <a:r>
              <a:rPr lang="en-US" sz="1800"/>
              <a:t>The Resource Hub can be accessed via the following link: </a:t>
            </a:r>
          </a:p>
          <a:p>
            <a:pPr marL="0" indent="0" algn="ctr">
              <a:buNone/>
            </a:pPr>
            <a:r>
              <a:rPr lang="en-US" sz="1800">
                <a:hlinkClick r:id="rId2"/>
              </a:rPr>
              <a:t>HELP Resource HUB | </a:t>
            </a:r>
            <a:r>
              <a:rPr lang="en-US" sz="1800" err="1">
                <a:hlinkClick r:id="rId2"/>
              </a:rPr>
              <a:t>aepohhelp</a:t>
            </a:r>
            <a:r>
              <a:rPr lang="en-US" sz="1800"/>
              <a:t> </a:t>
            </a:r>
          </a:p>
        </p:txBody>
      </p:sp>
      <p:pic>
        <p:nvPicPr>
          <p:cNvPr id="3" name="Picture 2">
            <a:extLst>
              <a:ext uri="{FF2B5EF4-FFF2-40B4-BE49-F238E27FC236}">
                <a16:creationId xmlns:a16="http://schemas.microsoft.com/office/drawing/2014/main" id="{B941864E-4EC3-7836-E530-135044EC2007}"/>
              </a:ext>
            </a:extLst>
          </p:cNvPr>
          <p:cNvPicPr>
            <a:picLocks noChangeAspect="1"/>
          </p:cNvPicPr>
          <p:nvPr/>
        </p:nvPicPr>
        <p:blipFill>
          <a:blip r:embed="rId3"/>
          <a:stretch>
            <a:fillRect/>
          </a:stretch>
        </p:blipFill>
        <p:spPr>
          <a:xfrm>
            <a:off x="5657374" y="1748632"/>
            <a:ext cx="6099197" cy="4834729"/>
          </a:xfrm>
          <a:prstGeom prst="rect">
            <a:avLst/>
          </a:prstGeom>
          <a:ln>
            <a:solidFill>
              <a:srgbClr val="185A7D"/>
            </a:solidFill>
          </a:ln>
        </p:spPr>
      </p:pic>
    </p:spTree>
    <p:extLst>
      <p:ext uri="{BB962C8B-B14F-4D97-AF65-F5344CB8AC3E}">
        <p14:creationId xmlns:p14="http://schemas.microsoft.com/office/powerpoint/2010/main" val="2254719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14086E-B6C5-E3C8-832A-B8FBE400B98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0AEB9F-61A2-513E-FFB7-DE568FA8DCFF}"/>
              </a:ext>
            </a:extLst>
          </p:cNvPr>
          <p:cNvSpPr>
            <a:spLocks noGrp="1"/>
          </p:cNvSpPr>
          <p:nvPr>
            <p:ph type="subTitle" idx="1"/>
          </p:nvPr>
        </p:nvSpPr>
        <p:spPr>
          <a:xfrm>
            <a:off x="1068512" y="1767156"/>
            <a:ext cx="9780998" cy="3304382"/>
          </a:xfrm>
        </p:spPr>
        <p:txBody>
          <a:bodyPr/>
          <a:lstStyle/>
          <a:p>
            <a:pPr marR="0" lvl="0">
              <a:spcBef>
                <a:spcPts val="0"/>
              </a:spcBef>
              <a:spcAft>
                <a:spcPts val="0"/>
              </a:spcAft>
            </a:pPr>
            <a:endParaRPr lang="en-US" sz="1100">
              <a:effectLst/>
              <a:latin typeface="Calibri" panose="020F0502020204030204" pitchFamily="34" charset="0"/>
              <a:ea typeface="Aptos" panose="020B0004020202020204" pitchFamily="34" charset="0"/>
            </a:endParaRPr>
          </a:p>
          <a:p>
            <a:pPr algn="l"/>
            <a:endParaRPr lang="en-US"/>
          </a:p>
        </p:txBody>
      </p:sp>
      <p:sp>
        <p:nvSpPr>
          <p:cNvPr id="4" name="Title 1">
            <a:extLst>
              <a:ext uri="{FF2B5EF4-FFF2-40B4-BE49-F238E27FC236}">
                <a16:creationId xmlns:a16="http://schemas.microsoft.com/office/drawing/2014/main" id="{ADDA3179-A5D1-A10F-6A66-B23A14172781}"/>
              </a:ext>
            </a:extLst>
          </p:cNvPr>
          <p:cNvSpPr txBox="1">
            <a:spLocks/>
          </p:cNvSpPr>
          <p:nvPr/>
        </p:nvSpPr>
        <p:spPr bwMode="auto">
          <a:xfrm>
            <a:off x="1981730" y="3215441"/>
            <a:ext cx="7954561" cy="6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r>
              <a:rPr lang="en-US" sz="7200">
                <a:latin typeface="Calibri" panose="020F0502020204030204" pitchFamily="34" charset="0"/>
                <a:ea typeface="Aptos" panose="020B0004020202020204" pitchFamily="34" charset="0"/>
              </a:rPr>
              <a:t>Questions?</a:t>
            </a:r>
            <a:br>
              <a:rPr lang="en-US" sz="2800">
                <a:latin typeface="Calibri" panose="020F0502020204030204" pitchFamily="34" charset="0"/>
                <a:ea typeface="Aptos" panose="020B0004020202020204" pitchFamily="34" charset="0"/>
              </a:rPr>
            </a:br>
            <a:endParaRPr lang="en-US"/>
          </a:p>
        </p:txBody>
      </p:sp>
      <p:sp>
        <p:nvSpPr>
          <p:cNvPr id="10" name="Title 1">
            <a:extLst>
              <a:ext uri="{FF2B5EF4-FFF2-40B4-BE49-F238E27FC236}">
                <a16:creationId xmlns:a16="http://schemas.microsoft.com/office/drawing/2014/main" id="{B1F8E955-561D-39CE-78A4-4D23FD153E12}"/>
              </a:ext>
            </a:extLst>
          </p:cNvPr>
          <p:cNvSpPr txBox="1">
            <a:spLocks/>
          </p:cNvSpPr>
          <p:nvPr/>
        </p:nvSpPr>
        <p:spPr bwMode="auto">
          <a:xfrm>
            <a:off x="1278887" y="435398"/>
            <a:ext cx="9699171" cy="6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r>
              <a:rPr lang="en-US" sz="2400">
                <a:latin typeface="Arial" panose="020B0604020202020204" pitchFamily="34" charset="0"/>
                <a:ea typeface="Aptos" panose="020B0004020202020204" pitchFamily="34" charset="0"/>
                <a:cs typeface="Arial" panose="020B0604020202020204" pitchFamily="34" charset="0"/>
              </a:rPr>
              <a:t>QUESTIONS?</a:t>
            </a:r>
            <a:endParaRPr lang="en-US" sz="2400">
              <a:latin typeface="Arial" panose="020B0604020202020204" pitchFamily="34" charset="0"/>
              <a:cs typeface="Arial" panose="020B0604020202020204" pitchFamily="34" charset="0"/>
            </a:endParaRPr>
          </a:p>
        </p:txBody>
      </p:sp>
      <p:pic>
        <p:nvPicPr>
          <p:cNvPr id="5" name="Picture 4" descr="Close-up of question mark on a hardwood floor against a wall">
            <a:extLst>
              <a:ext uri="{FF2B5EF4-FFF2-40B4-BE49-F238E27FC236}">
                <a16:creationId xmlns:a16="http://schemas.microsoft.com/office/drawing/2014/main" id="{9C5A6624-77D9-640D-5FC4-2C611A9E7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61" y="1767156"/>
            <a:ext cx="10928178" cy="4427692"/>
          </a:xfrm>
          <a:prstGeom prst="rect">
            <a:avLst/>
          </a:prstGeom>
        </p:spPr>
      </p:pic>
    </p:spTree>
    <p:extLst>
      <p:ext uri="{BB962C8B-B14F-4D97-AF65-F5344CB8AC3E}">
        <p14:creationId xmlns:p14="http://schemas.microsoft.com/office/powerpoint/2010/main" val="62231987"/>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2FA6-3BC9-5357-178A-D5BA64BAD0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53788E-78C4-F949-EA2E-DC2B67852885}"/>
              </a:ext>
            </a:extLst>
          </p:cNvPr>
          <p:cNvSpPr>
            <a:spLocks noGrp="1"/>
          </p:cNvSpPr>
          <p:nvPr>
            <p:ph type="title"/>
          </p:nvPr>
        </p:nvSpPr>
        <p:spPr/>
        <p:txBody>
          <a:bodyPr/>
          <a:lstStyle/>
          <a:p>
            <a:r>
              <a:rPr lang="en-US"/>
              <a:t>THANK YOU FOR JOINING US TODAY!</a:t>
            </a:r>
          </a:p>
        </p:txBody>
      </p:sp>
      <p:sp>
        <p:nvSpPr>
          <p:cNvPr id="5" name="Text Placeholder 4">
            <a:extLst>
              <a:ext uri="{FF2B5EF4-FFF2-40B4-BE49-F238E27FC236}">
                <a16:creationId xmlns:a16="http://schemas.microsoft.com/office/drawing/2014/main" id="{8371A081-3905-87D1-6EB0-431507D48D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1922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9495E-CC5E-105B-AB0F-F4133EA3C1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7221EA-A5B1-3D59-E52F-501BDE7310F1}"/>
              </a:ext>
            </a:extLst>
          </p:cNvPr>
          <p:cNvSpPr>
            <a:spLocks noGrp="1"/>
          </p:cNvSpPr>
          <p:nvPr>
            <p:ph type="title"/>
          </p:nvPr>
        </p:nvSpPr>
        <p:spPr/>
        <p:txBody>
          <a:bodyPr/>
          <a:lstStyle/>
          <a:p>
            <a:r>
              <a:rPr lang="en-US">
                <a:latin typeface="Arial"/>
                <a:cs typeface="Arial"/>
              </a:rPr>
              <a:t>PROGRAM OVERVIEW</a:t>
            </a:r>
            <a:endParaRPr lang="en-US"/>
          </a:p>
        </p:txBody>
      </p:sp>
      <p:sp>
        <p:nvSpPr>
          <p:cNvPr id="5" name="Text Placeholder 4">
            <a:extLst>
              <a:ext uri="{FF2B5EF4-FFF2-40B4-BE49-F238E27FC236}">
                <a16:creationId xmlns:a16="http://schemas.microsoft.com/office/drawing/2014/main" id="{6AA91EFD-658B-AFAB-FEE2-2FFC8C6934D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8694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9573A-408A-B029-E028-93AE27038770}"/>
              </a:ext>
            </a:extLst>
          </p:cNvPr>
          <p:cNvSpPr>
            <a:spLocks noGrp="1"/>
          </p:cNvSpPr>
          <p:nvPr>
            <p:ph type="title"/>
          </p:nvPr>
        </p:nvSpPr>
        <p:spPr/>
        <p:txBody>
          <a:bodyPr/>
          <a:lstStyle/>
          <a:p>
            <a:r>
              <a:rPr lang="en-US"/>
              <a:t>Program Goals &amp; Updates</a:t>
            </a:r>
          </a:p>
        </p:txBody>
      </p:sp>
      <p:sp>
        <p:nvSpPr>
          <p:cNvPr id="5" name="Content Placeholder 4">
            <a:extLst>
              <a:ext uri="{FF2B5EF4-FFF2-40B4-BE49-F238E27FC236}">
                <a16:creationId xmlns:a16="http://schemas.microsoft.com/office/drawing/2014/main" id="{62D20E13-281C-AB1E-0871-2649C73AA3C9}"/>
              </a:ext>
            </a:extLst>
          </p:cNvPr>
          <p:cNvSpPr>
            <a:spLocks noGrp="1"/>
          </p:cNvSpPr>
          <p:nvPr>
            <p:ph idx="1"/>
          </p:nvPr>
        </p:nvSpPr>
        <p:spPr>
          <a:xfrm>
            <a:off x="609600" y="1637211"/>
            <a:ext cx="10424160" cy="4468315"/>
          </a:xfrm>
        </p:spPr>
        <p:txBody>
          <a:bodyPr/>
          <a:lstStyle/>
          <a:p>
            <a:r>
              <a:rPr lang="en-US" sz="2000"/>
              <a:t>2026 Program Goals &amp; Incentive Budget:</a:t>
            </a:r>
          </a:p>
          <a:p>
            <a:endParaRPr lang="en-US" sz="2000"/>
          </a:p>
          <a:p>
            <a:pPr marL="0" indent="0">
              <a:buNone/>
            </a:pPr>
            <a:endParaRPr lang="en-US" sz="2000"/>
          </a:p>
          <a:p>
            <a:pPr marL="0" indent="0">
              <a:buNone/>
            </a:pPr>
            <a:endParaRPr lang="en-US" sz="2000"/>
          </a:p>
          <a:p>
            <a:pPr marL="0" indent="0">
              <a:buNone/>
            </a:pPr>
            <a:endParaRPr lang="en-US" sz="2000"/>
          </a:p>
          <a:p>
            <a:r>
              <a:rPr lang="en-US" sz="2000">
                <a:latin typeface="Arial"/>
                <a:cs typeface="Arial"/>
              </a:rPr>
              <a:t>All program changes that will be reviewed took effect </a:t>
            </a:r>
            <a:r>
              <a:rPr lang="en-US" sz="2000" b="1">
                <a:latin typeface="Arial"/>
                <a:cs typeface="Arial"/>
              </a:rPr>
              <a:t>Monday February 2</a:t>
            </a:r>
            <a:r>
              <a:rPr lang="en-US" sz="2000" b="1" baseline="30000">
                <a:latin typeface="Arial"/>
                <a:cs typeface="Arial"/>
              </a:rPr>
              <a:t>nd</a:t>
            </a:r>
            <a:r>
              <a:rPr lang="en-US" sz="2000" b="1">
                <a:latin typeface="Arial"/>
                <a:cs typeface="Arial"/>
              </a:rPr>
              <a:t>, 2026</a:t>
            </a:r>
          </a:p>
          <a:p>
            <a:pPr lvl="1"/>
            <a:r>
              <a:rPr lang="en-US" sz="1800"/>
              <a:t>This includes all newly offered program measures </a:t>
            </a:r>
          </a:p>
          <a:p>
            <a:pPr marL="342900" lvl="1" indent="0">
              <a:buNone/>
            </a:pPr>
            <a:endParaRPr lang="en-US" sz="800"/>
          </a:p>
          <a:p>
            <a:r>
              <a:rPr lang="en-US" sz="2000"/>
              <a:t>Assessments completed before this date will be grandfathered in under the previous program guidelines</a:t>
            </a:r>
          </a:p>
          <a:p>
            <a:pPr lvl="1"/>
            <a:r>
              <a:rPr lang="en-US" sz="1800"/>
              <a:t>100% CAP &amp; SLP retrofit project cost coverage for assessments completed prior to 02/02/2026</a:t>
            </a:r>
          </a:p>
          <a:p>
            <a:pPr lvl="1"/>
            <a:r>
              <a:rPr lang="en-US" sz="1800"/>
              <a:t>Measure eligibility requirements</a:t>
            </a:r>
          </a:p>
          <a:p>
            <a:pPr lvl="1"/>
            <a:endParaRPr lang="en-US" sz="2000"/>
          </a:p>
          <a:p>
            <a:pPr lvl="1"/>
            <a:endParaRPr lang="en-US" sz="2000"/>
          </a:p>
        </p:txBody>
      </p:sp>
      <p:graphicFrame>
        <p:nvGraphicFramePr>
          <p:cNvPr id="6" name="Table 5">
            <a:extLst>
              <a:ext uri="{FF2B5EF4-FFF2-40B4-BE49-F238E27FC236}">
                <a16:creationId xmlns:a16="http://schemas.microsoft.com/office/drawing/2014/main" id="{F27FEA8A-68FB-AF6B-A3E3-AB888AEB85D4}"/>
              </a:ext>
            </a:extLst>
          </p:cNvPr>
          <p:cNvGraphicFramePr>
            <a:graphicFrameLocks noGrp="1"/>
          </p:cNvGraphicFramePr>
          <p:nvPr>
            <p:extLst>
              <p:ext uri="{D42A27DB-BD31-4B8C-83A1-F6EECF244321}">
                <p14:modId xmlns:p14="http://schemas.microsoft.com/office/powerpoint/2010/main" val="3456686246"/>
              </p:ext>
            </p:extLst>
          </p:nvPr>
        </p:nvGraphicFramePr>
        <p:xfrm>
          <a:off x="966651" y="2207287"/>
          <a:ext cx="9562013" cy="980051"/>
        </p:xfrm>
        <a:graphic>
          <a:graphicData uri="http://schemas.openxmlformats.org/drawingml/2006/table">
            <a:tbl>
              <a:tblPr firstRow="1" bandRow="1">
                <a:tableStyleId>{21E4AEA4-8DFA-4A89-87EB-49C32662AFE0}</a:tableStyleId>
              </a:tblPr>
              <a:tblGrid>
                <a:gridCol w="1915818">
                  <a:extLst>
                    <a:ext uri="{9D8B030D-6E8A-4147-A177-3AD203B41FA5}">
                      <a16:colId xmlns:a16="http://schemas.microsoft.com/office/drawing/2014/main" val="3623665491"/>
                    </a:ext>
                  </a:extLst>
                </a:gridCol>
                <a:gridCol w="2581142">
                  <a:extLst>
                    <a:ext uri="{9D8B030D-6E8A-4147-A177-3AD203B41FA5}">
                      <a16:colId xmlns:a16="http://schemas.microsoft.com/office/drawing/2014/main" val="3878312170"/>
                    </a:ext>
                  </a:extLst>
                </a:gridCol>
                <a:gridCol w="2777654">
                  <a:extLst>
                    <a:ext uri="{9D8B030D-6E8A-4147-A177-3AD203B41FA5}">
                      <a16:colId xmlns:a16="http://schemas.microsoft.com/office/drawing/2014/main" val="1671498355"/>
                    </a:ext>
                  </a:extLst>
                </a:gridCol>
                <a:gridCol w="2287399">
                  <a:extLst>
                    <a:ext uri="{9D8B030D-6E8A-4147-A177-3AD203B41FA5}">
                      <a16:colId xmlns:a16="http://schemas.microsoft.com/office/drawing/2014/main" val="373430182"/>
                    </a:ext>
                  </a:extLst>
                </a:gridCol>
              </a:tblGrid>
              <a:tr h="455882">
                <a:tc>
                  <a:txBody>
                    <a:bodyPr/>
                    <a:lstStyle/>
                    <a:p>
                      <a:pPr algn="ct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303"/>
                    </a:solidFill>
                  </a:tcPr>
                </a:tc>
                <a:tc>
                  <a:txBody>
                    <a:bodyPr/>
                    <a:lstStyle/>
                    <a:p>
                      <a:pPr algn="ctr"/>
                      <a:r>
                        <a:rPr lang="en-US" sz="1400">
                          <a:latin typeface="Arial" panose="020B0604020202020204" pitchFamily="34" charset="0"/>
                          <a:cs typeface="Arial" panose="020B0604020202020204" pitchFamily="34" charset="0"/>
                        </a:rPr>
                        <a:t>Savings (kWh)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303"/>
                    </a:solidFill>
                  </a:tcPr>
                </a:tc>
                <a:tc>
                  <a:txBody>
                    <a:bodyPr/>
                    <a:lstStyle/>
                    <a:p>
                      <a:pPr algn="ctr"/>
                      <a:r>
                        <a:rPr lang="en-US" sz="1400">
                          <a:latin typeface="Arial" panose="020B0604020202020204" pitchFamily="34" charset="0"/>
                          <a:cs typeface="Arial" panose="020B0604020202020204" pitchFamily="34" charset="0"/>
                        </a:rPr>
                        <a:t>Peak Demand Reduction (kW)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303"/>
                    </a:solidFill>
                  </a:tcPr>
                </a:tc>
                <a:tc>
                  <a:txBody>
                    <a:bodyPr/>
                    <a:lstStyle/>
                    <a:p>
                      <a:pPr algn="ctr"/>
                      <a:r>
                        <a:rPr lang="en-US" sz="1400">
                          <a:latin typeface="Arial" panose="020B0604020202020204" pitchFamily="34" charset="0"/>
                          <a:cs typeface="Arial" panose="020B0604020202020204" pitchFamily="34" charset="0"/>
                        </a:rPr>
                        <a:t>Incentive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303"/>
                    </a:solidFill>
                  </a:tcPr>
                </a:tc>
                <a:extLst>
                  <a:ext uri="{0D108BD9-81ED-4DB2-BD59-A6C34878D82A}">
                    <a16:rowId xmlns:a16="http://schemas.microsoft.com/office/drawing/2014/main" val="120129696"/>
                  </a:ext>
                </a:extLst>
              </a:tr>
              <a:tr h="524169">
                <a:tc>
                  <a:txBody>
                    <a:bodyPr/>
                    <a:lstStyle/>
                    <a:p>
                      <a:pPr algn="ctr"/>
                      <a:r>
                        <a:rPr lang="en-US" sz="1400" b="1">
                          <a:latin typeface="Arial" panose="020B0604020202020204" pitchFamily="34" charset="0"/>
                          <a:cs typeface="Arial" panose="020B0604020202020204" pitchFamily="34" charset="0"/>
                        </a:rPr>
                        <a:t>2026 HELP 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a:latin typeface="Arial" panose="020B0604020202020204" pitchFamily="34" charset="0"/>
                          <a:cs typeface="Arial" panose="020B0604020202020204" pitchFamily="34" charset="0"/>
                        </a:rPr>
                        <a:t>8,000,000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a:latin typeface="Arial" panose="020B0604020202020204" pitchFamily="34" charset="0"/>
                          <a:cs typeface="Arial" panose="020B0604020202020204" pitchFamily="34" charset="0"/>
                        </a:rPr>
                        <a:t>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a:latin typeface="Arial" panose="020B0604020202020204" pitchFamily="34" charset="0"/>
                          <a:cs typeface="Arial" panose="020B0604020202020204" pitchFamily="34" charset="0"/>
                        </a:rPr>
                        <a:t>$7,685,900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0054334"/>
                  </a:ext>
                </a:extLst>
              </a:tr>
            </a:tbl>
          </a:graphicData>
        </a:graphic>
      </p:graphicFrame>
    </p:spTree>
    <p:extLst>
      <p:ext uri="{BB962C8B-B14F-4D97-AF65-F5344CB8AC3E}">
        <p14:creationId xmlns:p14="http://schemas.microsoft.com/office/powerpoint/2010/main" val="125469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0FEBB-BC88-8E45-3CC6-94146DE624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1077BAD-EB2A-F44F-9478-CA6A5885CE8B}"/>
              </a:ext>
            </a:extLst>
          </p:cNvPr>
          <p:cNvSpPr>
            <a:spLocks noGrp="1"/>
          </p:cNvSpPr>
          <p:nvPr>
            <p:ph type="subTitle" idx="1"/>
          </p:nvPr>
        </p:nvSpPr>
        <p:spPr>
          <a:xfrm>
            <a:off x="824753" y="1594881"/>
            <a:ext cx="10068300" cy="4881045"/>
          </a:xfrm>
        </p:spPr>
        <p:txBody>
          <a:bodyPr/>
          <a:lstStyle/>
          <a:p>
            <a:pPr marL="285750" indent="-285750" algn="l">
              <a:buFont typeface="Arial" panose="020B0604020202020204" pitchFamily="34" charset="0"/>
              <a:buChar char="•"/>
            </a:pPr>
            <a:r>
              <a:rPr lang="en-US" sz="1600">
                <a:solidFill>
                  <a:srgbClr val="000000"/>
                </a:solidFill>
              </a:rPr>
              <a:t>Must be a current</a:t>
            </a:r>
            <a:r>
              <a:rPr lang="en-US" sz="1600" b="0">
                <a:solidFill>
                  <a:srgbClr val="000000"/>
                </a:solidFill>
                <a:effectLst/>
              </a:rPr>
              <a:t> AEP </a:t>
            </a:r>
            <a:r>
              <a:rPr lang="en-US" sz="1600">
                <a:solidFill>
                  <a:srgbClr val="000000"/>
                </a:solidFill>
              </a:rPr>
              <a:t>Ohio residential</a:t>
            </a:r>
            <a:r>
              <a:rPr lang="en-US" sz="1600" b="0">
                <a:solidFill>
                  <a:srgbClr val="000000"/>
                </a:solidFill>
                <a:effectLst/>
              </a:rPr>
              <a:t> electric customer participating in the Community Assistance Program (CAP) or Supplemental Low-Income Program (SLP):</a:t>
            </a:r>
          </a:p>
          <a:p>
            <a:pPr marL="285750" indent="-285750" algn="l">
              <a:buFont typeface="Arial" panose="020B0604020202020204" pitchFamily="34" charset="0"/>
              <a:buChar char="•"/>
            </a:pPr>
            <a:endParaRPr lang="en-US" sz="1800">
              <a:solidFill>
                <a:srgbClr val="000000"/>
              </a:solidFill>
            </a:endParaRPr>
          </a:p>
          <a:p>
            <a:pPr marL="285750" indent="-285750" algn="l">
              <a:buFont typeface="Arial" panose="020B0604020202020204" pitchFamily="34" charset="0"/>
              <a:buChar char="•"/>
            </a:pPr>
            <a:endParaRPr lang="en-US" sz="1800">
              <a:solidFill>
                <a:srgbClr val="000000"/>
              </a:solidFill>
            </a:endParaRPr>
          </a:p>
          <a:p>
            <a:pPr marL="285750" indent="-285750" algn="l">
              <a:buFont typeface="Arial" panose="020B0604020202020204" pitchFamily="34" charset="0"/>
              <a:buChar char="•"/>
            </a:pPr>
            <a:endParaRPr lang="en-US" sz="1800">
              <a:solidFill>
                <a:srgbClr val="000000"/>
              </a:solidFill>
            </a:endParaRPr>
          </a:p>
          <a:p>
            <a:pPr marL="285750" indent="-285750" algn="l">
              <a:buFont typeface="Arial" panose="020B0604020202020204" pitchFamily="34" charset="0"/>
              <a:buChar char="•"/>
            </a:pPr>
            <a:endParaRPr lang="en-US" sz="1800">
              <a:solidFill>
                <a:srgbClr val="000000"/>
              </a:solidFill>
            </a:endParaRPr>
          </a:p>
          <a:p>
            <a:pPr marL="285750" indent="-285750" algn="l">
              <a:buFont typeface="Arial" panose="020B0604020202020204" pitchFamily="34" charset="0"/>
              <a:buChar char="•"/>
            </a:pPr>
            <a:endParaRPr lang="en-US" sz="1800">
              <a:solidFill>
                <a:srgbClr val="000000"/>
              </a:solidFill>
            </a:endParaRPr>
          </a:p>
          <a:p>
            <a:pPr algn="l"/>
            <a:endParaRPr lang="en-US" sz="1800">
              <a:solidFill>
                <a:srgbClr val="000000"/>
              </a:solidFill>
            </a:endParaRPr>
          </a:p>
          <a:p>
            <a:pPr algn="l"/>
            <a:endParaRPr lang="en-US" sz="1800">
              <a:solidFill>
                <a:srgbClr val="000000"/>
              </a:solidFill>
            </a:endParaRPr>
          </a:p>
          <a:p>
            <a:pPr marL="285750" indent="-285750" algn="l">
              <a:buFont typeface="Arial" panose="020B0604020202020204" pitchFamily="34" charset="0"/>
              <a:buChar char="•"/>
            </a:pPr>
            <a:r>
              <a:rPr lang="en-US" sz="1600" b="1">
                <a:solidFill>
                  <a:srgbClr val="000000"/>
                </a:solidFill>
              </a:rPr>
              <a:t>Property Eligibility</a:t>
            </a:r>
            <a:r>
              <a:rPr lang="en-US" sz="1600">
                <a:solidFill>
                  <a:srgbClr val="000000"/>
                </a:solidFill>
              </a:rPr>
              <a:t>: Single-family homes, townhomes, manufactured homes, and separately metered multi-family dwellings (apartments and condos). Renters must obtain a signed Landlord Authorization Form.</a:t>
            </a:r>
          </a:p>
          <a:p>
            <a:pPr algn="l"/>
            <a:endParaRPr lang="en-US" sz="1000">
              <a:solidFill>
                <a:srgbClr val="000000"/>
              </a:solidFill>
              <a:highlight>
                <a:srgbClr val="FFFF00"/>
              </a:highlight>
            </a:endParaRPr>
          </a:p>
          <a:p>
            <a:pPr lvl="1" algn="l"/>
            <a:endParaRPr lang="en-US" sz="1500">
              <a:solidFill>
                <a:srgbClr val="000000"/>
              </a:solidFill>
            </a:endParaRPr>
          </a:p>
          <a:p>
            <a:pPr marL="171450" indent="-171450" algn="l">
              <a:buFont typeface="Arial" panose="020B0604020202020204" pitchFamily="34" charset="0"/>
              <a:buChar char="•"/>
            </a:pPr>
            <a:endParaRPr lang="en-US" sz="1000">
              <a:solidFill>
                <a:srgbClr val="000000"/>
              </a:solidFill>
            </a:endParaRPr>
          </a:p>
          <a:p>
            <a:pPr marL="171450" indent="-171450" algn="l">
              <a:buFont typeface="Arial" panose="020B0604020202020204" pitchFamily="34" charset="0"/>
              <a:buChar char="•"/>
            </a:pPr>
            <a:endParaRPr lang="en-US" sz="1000">
              <a:solidFill>
                <a:srgbClr val="000000"/>
              </a:solidFill>
            </a:endParaRPr>
          </a:p>
          <a:p>
            <a:pPr marL="285750" indent="-285750" algn="l">
              <a:buFont typeface="Arial" panose="020B0604020202020204" pitchFamily="34" charset="0"/>
              <a:buChar char="•"/>
            </a:pPr>
            <a:endParaRPr lang="en-US" sz="1800" i="1">
              <a:solidFill>
                <a:srgbClr val="000000"/>
              </a:solidFill>
            </a:endParaRPr>
          </a:p>
          <a:p>
            <a:pPr algn="l"/>
            <a:endParaRPr lang="en-US" sz="1800" b="1" u="sng">
              <a:solidFill>
                <a:srgbClr val="000000"/>
              </a:solidFill>
              <a:effectLst/>
            </a:endParaRPr>
          </a:p>
          <a:p>
            <a:pPr marL="285750" indent="-285750" algn="l" rtl="0" fontAlgn="base">
              <a:buFont typeface="Arial" panose="020B0604020202020204" pitchFamily="34" charset="0"/>
              <a:buChar char="•"/>
            </a:pPr>
            <a:endParaRPr lang="en-US" sz="1800" b="0">
              <a:solidFill>
                <a:srgbClr val="000000"/>
              </a:solidFill>
              <a:effectLst/>
            </a:endParaRPr>
          </a:p>
        </p:txBody>
      </p:sp>
      <p:sp>
        <p:nvSpPr>
          <p:cNvPr id="4" name="Title 1">
            <a:extLst>
              <a:ext uri="{FF2B5EF4-FFF2-40B4-BE49-F238E27FC236}">
                <a16:creationId xmlns:a16="http://schemas.microsoft.com/office/drawing/2014/main" id="{605D427B-96D8-4BBB-30B1-E41EA3C2E837}"/>
              </a:ext>
            </a:extLst>
          </p:cNvPr>
          <p:cNvSpPr txBox="1">
            <a:spLocks/>
          </p:cNvSpPr>
          <p:nvPr/>
        </p:nvSpPr>
        <p:spPr bwMode="auto">
          <a:xfrm>
            <a:off x="2348345" y="546876"/>
            <a:ext cx="8544708" cy="6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r>
              <a:rPr lang="en-US" sz="2400">
                <a:solidFill>
                  <a:schemeClr val="tx1"/>
                </a:solidFill>
                <a:latin typeface="Arial" panose="020B0604020202020204" pitchFamily="34" charset="0"/>
                <a:cs typeface="Arial" panose="020B0604020202020204" pitchFamily="34" charset="0"/>
              </a:rPr>
              <a:t>CUSTOMER ELIGIBILITY</a:t>
            </a:r>
            <a:endParaRPr lang="en-US" sz="240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584CB79-66C4-32F4-1682-7637CE52740B}"/>
              </a:ext>
            </a:extLst>
          </p:cNvPr>
          <p:cNvGraphicFramePr>
            <a:graphicFrameLocks noGrp="1"/>
          </p:cNvGraphicFramePr>
          <p:nvPr>
            <p:extLst>
              <p:ext uri="{D42A27DB-BD31-4B8C-83A1-F6EECF244321}">
                <p14:modId xmlns:p14="http://schemas.microsoft.com/office/powerpoint/2010/main" val="3302748921"/>
              </p:ext>
            </p:extLst>
          </p:nvPr>
        </p:nvGraphicFramePr>
        <p:xfrm>
          <a:off x="932270" y="2242890"/>
          <a:ext cx="10142776" cy="1608704"/>
        </p:xfrm>
        <a:graphic>
          <a:graphicData uri="http://schemas.openxmlformats.org/drawingml/2006/table">
            <a:tbl>
              <a:tblPr firstRow="1" bandRow="1">
                <a:tableStyleId>{5C22544A-7EE6-4342-B048-85BDC9FD1C3A}</a:tableStyleId>
              </a:tblPr>
              <a:tblGrid>
                <a:gridCol w="1423993">
                  <a:extLst>
                    <a:ext uri="{9D8B030D-6E8A-4147-A177-3AD203B41FA5}">
                      <a16:colId xmlns:a16="http://schemas.microsoft.com/office/drawing/2014/main" val="1741904500"/>
                    </a:ext>
                  </a:extLst>
                </a:gridCol>
                <a:gridCol w="4044461">
                  <a:extLst>
                    <a:ext uri="{9D8B030D-6E8A-4147-A177-3AD203B41FA5}">
                      <a16:colId xmlns:a16="http://schemas.microsoft.com/office/drawing/2014/main" val="4188269236"/>
                    </a:ext>
                  </a:extLst>
                </a:gridCol>
                <a:gridCol w="4674322">
                  <a:extLst>
                    <a:ext uri="{9D8B030D-6E8A-4147-A177-3AD203B41FA5}">
                      <a16:colId xmlns:a16="http://schemas.microsoft.com/office/drawing/2014/main" val="4054003224"/>
                    </a:ext>
                  </a:extLst>
                </a:gridCol>
              </a:tblGrid>
              <a:tr h="277279">
                <a:tc>
                  <a:txBody>
                    <a:bodyPr/>
                    <a:lstStyle/>
                    <a:p>
                      <a:pPr algn="ctr"/>
                      <a:endParaRPr lang="en-US"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a:r>
                        <a:rPr lang="en-US" sz="1200">
                          <a:latin typeface="Arial" panose="020B0604020202020204" pitchFamily="34" charset="0"/>
                          <a:cs typeface="Arial" panose="020B0604020202020204" pitchFamily="34" charset="0"/>
                        </a:rPr>
                        <a:t>CAP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a:r>
                        <a:rPr lang="en-US" sz="1200">
                          <a:latin typeface="Arial" panose="020B0604020202020204" pitchFamily="34" charset="0"/>
                          <a:cs typeface="Arial" panose="020B0604020202020204" pitchFamily="34" charset="0"/>
                        </a:rPr>
                        <a:t>SLP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extLst>
                  <a:ext uri="{0D108BD9-81ED-4DB2-BD59-A6C34878D82A}">
                    <a16:rowId xmlns:a16="http://schemas.microsoft.com/office/drawing/2014/main" val="1739685229"/>
                  </a:ext>
                </a:extLst>
              </a:tr>
              <a:tr h="407587">
                <a:tc>
                  <a:txBody>
                    <a:bodyPr/>
                    <a:lstStyle/>
                    <a:p>
                      <a:pPr algn="l"/>
                      <a:r>
                        <a:rPr lang="en-US" sz="1200" b="1" i="0">
                          <a:solidFill>
                            <a:schemeClr val="bg1"/>
                          </a:solidFill>
                          <a:latin typeface="Arial" panose="020B0604020202020204" pitchFamily="34" charset="0"/>
                          <a:cs typeface="Arial" panose="020B0604020202020204" pitchFamily="34" charset="0"/>
                        </a:rPr>
                        <a:t>Income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a:txBody>
                    <a:bodyPr/>
                    <a:lstStyle/>
                    <a:p>
                      <a:pPr algn="ctr"/>
                      <a:r>
                        <a:rPr lang="en-US" sz="1200" b="0">
                          <a:solidFill>
                            <a:srgbClr val="000000"/>
                          </a:solidFill>
                          <a:effectLst/>
                          <a:latin typeface="Arial" panose="020B0604020202020204" pitchFamily="34" charset="0"/>
                          <a:cs typeface="Arial" panose="020B0604020202020204" pitchFamily="34" charset="0"/>
                        </a:rPr>
                        <a:t>Customers </a:t>
                      </a:r>
                      <a:r>
                        <a:rPr lang="en-US" sz="1350" kern="1200">
                          <a:solidFill>
                            <a:schemeClr val="dk1"/>
                          </a:solidFill>
                          <a:effectLst/>
                          <a:latin typeface="+mn-lt"/>
                          <a:ea typeface="+mn-ea"/>
                          <a:cs typeface="+mn-cs"/>
                        </a:rPr>
                        <a:t>≤ </a:t>
                      </a:r>
                      <a:r>
                        <a:rPr lang="en-US" sz="1200" b="0">
                          <a:solidFill>
                            <a:srgbClr val="000000"/>
                          </a:solidFill>
                          <a:effectLst/>
                          <a:latin typeface="Arial" panose="020B0604020202020204" pitchFamily="34" charset="0"/>
                          <a:cs typeface="Arial" panose="020B0604020202020204" pitchFamily="34" charset="0"/>
                        </a:rPr>
                        <a:t>200% of the Federal Poverty Level</a:t>
                      </a:r>
                      <a:endParaRPr lang="en-US"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solidFill>
                            <a:srgbClr val="000000"/>
                          </a:solidFill>
                          <a:effectLst/>
                          <a:latin typeface="Arial" panose="020B0604020202020204" pitchFamily="34" charset="0"/>
                          <a:cs typeface="Arial" panose="020B0604020202020204" pitchFamily="34" charset="0"/>
                        </a:rPr>
                        <a:t>Customers between 201% </a:t>
                      </a:r>
                      <a:r>
                        <a:rPr lang="en-US" sz="1350" b="0" kern="1200">
                          <a:solidFill>
                            <a:schemeClr val="dk1"/>
                          </a:solidFill>
                          <a:effectLst/>
                          <a:latin typeface="+mn-lt"/>
                          <a:ea typeface="+mn-ea"/>
                          <a:cs typeface="+mn-cs"/>
                        </a:rPr>
                        <a:t>- </a:t>
                      </a:r>
                      <a:r>
                        <a:rPr lang="en-US" sz="1200" b="0">
                          <a:solidFill>
                            <a:srgbClr val="000000"/>
                          </a:solidFill>
                          <a:effectLst/>
                          <a:latin typeface="Arial" panose="020B0604020202020204" pitchFamily="34" charset="0"/>
                          <a:cs typeface="Arial" panose="020B0604020202020204" pitchFamily="34" charset="0"/>
                        </a:rPr>
                        <a:t>300% of the Federal Poverty Level</a:t>
                      </a:r>
                      <a:endParaRPr lang="en-US" sz="12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2234400"/>
                  </a:ext>
                </a:extLst>
              </a:tr>
              <a:tr h="874225">
                <a:tc>
                  <a:txBody>
                    <a:bodyPr/>
                    <a:lstStyle/>
                    <a:p>
                      <a:pPr algn="l"/>
                      <a:r>
                        <a:rPr lang="en-US" sz="1200" b="1">
                          <a:solidFill>
                            <a:schemeClr val="bg1"/>
                          </a:solidFill>
                          <a:latin typeface="Arial" panose="020B0604020202020204" pitchFamily="34" charset="0"/>
                          <a:cs typeface="Arial" panose="020B0604020202020204" pitchFamily="34" charset="0"/>
                        </a:rPr>
                        <a:t>HELP Program Eligibility: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222"/>
                    </a:solidFill>
                  </a:tcPr>
                </a:tc>
                <a:tc gridSpan="2">
                  <a:txBody>
                    <a:bodyPr/>
                    <a:lstStyle/>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Free home energy assessment</a:t>
                      </a:r>
                    </a:p>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Free installation of program eligible </a:t>
                      </a:r>
                      <a:r>
                        <a:rPr lang="en-US" sz="1200" i="1">
                          <a:latin typeface="Arial" panose="020B0604020202020204" pitchFamily="34" charset="0"/>
                          <a:cs typeface="Arial" panose="020B0604020202020204" pitchFamily="34" charset="0"/>
                        </a:rPr>
                        <a:t>*direct install </a:t>
                      </a:r>
                      <a:r>
                        <a:rPr lang="en-US" sz="1200">
                          <a:latin typeface="Arial" panose="020B0604020202020204" pitchFamily="34" charset="0"/>
                          <a:cs typeface="Arial" panose="020B0604020202020204" pitchFamily="34" charset="0"/>
                        </a:rPr>
                        <a:t>measures (100% cost coverage)</a:t>
                      </a:r>
                    </a:p>
                    <a:p>
                      <a:pPr marL="285750" indent="-285750" algn="l">
                        <a:buFont typeface="Arial" panose="020B0604020202020204" pitchFamily="34" charset="0"/>
                        <a:buChar char="•"/>
                      </a:pPr>
                      <a:r>
                        <a:rPr lang="en-US" sz="1200">
                          <a:latin typeface="Arial" panose="020B0604020202020204" pitchFamily="34" charset="0"/>
                          <a:cs typeface="Arial" panose="020B0604020202020204" pitchFamily="34" charset="0"/>
                        </a:rPr>
                        <a:t>No cost or discounted installation of program eligible </a:t>
                      </a:r>
                      <a:r>
                        <a:rPr lang="en-US" sz="1200" i="1">
                          <a:latin typeface="Arial" panose="020B0604020202020204" pitchFamily="34" charset="0"/>
                          <a:cs typeface="Arial" panose="020B0604020202020204" pitchFamily="34" charset="0"/>
                        </a:rPr>
                        <a:t>*contractor install </a:t>
                      </a:r>
                      <a:r>
                        <a:rPr lang="en-US" sz="1200">
                          <a:latin typeface="Arial" panose="020B0604020202020204" pitchFamily="34" charset="0"/>
                          <a:cs typeface="Arial" panose="020B0604020202020204" pitchFamily="34" charset="0"/>
                        </a:rPr>
                        <a:t>measures </a:t>
                      </a:r>
                    </a:p>
                    <a:p>
                      <a:pPr marL="342900" lvl="1" indent="0" algn="l">
                        <a:buFont typeface="Arial" panose="020B0604020202020204" pitchFamily="34" charset="0"/>
                        <a:buNone/>
                      </a:pPr>
                      <a:r>
                        <a:rPr lang="en-US" sz="1200" i="1">
                          <a:latin typeface="Arial" panose="020B0604020202020204" pitchFamily="34" charset="0"/>
                          <a:cs typeface="Arial" panose="020B0604020202020204" pitchFamily="34" charset="0"/>
                        </a:rPr>
                        <a:t>*coverage varies by measure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23282592"/>
                  </a:ext>
                </a:extLst>
              </a:tr>
            </a:tbl>
          </a:graphicData>
        </a:graphic>
      </p:graphicFrame>
      <p:sp>
        <p:nvSpPr>
          <p:cNvPr id="5" name="TextBox 4">
            <a:extLst>
              <a:ext uri="{FF2B5EF4-FFF2-40B4-BE49-F238E27FC236}">
                <a16:creationId xmlns:a16="http://schemas.microsoft.com/office/drawing/2014/main" id="{69DDD4E0-FD34-8BD3-03F2-8FB47D971239}"/>
              </a:ext>
            </a:extLst>
          </p:cNvPr>
          <p:cNvSpPr txBox="1"/>
          <p:nvPr/>
        </p:nvSpPr>
        <p:spPr>
          <a:xfrm>
            <a:off x="2348345" y="3870644"/>
            <a:ext cx="5909953" cy="461665"/>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*Direct install = measures installed during home energy assessment</a:t>
            </a:r>
          </a:p>
          <a:p>
            <a:r>
              <a:rPr lang="en-US" sz="1200" i="1">
                <a:latin typeface="Arial" panose="020B0604020202020204" pitchFamily="34" charset="0"/>
                <a:cs typeface="Arial" panose="020B0604020202020204" pitchFamily="34" charset="0"/>
              </a:rPr>
              <a:t>*Contractor Install = retrofit opportunities and other more complex installations</a:t>
            </a:r>
          </a:p>
        </p:txBody>
      </p:sp>
    </p:spTree>
    <p:extLst>
      <p:ext uri="{BB962C8B-B14F-4D97-AF65-F5344CB8AC3E}">
        <p14:creationId xmlns:p14="http://schemas.microsoft.com/office/powerpoint/2010/main" val="2742335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E681E3-45B6-514D-0047-F68D527D74C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16D4E7F-9DDE-25D7-2EA8-662DA69A1A82}"/>
              </a:ext>
            </a:extLst>
          </p:cNvPr>
          <p:cNvSpPr txBox="1">
            <a:spLocks/>
          </p:cNvSpPr>
          <p:nvPr/>
        </p:nvSpPr>
        <p:spPr bwMode="auto">
          <a:xfrm>
            <a:off x="2075688" y="557760"/>
            <a:ext cx="9555480" cy="69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lvl1pPr algn="ctr" defTabSz="342900" rtl="0" eaLnBrk="0" fontAlgn="base" hangingPunct="0">
              <a:spcBef>
                <a:spcPct val="0"/>
              </a:spcBef>
              <a:spcAft>
                <a:spcPct val="0"/>
              </a:spcAft>
              <a:defRPr sz="2700" b="1" kern="1200">
                <a:solidFill>
                  <a:srgbClr val="000000"/>
                </a:solidFill>
                <a:latin typeface="+mj-lt"/>
                <a:ea typeface="+mj-ea"/>
                <a:cs typeface="+mj-cs"/>
              </a:defRPr>
            </a:lvl1pPr>
            <a:lvl2pPr algn="ctr" defTabSz="342900" rtl="0" eaLnBrk="0" fontAlgn="base" hangingPunct="0">
              <a:spcBef>
                <a:spcPct val="0"/>
              </a:spcBef>
              <a:spcAft>
                <a:spcPct val="0"/>
              </a:spcAft>
              <a:defRPr sz="2700" b="1">
                <a:solidFill>
                  <a:schemeClr val="tx1"/>
                </a:solidFill>
                <a:latin typeface="Calibri" pitchFamily="34" charset="0"/>
              </a:defRPr>
            </a:lvl2pPr>
            <a:lvl3pPr algn="ctr" defTabSz="342900" rtl="0" eaLnBrk="0" fontAlgn="base" hangingPunct="0">
              <a:spcBef>
                <a:spcPct val="0"/>
              </a:spcBef>
              <a:spcAft>
                <a:spcPct val="0"/>
              </a:spcAft>
              <a:defRPr sz="2700" b="1">
                <a:solidFill>
                  <a:schemeClr val="tx1"/>
                </a:solidFill>
                <a:latin typeface="Calibri" pitchFamily="34" charset="0"/>
              </a:defRPr>
            </a:lvl3pPr>
            <a:lvl4pPr algn="ctr" defTabSz="342900" rtl="0" eaLnBrk="0" fontAlgn="base" hangingPunct="0">
              <a:spcBef>
                <a:spcPct val="0"/>
              </a:spcBef>
              <a:spcAft>
                <a:spcPct val="0"/>
              </a:spcAft>
              <a:defRPr sz="2700" b="1">
                <a:solidFill>
                  <a:schemeClr val="tx1"/>
                </a:solidFill>
                <a:latin typeface="Calibri" pitchFamily="34" charset="0"/>
              </a:defRPr>
            </a:lvl4pPr>
            <a:lvl5pPr algn="ctr" defTabSz="342900" rtl="0" eaLnBrk="0" fontAlgn="base" hangingPunct="0">
              <a:spcBef>
                <a:spcPct val="0"/>
              </a:spcBef>
              <a:spcAft>
                <a:spcPct val="0"/>
              </a:spcAft>
              <a:defRPr sz="2700" b="1">
                <a:solidFill>
                  <a:schemeClr val="tx1"/>
                </a:solidFill>
                <a:latin typeface="Calibri" pitchFamily="34" charset="0"/>
              </a:defRPr>
            </a:lvl5pPr>
            <a:lvl6pPr marL="342900" algn="ctr" defTabSz="342900" rtl="0" fontAlgn="base">
              <a:spcBef>
                <a:spcPct val="0"/>
              </a:spcBef>
              <a:spcAft>
                <a:spcPct val="0"/>
              </a:spcAft>
              <a:defRPr sz="2700" b="1">
                <a:solidFill>
                  <a:schemeClr val="tx1"/>
                </a:solidFill>
                <a:latin typeface="Calibri" pitchFamily="34" charset="0"/>
              </a:defRPr>
            </a:lvl6pPr>
            <a:lvl7pPr marL="685800" algn="ctr" defTabSz="342900" rtl="0" fontAlgn="base">
              <a:spcBef>
                <a:spcPct val="0"/>
              </a:spcBef>
              <a:spcAft>
                <a:spcPct val="0"/>
              </a:spcAft>
              <a:defRPr sz="2700" b="1">
                <a:solidFill>
                  <a:schemeClr val="tx1"/>
                </a:solidFill>
                <a:latin typeface="Calibri" pitchFamily="34" charset="0"/>
              </a:defRPr>
            </a:lvl7pPr>
            <a:lvl8pPr marL="1028700" algn="ctr" defTabSz="342900" rtl="0" fontAlgn="base">
              <a:spcBef>
                <a:spcPct val="0"/>
              </a:spcBef>
              <a:spcAft>
                <a:spcPct val="0"/>
              </a:spcAft>
              <a:defRPr sz="2700" b="1">
                <a:solidFill>
                  <a:schemeClr val="tx1"/>
                </a:solidFill>
                <a:latin typeface="Calibri" pitchFamily="34" charset="0"/>
              </a:defRPr>
            </a:lvl8pPr>
            <a:lvl9pPr marL="1371600" algn="ctr" defTabSz="342900" rtl="0" fontAlgn="base">
              <a:spcBef>
                <a:spcPct val="0"/>
              </a:spcBef>
              <a:spcAft>
                <a:spcPct val="0"/>
              </a:spcAft>
              <a:defRPr sz="2700" b="1">
                <a:solidFill>
                  <a:schemeClr val="tx1"/>
                </a:solidFill>
                <a:latin typeface="Calibri" pitchFamily="34" charset="0"/>
              </a:defRPr>
            </a:lvl9pPr>
          </a:lstStyle>
          <a:p>
            <a:r>
              <a:rPr lang="en-US" sz="2400">
                <a:latin typeface="Arial" panose="020B0604020202020204" pitchFamily="34" charset="0"/>
                <a:ea typeface="Aptos" panose="020B0004020202020204" pitchFamily="34" charset="0"/>
                <a:cs typeface="Arial" panose="020B0604020202020204" pitchFamily="34" charset="0"/>
              </a:rPr>
              <a:t>PROGRAM QUALIFYING ENERGY CONSERVATION MEASURES</a:t>
            </a:r>
            <a:endParaRPr lang="en-US" sz="24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B2DC309-8FFD-228D-0951-65D09A5F05D8}"/>
              </a:ext>
            </a:extLst>
          </p:cNvPr>
          <p:cNvSpPr/>
          <p:nvPr/>
        </p:nvSpPr>
        <p:spPr>
          <a:xfrm>
            <a:off x="627529" y="2230736"/>
            <a:ext cx="5257456" cy="4488115"/>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rtl="0" fontAlgn="base"/>
            <a:endParaRPr lang="en-US" sz="600" b="0" i="0">
              <a:solidFill>
                <a:srgbClr val="000000"/>
              </a:solidFill>
              <a:effectLst/>
            </a:endParaRPr>
          </a:p>
          <a:p>
            <a:pPr marL="285750" indent="-285750" rtl="0" fontAlgn="base">
              <a:buFont typeface="Arial" panose="020B0604020202020204" pitchFamily="34" charset="0"/>
              <a:buChar char="•"/>
            </a:pPr>
            <a:r>
              <a:rPr lang="en-US" sz="1400" b="0" i="0">
                <a:solidFill>
                  <a:srgbClr val="000000"/>
                </a:solidFill>
                <a:effectLst/>
                <a:latin typeface="Arial"/>
                <a:cs typeface="Arial"/>
              </a:rPr>
              <a:t>Walkthrough Home Energy Assessment to identify both energy saving measures and health and safety opportunities</a:t>
            </a:r>
          </a:p>
          <a:p>
            <a:pPr marL="171450" indent="-171450" rtl="0" fontAlgn="base">
              <a:buFont typeface="Arial" panose="020B0604020202020204" pitchFamily="34" charset="0"/>
              <a:buChar char="•"/>
            </a:pPr>
            <a:endParaRPr lang="en-US" sz="800">
              <a:solidFill>
                <a:srgbClr val="000000"/>
              </a:solidFill>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Direct installation of low-cost energy saving devices during the assessment:</a:t>
            </a:r>
          </a:p>
          <a:p>
            <a:pPr marL="742950" lvl="1" indent="-28575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Specialty LED light bulbs</a:t>
            </a:r>
          </a:p>
          <a:p>
            <a:pPr marL="742950" lvl="1" indent="-28575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Tier 2 smart power strips</a:t>
            </a:r>
          </a:p>
          <a:p>
            <a:pPr marL="742950" lvl="1" indent="-28575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Faucet aerators </a:t>
            </a:r>
          </a:p>
          <a:p>
            <a:pPr marL="742950" lvl="1" indent="-28575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Showerheads </a:t>
            </a:r>
            <a:endParaRPr lang="en-US" sz="1400">
              <a:solidFill>
                <a:srgbClr val="000000"/>
              </a:solidFill>
              <a:latin typeface="Arial" panose="020B0604020202020204" pitchFamily="34" charset="0"/>
              <a:cs typeface="Arial" panose="020B0604020202020204" pitchFamily="34" charset="0"/>
            </a:endParaRPr>
          </a:p>
          <a:p>
            <a:pPr marL="742950" lvl="1" indent="-285750" fontAlgn="base">
              <a:buFont typeface="Arial" panose="020B0604020202020204" pitchFamily="34" charset="0"/>
              <a:buChar char="–"/>
            </a:pPr>
            <a:r>
              <a:rPr lang="en-US" sz="1400" b="0" i="0">
                <a:solidFill>
                  <a:srgbClr val="000000"/>
                </a:solidFill>
                <a:effectLst/>
                <a:latin typeface="Arial"/>
                <a:cs typeface="Arial"/>
              </a:rPr>
              <a:t>Pipe wrap </a:t>
            </a:r>
          </a:p>
          <a:p>
            <a:pPr marL="742950" lvl="1" indent="-28575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Air purifier / </a:t>
            </a:r>
            <a:r>
              <a:rPr lang="en-US" sz="1400">
                <a:solidFill>
                  <a:srgbClr val="000000"/>
                </a:solidFill>
                <a:latin typeface="Arial" panose="020B0604020202020204" pitchFamily="34" charset="0"/>
                <a:cs typeface="Arial" panose="020B0604020202020204" pitchFamily="34" charset="0"/>
              </a:rPr>
              <a:t>c</a:t>
            </a:r>
            <a:r>
              <a:rPr lang="en-US" sz="1400" b="0" i="0">
                <a:solidFill>
                  <a:srgbClr val="000000"/>
                </a:solidFill>
                <a:effectLst/>
                <a:latin typeface="Arial" panose="020B0604020202020204" pitchFamily="34" charset="0"/>
                <a:cs typeface="Arial" panose="020B0604020202020204" pitchFamily="34" charset="0"/>
              </a:rPr>
              <a:t>leaner replacement</a:t>
            </a:r>
          </a:p>
          <a:p>
            <a:pPr marL="742950" lvl="1" indent="-285750" fontAlgn="base">
              <a:buFont typeface="Arial" panose="020B0604020202020204" pitchFamily="34" charset="0"/>
              <a:buChar char="–"/>
            </a:pPr>
            <a:r>
              <a:rPr lang="en-US" sz="1400">
                <a:solidFill>
                  <a:srgbClr val="000000"/>
                </a:solidFill>
                <a:latin typeface="Arial"/>
                <a:cs typeface="Arial"/>
              </a:rPr>
              <a:t>Dehumidifier replacement</a:t>
            </a:r>
          </a:p>
          <a:p>
            <a:pPr marL="742950" lvl="1" indent="-285750" fontAlgn="base">
              <a:buFont typeface="Arial" panose="020B0604020202020204" pitchFamily="34" charset="0"/>
              <a:buChar char="–"/>
            </a:pPr>
            <a:r>
              <a:rPr lang="en-US" sz="1400" i="0">
                <a:solidFill>
                  <a:srgbClr val="000000"/>
                </a:solidFill>
                <a:effectLst/>
                <a:latin typeface="Arial"/>
                <a:cs typeface="Arial"/>
              </a:rPr>
              <a:t>Water heater </a:t>
            </a:r>
            <a:r>
              <a:rPr lang="en-US" sz="1400">
                <a:solidFill>
                  <a:srgbClr val="000000"/>
                </a:solidFill>
                <a:latin typeface="Arial"/>
                <a:cs typeface="Arial"/>
              </a:rPr>
              <a:t>t</a:t>
            </a:r>
            <a:r>
              <a:rPr lang="en-US" sz="1400" i="0">
                <a:solidFill>
                  <a:srgbClr val="000000"/>
                </a:solidFill>
                <a:effectLst/>
                <a:latin typeface="Arial"/>
                <a:cs typeface="Arial"/>
              </a:rPr>
              <a:t>ank </a:t>
            </a:r>
            <a:r>
              <a:rPr lang="en-US" sz="1400">
                <a:solidFill>
                  <a:srgbClr val="000000"/>
                </a:solidFill>
                <a:latin typeface="Arial"/>
                <a:cs typeface="Arial"/>
              </a:rPr>
              <a:t>w</a:t>
            </a:r>
            <a:r>
              <a:rPr lang="en-US" sz="1400" i="0">
                <a:solidFill>
                  <a:srgbClr val="000000"/>
                </a:solidFill>
                <a:effectLst/>
                <a:latin typeface="Arial"/>
                <a:cs typeface="Arial"/>
              </a:rPr>
              <a:t>rap</a:t>
            </a:r>
          </a:p>
          <a:p>
            <a:pPr marL="742950" lvl="1" indent="-285750" fontAlgn="base">
              <a:buFont typeface="Arial" panose="020B0604020202020204" pitchFamily="34" charset="0"/>
              <a:buChar char="–"/>
            </a:pPr>
            <a:r>
              <a:rPr lang="en-US" sz="1400">
                <a:solidFill>
                  <a:srgbClr val="000000"/>
                </a:solidFill>
                <a:latin typeface="Arial"/>
                <a:cs typeface="Arial"/>
              </a:rPr>
              <a:t>Door sweeps</a:t>
            </a:r>
          </a:p>
          <a:p>
            <a:pPr lvl="1" fontAlgn="base"/>
            <a:endParaRPr lang="en-US" sz="800">
              <a:solidFill>
                <a:srgbClr val="000000"/>
              </a:solidFill>
              <a:highlight>
                <a:srgbClr val="FFFF00"/>
              </a:highligh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endParaRPr lang="en-US" sz="1400" b="0" i="0">
              <a:solidFill>
                <a:srgbClr val="000000"/>
              </a:solidFill>
              <a:effectLst/>
              <a:highlight>
                <a:srgbClr val="FFFF00"/>
              </a:highlight>
              <a:latin typeface="Arial" panose="020B0604020202020204" pitchFamily="34" charset="0"/>
              <a:cs typeface="Arial" panose="020B0604020202020204" pitchFamily="34" charset="0"/>
            </a:endParaRPr>
          </a:p>
          <a:p>
            <a:pPr lvl="1" fontAlgn="base"/>
            <a:endParaRPr lang="en-US" sz="1400" b="0" i="0">
              <a:solidFill>
                <a:srgbClr val="000000"/>
              </a:solidFill>
              <a:effectLst/>
              <a:highlight>
                <a:srgbClr val="FFFF00"/>
              </a:highligh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57D64E7-264A-5305-593A-FA4AAA9CD666}"/>
              </a:ext>
            </a:extLst>
          </p:cNvPr>
          <p:cNvSpPr/>
          <p:nvPr/>
        </p:nvSpPr>
        <p:spPr>
          <a:xfrm>
            <a:off x="6194607" y="2230737"/>
            <a:ext cx="5315984" cy="448811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t"/>
          <a:lstStyle/>
          <a:p>
            <a:pPr algn="l" rtl="0" fontAlgn="base"/>
            <a:endParaRPr lang="en-US" sz="600" b="0" i="0">
              <a:solidFill>
                <a:srgbClr val="000000"/>
              </a:solidFill>
              <a:effectLst/>
            </a:endParaRPr>
          </a:p>
          <a:p>
            <a:pPr marL="342900" indent="-342900" algn="l" rtl="0" fontAlgn="base">
              <a:buFont typeface="Arial" panose="020B0604020202020204" pitchFamily="34" charset="0"/>
              <a:buChar char="•"/>
            </a:pPr>
            <a:r>
              <a:rPr lang="en-US" sz="1400" b="0" i="0">
                <a:solidFill>
                  <a:srgbClr val="000000"/>
                </a:solidFill>
                <a:effectLst/>
                <a:latin typeface="Arial" panose="020B0604020202020204" pitchFamily="34" charset="0"/>
                <a:cs typeface="Arial" panose="020B0604020202020204" pitchFamily="34" charset="0"/>
              </a:rPr>
              <a:t>Follow-up installation of home energy efficiency measures:  </a:t>
            </a:r>
          </a:p>
          <a:p>
            <a:pPr marL="685800" lvl="1" indent="-342900" algn="l">
              <a:buFont typeface="Arial" panose="020B0604020202020204" pitchFamily="34" charset="0"/>
              <a:buChar char="–"/>
            </a:pPr>
            <a:r>
              <a:rPr lang="en-US" sz="1400" b="0" i="0">
                <a:solidFill>
                  <a:srgbClr val="000000"/>
                </a:solidFill>
                <a:effectLst/>
                <a:highlight>
                  <a:srgbClr val="FFFF00"/>
                </a:highlight>
                <a:latin typeface="Arial"/>
                <a:cs typeface="Arial"/>
              </a:rPr>
              <a:t>Refrigerator Replacement (top freezer, bottom freezer, side by side, &amp; </a:t>
            </a:r>
            <a:r>
              <a:rPr lang="en-US" sz="1400" b="0" i="0" err="1">
                <a:solidFill>
                  <a:srgbClr val="000000"/>
                </a:solidFill>
                <a:effectLst/>
                <a:highlight>
                  <a:srgbClr val="FFFF00"/>
                </a:highlight>
                <a:latin typeface="Arial"/>
                <a:cs typeface="Arial"/>
              </a:rPr>
              <a:t>french</a:t>
            </a:r>
            <a:r>
              <a:rPr lang="en-US" sz="1400" b="0" i="0">
                <a:solidFill>
                  <a:srgbClr val="000000"/>
                </a:solidFill>
                <a:effectLst/>
                <a:highlight>
                  <a:srgbClr val="FFFF00"/>
                </a:highlight>
                <a:latin typeface="Arial"/>
                <a:cs typeface="Arial"/>
              </a:rPr>
              <a:t> door units)</a:t>
            </a:r>
          </a:p>
          <a:p>
            <a:pPr marL="685800" lvl="1" indent="-342900">
              <a:buFont typeface="Arial" panose="020B0604020202020204" pitchFamily="34" charset="0"/>
              <a:buChar char="–"/>
            </a:pPr>
            <a:r>
              <a:rPr lang="en-US" sz="1400" b="1" i="0">
                <a:solidFill>
                  <a:srgbClr val="000000"/>
                </a:solidFill>
                <a:effectLst/>
                <a:latin typeface="Arial"/>
                <a:cs typeface="Arial"/>
              </a:rPr>
              <a:t>Freezer Replacement</a:t>
            </a:r>
            <a:endParaRPr lang="en-US" sz="1400" b="1">
              <a:solidFill>
                <a:srgbClr val="000000"/>
              </a:solidFill>
              <a:latin typeface="Arial"/>
              <a:cs typeface="Arial"/>
            </a:endParaRPr>
          </a:p>
          <a:p>
            <a:pPr marL="685800" lvl="1" indent="-342900">
              <a:buFont typeface="Arial" panose="020B0604020202020204" pitchFamily="34" charset="0"/>
              <a:buChar char="–"/>
            </a:pPr>
            <a:r>
              <a:rPr lang="en-US" sz="1400" b="1">
                <a:solidFill>
                  <a:srgbClr val="FF0000"/>
                </a:solidFill>
                <a:latin typeface="Arial"/>
                <a:cs typeface="Arial"/>
              </a:rPr>
              <a:t>Air Source Heat Pump</a:t>
            </a:r>
          </a:p>
          <a:p>
            <a:pPr marL="685800" lvl="1" indent="-342900">
              <a:buFont typeface="Arial" panose="020B0604020202020204" pitchFamily="34" charset="0"/>
              <a:buChar char="–"/>
            </a:pPr>
            <a:r>
              <a:rPr lang="en-US" sz="1400" b="1">
                <a:solidFill>
                  <a:srgbClr val="FF0000"/>
                </a:solidFill>
                <a:latin typeface="Arial"/>
                <a:cs typeface="Arial"/>
              </a:rPr>
              <a:t>Mini-Split System</a:t>
            </a:r>
          </a:p>
          <a:p>
            <a:pPr marL="685800" lvl="1" indent="-342900">
              <a:buFont typeface="Arial" panose="020B0604020202020204" pitchFamily="34" charset="0"/>
              <a:buChar char="–"/>
            </a:pPr>
            <a:r>
              <a:rPr lang="en-US" sz="1400" b="1">
                <a:solidFill>
                  <a:srgbClr val="FF0000"/>
                </a:solidFill>
                <a:latin typeface="Arial"/>
                <a:cs typeface="Arial"/>
              </a:rPr>
              <a:t>Heat Pump Water Heater</a:t>
            </a:r>
            <a:endParaRPr lang="en-US">
              <a:solidFill>
                <a:srgbClr val="FF0000"/>
              </a:solidFill>
              <a:latin typeface="Arial"/>
              <a:cs typeface="Arial"/>
            </a:endParaRPr>
          </a:p>
          <a:p>
            <a:pPr marL="685800" lvl="1" indent="-342900" algn="l">
              <a:buFont typeface="Arial" panose="020B0604020202020204" pitchFamily="34" charset="0"/>
              <a:buChar char="–"/>
            </a:pPr>
            <a:r>
              <a:rPr lang="en-US" sz="1400" b="1" i="0">
                <a:solidFill>
                  <a:srgbClr val="000000"/>
                </a:solidFill>
                <a:effectLst/>
                <a:latin typeface="Arial"/>
                <a:cs typeface="Arial"/>
              </a:rPr>
              <a:t>Air sealing </a:t>
            </a:r>
          </a:p>
          <a:p>
            <a:pPr marL="685800" lvl="1" indent="-342900" algn="l">
              <a:buFont typeface="Arial" panose="020B0604020202020204" pitchFamily="34" charset="0"/>
              <a:buChar char="–"/>
            </a:pPr>
            <a:r>
              <a:rPr lang="en-US" sz="1400" b="1" i="0">
                <a:solidFill>
                  <a:srgbClr val="000000"/>
                </a:solidFill>
                <a:effectLst/>
                <a:latin typeface="Arial"/>
                <a:cs typeface="Arial"/>
              </a:rPr>
              <a:t>Duct sealing </a:t>
            </a:r>
          </a:p>
          <a:p>
            <a:pPr marL="685800" lvl="1" indent="-342900" algn="l">
              <a:buFont typeface="Arial" panose="020B0604020202020204" pitchFamily="34" charset="0"/>
              <a:buChar char="–"/>
            </a:pPr>
            <a:r>
              <a:rPr lang="en-US" sz="1400" b="1" i="0">
                <a:solidFill>
                  <a:srgbClr val="000000"/>
                </a:solidFill>
                <a:effectLst/>
                <a:latin typeface="Arial"/>
                <a:cs typeface="Arial"/>
              </a:rPr>
              <a:t>Insulation (attic, f</a:t>
            </a:r>
            <a:r>
              <a:rPr lang="en-US" sz="1400" b="1">
                <a:solidFill>
                  <a:srgbClr val="000000"/>
                </a:solidFill>
                <a:latin typeface="Arial"/>
                <a:cs typeface="Arial"/>
              </a:rPr>
              <a:t>loor, w</a:t>
            </a:r>
            <a:r>
              <a:rPr lang="en-US" sz="1400" b="1" i="0">
                <a:solidFill>
                  <a:srgbClr val="000000"/>
                </a:solidFill>
                <a:effectLst/>
                <a:latin typeface="Arial"/>
                <a:cs typeface="Arial"/>
              </a:rPr>
              <a:t>all, b</a:t>
            </a:r>
            <a:r>
              <a:rPr lang="en-US" sz="1400" b="1">
                <a:solidFill>
                  <a:srgbClr val="000000"/>
                </a:solidFill>
                <a:latin typeface="Arial"/>
                <a:cs typeface="Arial"/>
              </a:rPr>
              <a:t>asement / sidewall, &amp; r</a:t>
            </a:r>
            <a:r>
              <a:rPr lang="en-US" sz="1400" b="1" i="0">
                <a:solidFill>
                  <a:srgbClr val="000000"/>
                </a:solidFill>
                <a:effectLst/>
                <a:latin typeface="Arial"/>
                <a:cs typeface="Arial"/>
              </a:rPr>
              <a:t>im joist)</a:t>
            </a:r>
          </a:p>
          <a:p>
            <a:pPr marL="685800" lvl="1" indent="-342900" algn="l">
              <a:buFont typeface="Arial" panose="020B0604020202020204" pitchFamily="34" charset="0"/>
              <a:buChar char="–"/>
            </a:pPr>
            <a:r>
              <a:rPr lang="en-US" sz="1400" b="1">
                <a:solidFill>
                  <a:srgbClr val="000000"/>
                </a:solidFill>
                <a:latin typeface="Arial"/>
                <a:cs typeface="Arial"/>
              </a:rPr>
              <a:t>Clothes Washer Replacement</a:t>
            </a:r>
          </a:p>
          <a:p>
            <a:pPr marL="685800" lvl="1" indent="-342900" algn="l">
              <a:buFont typeface="Arial" panose="020B0604020202020204" pitchFamily="34" charset="0"/>
              <a:buChar char="–"/>
            </a:pPr>
            <a:r>
              <a:rPr lang="en-US" sz="1400">
                <a:solidFill>
                  <a:srgbClr val="000000"/>
                </a:solidFill>
                <a:highlight>
                  <a:srgbClr val="FFFF00"/>
                </a:highlight>
                <a:latin typeface="Arial"/>
                <a:cs typeface="Arial"/>
              </a:rPr>
              <a:t>Heat Pump Clothes Dryer Replacement</a:t>
            </a:r>
          </a:p>
          <a:p>
            <a:pPr marL="685800" lvl="1" indent="-342900" algn="l">
              <a:buFont typeface="Arial" panose="020B0604020202020204" pitchFamily="34" charset="0"/>
              <a:buChar char="–"/>
            </a:pPr>
            <a:r>
              <a:rPr lang="en-US" sz="1400" b="1">
                <a:solidFill>
                  <a:srgbClr val="000000"/>
                </a:solidFill>
                <a:latin typeface="Arial"/>
                <a:cs typeface="Arial"/>
              </a:rPr>
              <a:t>All-in-One Clothes Washer-Dryer Replacement</a:t>
            </a:r>
          </a:p>
          <a:p>
            <a:pPr marL="685800" lvl="1" indent="-342900" algn="l">
              <a:buFont typeface="Arial" panose="020B0604020202020204" pitchFamily="34" charset="0"/>
              <a:buChar char="–"/>
            </a:pPr>
            <a:r>
              <a:rPr lang="en-US" sz="1400" b="1">
                <a:solidFill>
                  <a:srgbClr val="000000"/>
                </a:solidFill>
                <a:latin typeface="Arial"/>
                <a:cs typeface="Arial"/>
              </a:rPr>
              <a:t>Ceiling Fan Replacement</a:t>
            </a:r>
          </a:p>
          <a:p>
            <a:pPr marL="342900" lvl="1" algn="l"/>
            <a:endParaRPr lang="en-US" sz="800" b="0" i="0">
              <a:solidFill>
                <a:srgbClr val="000000"/>
              </a:solidFill>
              <a:effectLst/>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US" sz="1400">
                <a:solidFill>
                  <a:srgbClr val="000000"/>
                </a:solidFill>
                <a:latin typeface="Arial" panose="020B0604020202020204" pitchFamily="34" charset="0"/>
                <a:cs typeface="Arial" panose="020B0604020202020204" pitchFamily="34" charset="0"/>
              </a:rPr>
              <a:t>H</a:t>
            </a:r>
            <a:r>
              <a:rPr lang="en-US" sz="1400" b="0" i="0">
                <a:solidFill>
                  <a:srgbClr val="000000"/>
                </a:solidFill>
                <a:effectLst/>
                <a:latin typeface="Arial" panose="020B0604020202020204" pitchFamily="34" charset="0"/>
                <a:cs typeface="Arial" panose="020B0604020202020204" pitchFamily="34" charset="0"/>
              </a:rPr>
              <a:t>ealth and safety </a:t>
            </a:r>
            <a:r>
              <a:rPr lang="en-US" sz="1400">
                <a:solidFill>
                  <a:srgbClr val="000000"/>
                </a:solidFill>
                <a:latin typeface="Arial" panose="020B0604020202020204" pitchFamily="34" charset="0"/>
                <a:cs typeface="Arial" panose="020B0604020202020204" pitchFamily="34" charset="0"/>
              </a:rPr>
              <a:t>cost support</a:t>
            </a:r>
            <a:endParaRPr lang="en-US" sz="1400" b="0" i="0">
              <a:solidFill>
                <a:srgbClr val="000000"/>
              </a:solidFill>
              <a:effectLst/>
              <a:highlight>
                <a:srgbClr val="FFFF00"/>
              </a:highlight>
              <a:latin typeface="Arial" panose="020B0604020202020204" pitchFamily="34" charset="0"/>
              <a:cs typeface="Arial" panose="020B0604020202020204" pitchFamily="34" charset="0"/>
            </a:endParaRPr>
          </a:p>
          <a:p>
            <a:endParaRPr lang="en-US" sz="800">
              <a:solidFill>
                <a:srgbClr val="000000"/>
              </a:solidFill>
              <a:ea typeface="Calibri"/>
              <a:cs typeface="Calibri"/>
            </a:endParaRPr>
          </a:p>
          <a:p>
            <a:r>
              <a:rPr lang="en-US" sz="1200" b="1">
                <a:solidFill>
                  <a:srgbClr val="FF0000"/>
                </a:solidFill>
                <a:ea typeface="Calibri"/>
                <a:cs typeface="Calibri"/>
              </a:rPr>
              <a:t>RED =</a:t>
            </a:r>
            <a:r>
              <a:rPr lang="en-US" sz="1200">
                <a:solidFill>
                  <a:srgbClr val="000000"/>
                </a:solidFill>
                <a:ea typeface="Calibri"/>
                <a:cs typeface="Calibri"/>
              </a:rPr>
              <a:t> 100% Coverage for both CAP and SLP Customers</a:t>
            </a:r>
          </a:p>
          <a:p>
            <a:r>
              <a:rPr lang="en-US" sz="1200" b="1">
                <a:solidFill>
                  <a:srgbClr val="000000"/>
                </a:solidFill>
                <a:ea typeface="Calibri"/>
                <a:cs typeface="Calibri"/>
              </a:rPr>
              <a:t>BOLD</a:t>
            </a:r>
            <a:r>
              <a:rPr lang="en-US" sz="1200">
                <a:solidFill>
                  <a:srgbClr val="000000"/>
                </a:solidFill>
                <a:ea typeface="Calibri"/>
                <a:cs typeface="Calibri"/>
              </a:rPr>
              <a:t> = 100% Coverage for CAP Customers; 65% Coverage for SLP Customers</a:t>
            </a:r>
          </a:p>
          <a:p>
            <a:r>
              <a:rPr lang="en-US" sz="1200">
                <a:solidFill>
                  <a:srgbClr val="000000"/>
                </a:solidFill>
                <a:highlight>
                  <a:srgbClr val="FFFF00"/>
                </a:highlight>
                <a:ea typeface="Calibri"/>
                <a:cs typeface="Calibri"/>
              </a:rPr>
              <a:t>YELLOW</a:t>
            </a:r>
            <a:r>
              <a:rPr lang="en-US" sz="1200">
                <a:solidFill>
                  <a:srgbClr val="000000"/>
                </a:solidFill>
                <a:ea typeface="Calibri"/>
                <a:cs typeface="Calibri"/>
              </a:rPr>
              <a:t> = 90% Coverage for CAP Customers; 65% Coverage for SLP Customers</a:t>
            </a:r>
          </a:p>
        </p:txBody>
      </p:sp>
      <p:sp>
        <p:nvSpPr>
          <p:cNvPr id="32" name="Subtitle 2">
            <a:extLst>
              <a:ext uri="{FF2B5EF4-FFF2-40B4-BE49-F238E27FC236}">
                <a16:creationId xmlns:a16="http://schemas.microsoft.com/office/drawing/2014/main" id="{C31DE252-0A82-E099-BA97-CF9213192E4D}"/>
              </a:ext>
            </a:extLst>
          </p:cNvPr>
          <p:cNvSpPr txBox="1">
            <a:spLocks/>
          </p:cNvSpPr>
          <p:nvPr/>
        </p:nvSpPr>
        <p:spPr bwMode="auto">
          <a:xfrm>
            <a:off x="6194608" y="1624017"/>
            <a:ext cx="5315984" cy="606720"/>
          </a:xfrm>
          <a:prstGeom prst="rect">
            <a:avLst/>
          </a:prstGeom>
          <a:solidFill>
            <a:srgbClr val="FF0000"/>
          </a:solidFill>
          <a:ln w="19050">
            <a:solidFill>
              <a:srgbClr val="FF0000"/>
            </a:solidFill>
          </a:ln>
        </p:spPr>
        <p:txBody>
          <a:bodyPr vert="horz" wrap="square" lIns="91440" tIns="45720" rIns="91440" bIns="45720" numCol="1" anchor="ctr" anchorCtr="0" compatLnSpc="1">
            <a:prstTxWarp prst="textNoShape">
              <a:avLst/>
            </a:prstTxWarp>
          </a:bodyPr>
          <a:lstStyle>
            <a:lvl1pPr marL="0" indent="0" algn="ctr" defTabSz="3429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1pPr>
            <a:lvl2pPr marL="342900" indent="0" algn="ctr" defTabSz="342900" rtl="0" eaLnBrk="0" fontAlgn="base" hangingPunct="0">
              <a:spcBef>
                <a:spcPct val="20000"/>
              </a:spcBef>
              <a:spcAft>
                <a:spcPct val="0"/>
              </a:spcAft>
              <a:buFont typeface="Arial" panose="020B0604020202020204" pitchFamily="34" charset="0"/>
              <a:buNone/>
              <a:defRPr sz="2100" kern="1200">
                <a:solidFill>
                  <a:schemeClr val="tx1">
                    <a:tint val="75000"/>
                  </a:schemeClr>
                </a:solidFill>
                <a:latin typeface="+mn-lt"/>
                <a:ea typeface="+mn-ea"/>
                <a:cs typeface="+mn-cs"/>
              </a:defRPr>
            </a:lvl2pPr>
            <a:lvl3pPr marL="685800" indent="0" algn="ctr" defTabSz="342900" rtl="0" eaLnBrk="0" fontAlgn="base" hangingPunct="0">
              <a:spcBef>
                <a:spcPct val="20000"/>
              </a:spcBef>
              <a:spcAft>
                <a:spcPct val="0"/>
              </a:spcAft>
              <a:buFont typeface="Arial" panose="020B0604020202020204" pitchFamily="34" charset="0"/>
              <a:buNone/>
              <a:defRPr sz="1800" kern="1200">
                <a:solidFill>
                  <a:schemeClr val="tx1">
                    <a:tint val="75000"/>
                  </a:schemeClr>
                </a:solidFill>
                <a:latin typeface="+mn-lt"/>
                <a:ea typeface="+mn-ea"/>
                <a:cs typeface="+mn-cs"/>
              </a:defRPr>
            </a:lvl3pPr>
            <a:lvl4pPr marL="1028700" indent="0" algn="ctr" defTabSz="342900"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mn-ea"/>
                <a:cs typeface="+mn-cs"/>
              </a:defRPr>
            </a:lvl4pPr>
            <a:lvl5pPr marL="1371600" indent="0" algn="ctr" defTabSz="342900" rtl="0" eaLnBrk="0" fontAlgn="base" hangingPunct="0">
              <a:spcBef>
                <a:spcPct val="20000"/>
              </a:spcBef>
              <a:spcAft>
                <a:spcPct val="0"/>
              </a:spcAft>
              <a:buFont typeface="Arial" panose="020B0604020202020204" pitchFamily="34" charset="0"/>
              <a:buNone/>
              <a:defRPr sz="1500" kern="1200">
                <a:solidFill>
                  <a:schemeClr val="tx1">
                    <a:tint val="75000"/>
                  </a:schemeClr>
                </a:solidFill>
                <a:latin typeface="+mn-lt"/>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r>
              <a:rPr lang="en-US" sz="1600" b="1">
                <a:solidFill>
                  <a:schemeClr val="bg1"/>
                </a:solidFill>
                <a:latin typeface="Arial"/>
                <a:cs typeface="Arial"/>
              </a:rPr>
              <a:t>Eligible customers will receive the following services at </a:t>
            </a:r>
            <a:r>
              <a:rPr lang="en-US" sz="1600" b="1" i="1" u="sng">
                <a:solidFill>
                  <a:schemeClr val="bg1"/>
                </a:solidFill>
                <a:latin typeface="Arial"/>
                <a:cs typeface="Arial"/>
              </a:rPr>
              <a:t>no cost or a discounted rate</a:t>
            </a:r>
            <a:r>
              <a:rPr lang="en-US" sz="1600" b="1">
                <a:solidFill>
                  <a:schemeClr val="bg1"/>
                </a:solidFill>
                <a:latin typeface="Arial"/>
                <a:cs typeface="Arial"/>
              </a:rPr>
              <a:t>:   </a:t>
            </a:r>
          </a:p>
        </p:txBody>
      </p:sp>
      <p:sp>
        <p:nvSpPr>
          <p:cNvPr id="6" name="Subtitle 2">
            <a:extLst>
              <a:ext uri="{FF2B5EF4-FFF2-40B4-BE49-F238E27FC236}">
                <a16:creationId xmlns:a16="http://schemas.microsoft.com/office/drawing/2014/main" id="{DA5F3889-4A19-C2CB-3699-689E2F116BBD}"/>
              </a:ext>
            </a:extLst>
          </p:cNvPr>
          <p:cNvSpPr>
            <a:spLocks noGrp="1"/>
          </p:cNvSpPr>
          <p:nvPr>
            <p:ph type="subTitle" idx="1"/>
          </p:nvPr>
        </p:nvSpPr>
        <p:spPr>
          <a:xfrm>
            <a:off x="627529" y="1624017"/>
            <a:ext cx="5257455" cy="606720"/>
          </a:xfrm>
          <a:solidFill>
            <a:schemeClr val="bg1">
              <a:lumMod val="50000"/>
            </a:schemeClr>
          </a:solidFill>
          <a:ln w="19050">
            <a:solidFill>
              <a:schemeClr val="bg1">
                <a:lumMod val="50000"/>
              </a:schemeClr>
            </a:solidFill>
          </a:ln>
        </p:spPr>
        <p:txBody>
          <a:bodyPr anchor="ctr"/>
          <a:lstStyle/>
          <a:p>
            <a:pPr rtl="0" fontAlgn="base"/>
            <a:r>
              <a:rPr lang="en-US" sz="1600" b="1" i="0">
                <a:solidFill>
                  <a:schemeClr val="bg1"/>
                </a:solidFill>
                <a:effectLst/>
              </a:rPr>
              <a:t>Eligible customers will receive the following services at </a:t>
            </a:r>
            <a:r>
              <a:rPr lang="en-US" sz="1600" b="1" i="1" u="sng">
                <a:solidFill>
                  <a:schemeClr val="bg1"/>
                </a:solidFill>
                <a:effectLst/>
              </a:rPr>
              <a:t>no cost</a:t>
            </a:r>
            <a:r>
              <a:rPr lang="en-US" sz="1600" b="1" i="0">
                <a:solidFill>
                  <a:schemeClr val="bg1"/>
                </a:solidFill>
                <a:effectLst/>
              </a:rPr>
              <a:t>:   </a:t>
            </a:r>
          </a:p>
        </p:txBody>
      </p:sp>
    </p:spTree>
    <p:extLst>
      <p:ext uri="{BB962C8B-B14F-4D97-AF65-F5344CB8AC3E}">
        <p14:creationId xmlns:p14="http://schemas.microsoft.com/office/powerpoint/2010/main" val="324353399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B370-9B97-9ABE-8930-70BF981E50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5A754F-16E6-534D-703F-1D7519C08052}"/>
              </a:ext>
            </a:extLst>
          </p:cNvPr>
          <p:cNvSpPr>
            <a:spLocks noGrp="1"/>
          </p:cNvSpPr>
          <p:nvPr>
            <p:ph type="title"/>
          </p:nvPr>
        </p:nvSpPr>
        <p:spPr>
          <a:xfrm>
            <a:off x="992392" y="4231059"/>
            <a:ext cx="10363200" cy="1362075"/>
          </a:xfrm>
        </p:spPr>
        <p:txBody>
          <a:bodyPr/>
          <a:lstStyle/>
          <a:p>
            <a:r>
              <a:rPr lang="en-US">
                <a:latin typeface="Arial"/>
                <a:cs typeface="Arial"/>
              </a:rPr>
              <a:t>MEASURE REQUIREMENTS</a:t>
            </a:r>
            <a:br>
              <a:rPr lang="en-US">
                <a:latin typeface="Arial"/>
                <a:cs typeface="Arial"/>
              </a:rPr>
            </a:br>
            <a:r>
              <a:rPr lang="en-US">
                <a:latin typeface="Arial"/>
                <a:cs typeface="Arial"/>
              </a:rPr>
              <a:t> APPLIANCES</a:t>
            </a:r>
            <a:endParaRPr lang="en-US"/>
          </a:p>
        </p:txBody>
      </p:sp>
    </p:spTree>
    <p:extLst>
      <p:ext uri="{BB962C8B-B14F-4D97-AF65-F5344CB8AC3E}">
        <p14:creationId xmlns:p14="http://schemas.microsoft.com/office/powerpoint/2010/main" val="408330982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d3343f3-8a09-4b50-a967-f25839e6799c" xsi:nil="true"/>
    <lcf76f155ced4ddcb4097134ff3c332f xmlns="ea1d6daf-9f5b-4521-9f25-cc9ca7cf93f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18421CEF69F048A69A4895A33E6C49" ma:contentTypeVersion="13" ma:contentTypeDescription="Create a new document." ma:contentTypeScope="" ma:versionID="b33a55c205468bccb1ea252c9090ccfa">
  <xsd:schema xmlns:xsd="http://www.w3.org/2001/XMLSchema" xmlns:xs="http://www.w3.org/2001/XMLSchema" xmlns:p="http://schemas.microsoft.com/office/2006/metadata/properties" xmlns:ns2="ea1d6daf-9f5b-4521-9f25-cc9ca7cf93f1" xmlns:ns3="dd3343f3-8a09-4b50-a967-f25839e6799c" targetNamespace="http://schemas.microsoft.com/office/2006/metadata/properties" ma:root="true" ma:fieldsID="adfc760b690622d07e4d31ebf60c6b52" ns2:_="" ns3:_="">
    <xsd:import namespace="ea1d6daf-9f5b-4521-9f25-cc9ca7cf93f1"/>
    <xsd:import namespace="dd3343f3-8a09-4b50-a967-f25839e6799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1d6daf-9f5b-4521-9f25-cc9ca7cf93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5216341-53e0-4f9c-91d7-eec6e6ff139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3343f3-8a09-4b50-a967-f25839e6799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6f2c890-782e-4304-92ec-93fc6316c156}" ma:internalName="TaxCatchAll" ma:showField="CatchAllData" ma:web="dd3343f3-8a09-4b50-a967-f25839e679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E2A505-F8DB-47F3-A073-B352F0A2B6B3}">
  <ds:schemaRefs>
    <ds:schemaRef ds:uri="http://schemas.microsoft.com/sharepoint/v3/contenttype/forms"/>
  </ds:schemaRefs>
</ds:datastoreItem>
</file>

<file path=customXml/itemProps2.xml><?xml version="1.0" encoding="utf-8"?>
<ds:datastoreItem xmlns:ds="http://schemas.openxmlformats.org/officeDocument/2006/customXml" ds:itemID="{3D317C83-CD5F-43B0-B5A9-3955D6113AAA}">
  <ds:schemaRefs>
    <ds:schemaRef ds:uri="http://purl.org/dc/elements/1.1/"/>
    <ds:schemaRef ds:uri="dd3343f3-8a09-4b50-a967-f25839e6799c"/>
    <ds:schemaRef ds:uri="http://schemas.microsoft.com/office/2006/documentManagement/types"/>
    <ds:schemaRef ds:uri="http://www.w3.org/XML/1998/namespace"/>
    <ds:schemaRef ds:uri="http://schemas.openxmlformats.org/package/2006/metadata/core-properties"/>
    <ds:schemaRef ds:uri="http://purl.org/dc/terms/"/>
    <ds:schemaRef ds:uri="ea1d6daf-9f5b-4521-9f25-cc9ca7cf93f1"/>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8774CFEA-2C64-41BF-8575-722E2D6D160A}">
  <ds:schemaRefs>
    <ds:schemaRef ds:uri="dd3343f3-8a09-4b50-a967-f25839e6799c"/>
    <ds:schemaRef ds:uri="ea1d6daf-9f5b-4521-9f25-cc9ca7cf93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5942</Words>
  <Application>Microsoft Macintosh PowerPoint</Application>
  <PresentationFormat>Widescreen</PresentationFormat>
  <Paragraphs>910</Paragraphs>
  <Slides>48</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Aptos</vt:lpstr>
      <vt:lpstr>Arial</vt:lpstr>
      <vt:lpstr>Calibri</vt:lpstr>
      <vt:lpstr>Segoe UI</vt:lpstr>
      <vt:lpstr>Times New Roman</vt:lpstr>
      <vt:lpstr>Wingdings</vt:lpstr>
      <vt:lpstr>2_Office Theme</vt:lpstr>
      <vt:lpstr>3_Office Theme</vt:lpstr>
      <vt:lpstr>HIGH EFFICIENCY FOR LOW-INCOME PROGRAM (HELP)</vt:lpstr>
      <vt:lpstr> AGENDA</vt:lpstr>
      <vt:lpstr>KEY PROGRAM CONTACTS</vt:lpstr>
      <vt:lpstr>Points of Contact</vt:lpstr>
      <vt:lpstr>PROGRAM OVERVIEW</vt:lpstr>
      <vt:lpstr>Program Goals &amp; Updates</vt:lpstr>
      <vt:lpstr>PowerPoint Presentation</vt:lpstr>
      <vt:lpstr>PowerPoint Presentation</vt:lpstr>
      <vt:lpstr>MEASURE REQUIREMENTS  APPLIANCES</vt:lpstr>
      <vt:lpstr>Project Workflow - Appliances</vt:lpstr>
      <vt:lpstr>APPLIANCE - RETROFIT MEASURE INCENTIVES</vt:lpstr>
      <vt:lpstr>APPLIANCE - RETROFIT MEASURE INCENTIVES</vt:lpstr>
      <vt:lpstr>Appliance - Retrofit Measure Requirements</vt:lpstr>
      <vt:lpstr>Appliance - Retrofit Measure Requirements</vt:lpstr>
      <vt:lpstr>Appliance - Retrofit Measure Requirements</vt:lpstr>
      <vt:lpstr>Appliance - Retrofit Measure Requirements</vt:lpstr>
      <vt:lpstr>Appliance - Retrofit Measure Requirements</vt:lpstr>
      <vt:lpstr>Retrofit Measure Requirements</vt:lpstr>
      <vt:lpstr>MEASURE REQUIREMENTS:  HEAT PUMPS  MINI-SPLIT SYSTEMS  HEAT PUMP WATER HEATERS</vt:lpstr>
      <vt:lpstr>Project Workflow – HP, MS, HPWH</vt:lpstr>
      <vt:lpstr>RETROFIT MEASURE INCENTIVES</vt:lpstr>
      <vt:lpstr>Retrofit Measure Requirements</vt:lpstr>
      <vt:lpstr>TECHNICAL CERTIFICATIONS</vt:lpstr>
      <vt:lpstr>Retrofit Measure Requirements</vt:lpstr>
      <vt:lpstr>Retrofit Measure Requirements</vt:lpstr>
      <vt:lpstr>TECHNICAL CERTIFICATIONS</vt:lpstr>
      <vt:lpstr>Best Practices</vt:lpstr>
      <vt:lpstr>Best Practices</vt:lpstr>
      <vt:lpstr>HEALTH/SAFETY - ELECTRIC PANELS</vt:lpstr>
      <vt:lpstr>MEASURE REQUIREMENTS: WEATHERIZATION  INSULATION  AIR SEALING  DUCT SEALING</vt:lpstr>
      <vt:lpstr>Project Workflow – Weatherization</vt:lpstr>
      <vt:lpstr>RETROFIT MEASURE INCENTIVES</vt:lpstr>
      <vt:lpstr>Air Sealing</vt:lpstr>
      <vt:lpstr>Duct Sealing</vt:lpstr>
      <vt:lpstr>Basement / Sidewall Insulation</vt:lpstr>
      <vt:lpstr>Rim Joist Insulation</vt:lpstr>
      <vt:lpstr>Floor Insulation</vt:lpstr>
      <vt:lpstr>Wall Insulation </vt:lpstr>
      <vt:lpstr>Attic Insulation</vt:lpstr>
      <vt:lpstr>Program Best Practices</vt:lpstr>
      <vt:lpstr>Best Practices</vt:lpstr>
      <vt:lpstr>Important Reminders</vt:lpstr>
      <vt:lpstr>Program Payments</vt:lpstr>
      <vt:lpstr>Payment Timeline</vt:lpstr>
      <vt:lpstr>PROGRAM RESOURCES</vt:lpstr>
      <vt:lpstr>Resource Hub</vt:lpstr>
      <vt:lpstr>PowerPoint Presentation</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Tara Dennis</dc:creator>
  <cp:lastModifiedBy>Benjamin Hall</cp:lastModifiedBy>
  <cp:revision>10</cp:revision>
  <cp:lastPrinted>2024-12-17T19:37:46Z</cp:lastPrinted>
  <dcterms:created xsi:type="dcterms:W3CDTF">2024-12-05T14:19:30Z</dcterms:created>
  <dcterms:modified xsi:type="dcterms:W3CDTF">2026-06-17T23:34:35Z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0x0101004318421CEF69F048A69A4895A33E6C49</vt:lpwstr>
  </property>
  <property fmtid="{D5CDD505-2E9C-101B-9397-08002B2CF9AE}" pid="3" name="MediaServiceImageTags">
    <vt:lpwstr/>
  </property>
</Properties>
</file>